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5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8.xml" ContentType="application/vnd.openxmlformats-officedocument.presentationml.tags+xml"/>
  <Override PartName="/ppt/notesSlides/notesSlide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notesSlides/notesSlide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8.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9.xml" ContentType="application/vnd.openxmlformats-officedocument.themeOverride+xml"/>
  <Override PartName="/ppt/notesSlides/notesSlide1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0.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1.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3.xml" ContentType="application/vnd.openxmlformats-officedocument.themeOverr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5" r:id="rId3"/>
  </p:sldMasterIdLst>
  <p:notesMasterIdLst>
    <p:notesMasterId r:id="rId27"/>
  </p:notesMasterIdLst>
  <p:sldIdLst>
    <p:sldId id="256" r:id="rId4"/>
    <p:sldId id="299" r:id="rId5"/>
    <p:sldId id="276" r:id="rId6"/>
    <p:sldId id="278" r:id="rId7"/>
    <p:sldId id="279" r:id="rId8"/>
    <p:sldId id="277" r:id="rId9"/>
    <p:sldId id="281" r:id="rId10"/>
    <p:sldId id="282" r:id="rId11"/>
    <p:sldId id="283" r:id="rId12"/>
    <p:sldId id="284" r:id="rId13"/>
    <p:sldId id="287" r:id="rId14"/>
    <p:sldId id="289" r:id="rId15"/>
    <p:sldId id="290" r:id="rId16"/>
    <p:sldId id="293" r:id="rId17"/>
    <p:sldId id="291" r:id="rId18"/>
    <p:sldId id="292" r:id="rId19"/>
    <p:sldId id="286" r:id="rId20"/>
    <p:sldId id="288" r:id="rId21"/>
    <p:sldId id="295" r:id="rId22"/>
    <p:sldId id="296" r:id="rId23"/>
    <p:sldId id="297" r:id="rId24"/>
    <p:sldId id="298" r:id="rId25"/>
    <p:sldId id="270"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4"/>
    <a:srgbClr val="F2F2F2"/>
    <a:srgbClr val="00B050"/>
    <a:srgbClr val="FFC000"/>
    <a:srgbClr val="004B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43" autoAdjust="0"/>
    <p:restoredTop sz="82392" autoAdjust="0"/>
  </p:normalViewPr>
  <p:slideViewPr>
    <p:cSldViewPr snapToGrid="0" snapToObjects="1" showGuides="1">
      <p:cViewPr varScale="1">
        <p:scale>
          <a:sx n="55" d="100"/>
          <a:sy n="55" d="100"/>
        </p:scale>
        <p:origin x="644" y="40"/>
      </p:cViewPr>
      <p:guideLst>
        <p:guide orient="horz" pos="21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IDC%20work\IDC%20work\Projects\2018\2018-09-13%20Huawei%20connect%202018\IDC%20Tracker%20Press%20Release%20Charts-China.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3.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5.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005692"/>
              </a:solidFill>
              <a:ln w="19050">
                <a:solidFill>
                  <a:schemeClr val="lt1"/>
                </a:solidFill>
              </a:ln>
              <a:effectLst/>
            </c:spPr>
            <c:extLst>
              <c:ext xmlns:c16="http://schemas.microsoft.com/office/drawing/2014/chart" uri="{C3380CC4-5D6E-409C-BE32-E72D297353CC}">
                <c16:uniqueId val="{00000001-F909-407E-8C19-56B8AC6BCA72}"/>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F909-407E-8C19-56B8AC6BCA72}"/>
              </c:ext>
            </c:extLst>
          </c:dPt>
          <c:cat>
            <c:strRef>
              <c:f>Sheet1!$A$2:$A$3</c:f>
              <c:strCache>
                <c:ptCount val="2"/>
                <c:pt idx="0">
                  <c:v>第一季度</c:v>
                </c:pt>
                <c:pt idx="1">
                  <c:v>第二季度</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F909-407E-8C19-56B8AC6BCA7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'HIST Column'!$B$6</c:f>
          <c:strCache>
            <c:ptCount val="1"/>
            <c:pt idx="0">
              <c:v>Worldwide IT Security by Product Category, Forecast</c:v>
            </c:pt>
          </c:strCache>
        </c:strRef>
      </c:tx>
      <c:layout>
        <c:manualLayout>
          <c:xMode val="edge"/>
          <c:yMode val="edge"/>
          <c:x val="0.13583276060363969"/>
          <c:y val="7.2727577547548154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rgbClr val="005692"/>
              </a:solidFill>
              <a:latin typeface="微软雅黑" panose="020B0503020204020204" pitchFamily="34" charset="-122"/>
              <a:ea typeface="微软雅黑" panose="020B0503020204020204" pitchFamily="34" charset="-122"/>
              <a:cs typeface="+mn-cs"/>
            </a:defRPr>
          </a:pPr>
          <a:endParaRPr lang="en-US"/>
        </a:p>
      </c:txPr>
    </c:title>
    <c:autoTitleDeleted val="0"/>
    <c:plotArea>
      <c:layout>
        <c:manualLayout>
          <c:layoutTarget val="inner"/>
          <c:xMode val="edge"/>
          <c:yMode val="edge"/>
          <c:x val="5.883956574870413E-2"/>
          <c:y val="0.22566434461828089"/>
          <c:w val="0.92023349918951614"/>
          <c:h val="0.55846425444548431"/>
        </c:manualLayout>
      </c:layout>
      <c:barChart>
        <c:barDir val="col"/>
        <c:grouping val="clustered"/>
        <c:varyColors val="0"/>
        <c:ser>
          <c:idx val="0"/>
          <c:order val="0"/>
          <c:tx>
            <c:strRef>
              <c:f>'HIST Column'!$B$8</c:f>
              <c:strCache>
                <c:ptCount val="1"/>
                <c:pt idx="0">
                  <c:v>全球</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005692"/>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'HIST Column'!$A$9:$A$13</c:f>
              <c:numCache>
                <c:formatCode>General</c:formatCode>
                <c:ptCount val="5"/>
                <c:pt idx="0">
                  <c:v>2018</c:v>
                </c:pt>
                <c:pt idx="1">
                  <c:v>2019</c:v>
                </c:pt>
                <c:pt idx="2">
                  <c:v>2020</c:v>
                </c:pt>
                <c:pt idx="3">
                  <c:v>2021</c:v>
                </c:pt>
                <c:pt idx="4">
                  <c:v>2022</c:v>
                </c:pt>
              </c:numCache>
            </c:numRef>
          </c:cat>
          <c:val>
            <c:numRef>
              <c:f>'HIST Column'!$B$9:$B$13</c:f>
              <c:numCache>
                <c:formatCode>#,##0</c:formatCode>
                <c:ptCount val="5"/>
                <c:pt idx="0">
                  <c:v>92066723.670545608</c:v>
                </c:pt>
                <c:pt idx="1">
                  <c:v>101316310.44585299</c:v>
                </c:pt>
                <c:pt idx="2">
                  <c:v>111396334.80194801</c:v>
                </c:pt>
                <c:pt idx="3">
                  <c:v>122102406.22674</c:v>
                </c:pt>
                <c:pt idx="4">
                  <c:v>133652673.77500699</c:v>
                </c:pt>
              </c:numCache>
            </c:numRef>
          </c:val>
          <c:extLst>
            <c:ext xmlns:c16="http://schemas.microsoft.com/office/drawing/2014/chart" uri="{C3380CC4-5D6E-409C-BE32-E72D297353CC}">
              <c16:uniqueId val="{00000000-946B-4A2A-B022-05AFEFB47F6E}"/>
            </c:ext>
          </c:extLst>
        </c:ser>
        <c:ser>
          <c:idx val="2"/>
          <c:order val="1"/>
          <c:tx>
            <c:strRef>
              <c:f>'HIST Column'!$C$8</c:f>
              <c:strCache>
                <c:ptCount val="1"/>
                <c:pt idx="0">
                  <c:v>美国</c:v>
                </c:pt>
              </c:strCache>
            </c:strRef>
          </c:tx>
          <c:spPr>
            <a:solidFill>
              <a:srgbClr val="0099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009999"/>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'HIST Column'!$C$9:$C$13</c:f>
              <c:numCache>
                <c:formatCode>#,##0</c:formatCode>
                <c:ptCount val="5"/>
                <c:pt idx="0">
                  <c:v>39302326.033534698</c:v>
                </c:pt>
                <c:pt idx="1">
                  <c:v>42489795.567884997</c:v>
                </c:pt>
                <c:pt idx="2">
                  <c:v>45679869.878031299</c:v>
                </c:pt>
                <c:pt idx="3">
                  <c:v>48816448.9227098</c:v>
                </c:pt>
                <c:pt idx="4">
                  <c:v>52058099.541403301</c:v>
                </c:pt>
              </c:numCache>
            </c:numRef>
          </c:val>
          <c:extLst>
            <c:ext xmlns:c16="http://schemas.microsoft.com/office/drawing/2014/chart" uri="{C3380CC4-5D6E-409C-BE32-E72D297353CC}">
              <c16:uniqueId val="{00000001-946B-4A2A-B022-05AFEFB47F6E}"/>
            </c:ext>
          </c:extLst>
        </c:ser>
        <c:ser>
          <c:idx val="1"/>
          <c:order val="2"/>
          <c:tx>
            <c:strRef>
              <c:f>'HIST Column'!$D$8</c:f>
              <c:strCache>
                <c:ptCount val="1"/>
                <c:pt idx="0">
                  <c:v>中国</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C00000"/>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'HIST Column'!$A$9:$A$13</c:f>
              <c:numCache>
                <c:formatCode>General</c:formatCode>
                <c:ptCount val="5"/>
                <c:pt idx="0">
                  <c:v>2018</c:v>
                </c:pt>
                <c:pt idx="1">
                  <c:v>2019</c:v>
                </c:pt>
                <c:pt idx="2">
                  <c:v>2020</c:v>
                </c:pt>
                <c:pt idx="3">
                  <c:v>2021</c:v>
                </c:pt>
                <c:pt idx="4">
                  <c:v>2022</c:v>
                </c:pt>
              </c:numCache>
            </c:numRef>
          </c:cat>
          <c:val>
            <c:numRef>
              <c:f>'HIST Column'!$D$9:$D$13</c:f>
              <c:numCache>
                <c:formatCode>#,##0</c:formatCode>
                <c:ptCount val="5"/>
                <c:pt idx="0">
                  <c:v>5625847.6502369503</c:v>
                </c:pt>
                <c:pt idx="1">
                  <c:v>7156370.1054892195</c:v>
                </c:pt>
                <c:pt idx="2">
                  <c:v>9066223.0876716003</c:v>
                </c:pt>
                <c:pt idx="3">
                  <c:v>11471589.616023101</c:v>
                </c:pt>
                <c:pt idx="4">
                  <c:v>14454797.506291799</c:v>
                </c:pt>
              </c:numCache>
            </c:numRef>
          </c:val>
          <c:extLst>
            <c:ext xmlns:c16="http://schemas.microsoft.com/office/drawing/2014/chart" uri="{C3380CC4-5D6E-409C-BE32-E72D297353CC}">
              <c16:uniqueId val="{00000002-946B-4A2A-B022-05AFEFB47F6E}"/>
            </c:ext>
          </c:extLst>
        </c:ser>
        <c:dLbls>
          <c:dLblPos val="outEnd"/>
          <c:showLegendKey val="0"/>
          <c:showVal val="1"/>
          <c:showCatName val="0"/>
          <c:showSerName val="0"/>
          <c:showPercent val="0"/>
          <c:showBubbleSize val="0"/>
        </c:dLbls>
        <c:gapWidth val="100"/>
        <c:overlap val="-12"/>
        <c:axId val="1126216159"/>
        <c:axId val="1437162591"/>
      </c:barChart>
      <c:catAx>
        <c:axId val="112621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1437162591"/>
        <c:crosses val="autoZero"/>
        <c:auto val="1"/>
        <c:lblAlgn val="ctr"/>
        <c:lblOffset val="100"/>
        <c:noMultiLvlLbl val="0"/>
      </c:catAx>
      <c:valAx>
        <c:axId val="1437162591"/>
        <c:scaling>
          <c:orientation val="minMax"/>
        </c:scaling>
        <c:delete val="0"/>
        <c:axPos val="l"/>
        <c:majorGridlines>
          <c:spPr>
            <a:ln w="9525" cap="flat" cmpd="sng" algn="ctr">
              <a:solidFill>
                <a:schemeClr val="bg1">
                  <a:lumMod val="95000"/>
                  <a:alpha val="83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1126216159"/>
        <c:crosses val="autoZero"/>
        <c:crossBetween val="between"/>
        <c:dispUnits>
          <c:builtInUnit val="millions"/>
          <c:dispUnitsLbl>
            <c:layout>
              <c:manualLayout>
                <c:xMode val="edge"/>
                <c:yMode val="edge"/>
                <c:x val="8.1382525240254674E-3"/>
                <c:y val="6.9213142984112894E-2"/>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en-US"/>
                    <a:t>US$ B</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dispUnitsLbl>
        </c:dispUnits>
      </c:valAx>
      <c:spPr>
        <a:noFill/>
        <a:ln>
          <a:noFill/>
        </a:ln>
        <a:effectLst/>
      </c:spPr>
    </c:plotArea>
    <c:legend>
      <c:legendPos val="b"/>
      <c:layout>
        <c:manualLayout>
          <c:xMode val="edge"/>
          <c:yMode val="edge"/>
          <c:x val="0.71338411151291758"/>
          <c:y val="0.13286521589315317"/>
          <c:w val="0.27621925287334537"/>
          <c:h val="9.444876495204236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473917322834644E-2"/>
          <c:y val="9.6491161423427674E-2"/>
          <c:w val="0.59701868012531556"/>
          <c:h val="0.80701767715314465"/>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38C-485F-9BEA-276D77409868}"/>
              </c:ext>
            </c:extLst>
          </c:dPt>
          <c:dPt>
            <c:idx val="1"/>
            <c:invertIfNegative val="0"/>
            <c:bubble3D val="0"/>
            <c:spPr>
              <a:solidFill>
                <a:srgbClr val="0070C0"/>
              </a:solidFill>
              <a:ln>
                <a:noFill/>
              </a:ln>
              <a:effectLst/>
            </c:spPr>
            <c:extLst>
              <c:ext xmlns:c16="http://schemas.microsoft.com/office/drawing/2014/chart" uri="{C3380CC4-5D6E-409C-BE32-E72D297353CC}">
                <c16:uniqueId val="{00000003-738C-485F-9BEA-276D77409868}"/>
              </c:ext>
            </c:extLst>
          </c:dPt>
          <c:dPt>
            <c:idx val="2"/>
            <c:invertIfNegative val="0"/>
            <c:bubble3D val="0"/>
            <c:spPr>
              <a:solidFill>
                <a:srgbClr val="009999"/>
              </a:solidFill>
              <a:ln>
                <a:noFill/>
              </a:ln>
              <a:effectLst/>
            </c:spPr>
            <c:extLst>
              <c:ext xmlns:c16="http://schemas.microsoft.com/office/drawing/2014/chart" uri="{C3380CC4-5D6E-409C-BE32-E72D297353CC}">
                <c16:uniqueId val="{00000005-738C-485F-9BEA-276D77409868}"/>
              </c:ext>
            </c:extLst>
          </c:dPt>
          <c:dLbls>
            <c:dLbl>
              <c:idx val="0"/>
              <c:layout>
                <c:manualLayout>
                  <c:x val="1.6876437208163733E-3"/>
                  <c:y val="-3.4535132944128046E-7"/>
                </c:manualLayout>
              </c:layout>
              <c:tx>
                <c:rich>
                  <a:bodyPr rot="0" spcFirstLastPara="1" vertOverflow="ellipsis" vert="horz" wrap="square" lIns="38100" tIns="19050" rIns="38100" bIns="19050" anchor="ctr" anchorCtr="1">
                    <a:spAutoFit/>
                  </a:bodyPr>
                  <a:lstStyle/>
                  <a:p>
                    <a:pPr>
                      <a:defRPr sz="2400" b="1" i="0" u="none" strike="noStrike" kern="1200" baseline="0">
                        <a:solidFill>
                          <a:srgbClr val="C00000"/>
                        </a:solidFill>
                        <a:latin typeface="微软雅黑" panose="020B0503020204020204" pitchFamily="34" charset="-122"/>
                        <a:ea typeface="微软雅黑" panose="020B0503020204020204" pitchFamily="34" charset="-122"/>
                        <a:cs typeface="+mn-cs"/>
                      </a:defRPr>
                    </a:pPr>
                    <a:fld id="{228C8209-483A-48C8-86F8-7D2E87A1216D}" type="VALUE">
                      <a:rPr lang="en-US" altLang="zh-CN" sz="2400" smtClean="0">
                        <a:solidFill>
                          <a:srgbClr val="C00000"/>
                        </a:solidFill>
                      </a:rPr>
                      <a:pPr>
                        <a:defRPr sz="2400" b="1">
                          <a:solidFill>
                            <a:srgbClr val="C00000"/>
                          </a:solidFill>
                          <a:latin typeface="微软雅黑" panose="020B0503020204020204" pitchFamily="34" charset="-122"/>
                          <a:ea typeface="微软雅黑" panose="020B0503020204020204" pitchFamily="34" charset="-122"/>
                        </a:defRPr>
                      </a:pPr>
                      <a:t>[VALUE]</a:t>
                    </a:fld>
                    <a:r>
                      <a:rPr lang="zh-CN" altLang="en-US" sz="2400" dirty="0">
                        <a:solidFill>
                          <a:srgbClr val="C00000"/>
                        </a:solidFill>
                      </a:rPr>
                      <a:t>亿美元</a:t>
                    </a:r>
                    <a:r>
                      <a:rPr lang="en-US" altLang="zh-CN" sz="2400" dirty="0">
                        <a:solidFill>
                          <a:srgbClr val="C00000"/>
                        </a:solidFill>
                      </a:rPr>
                      <a:t>(CAGR 26.6%)</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C00000"/>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38682989965910658"/>
                      <c:h val="0.38750007770404904"/>
                    </c:manualLayout>
                  </c15:layout>
                  <c15:dlblFieldTable/>
                  <c15:showDataLabelsRange val="0"/>
                </c:ext>
                <c:ext xmlns:c16="http://schemas.microsoft.com/office/drawing/2014/chart" uri="{C3380CC4-5D6E-409C-BE32-E72D297353CC}">
                  <c16:uniqueId val="{00000001-738C-485F-9BEA-276D77409868}"/>
                </c:ext>
              </c:extLst>
            </c:dLbl>
            <c:dLbl>
              <c:idx val="1"/>
              <c:layout>
                <c:manualLayout>
                  <c:x val="-8.5527525384709539E-3"/>
                  <c:y val="-3.453513293608721E-7"/>
                </c:manualLayout>
              </c:layout>
              <c:tx>
                <c:rich>
                  <a:bodyPr/>
                  <a:lstStyle/>
                  <a:p>
                    <a:r>
                      <a:rPr lang="en-US" altLang="zh-CN" dirty="0"/>
                      <a:t>521</a:t>
                    </a:r>
                    <a:r>
                      <a:rPr lang="zh-CN" altLang="en-US" dirty="0"/>
                      <a:t>亿美元</a:t>
                    </a:r>
                    <a:r>
                      <a:rPr lang="en-US" altLang="zh-CN" dirty="0"/>
                      <a:t>(CAGR</a:t>
                    </a:r>
                    <a:r>
                      <a:rPr lang="en-US" altLang="zh-CN" baseline="0" dirty="0"/>
                      <a:t> 7.6%</a:t>
                    </a:r>
                    <a:r>
                      <a:rPr lang="en-US" altLang="zh-CN" dirty="0"/>
                      <a:t>)</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561161068879218"/>
                      <c:h val="0.26719279790523692"/>
                    </c:manualLayout>
                  </c15:layout>
                </c:ext>
                <c:ext xmlns:c16="http://schemas.microsoft.com/office/drawing/2014/chart" uri="{C3380CC4-5D6E-409C-BE32-E72D297353CC}">
                  <c16:uniqueId val="{00000003-738C-485F-9BEA-276D77409868}"/>
                </c:ext>
              </c:extLst>
            </c:dLbl>
            <c:dLbl>
              <c:idx val="2"/>
              <c:layout>
                <c:manualLayout>
                  <c:x val="-6.3501488316132407E-2"/>
                  <c:y val="-8.7715784144367908E-3"/>
                </c:manualLayout>
              </c:layout>
              <c:tx>
                <c:rich>
                  <a:bodyPr/>
                  <a:lstStyle/>
                  <a:p>
                    <a:fld id="{4882B02F-6981-4DC3-B600-806C8EC3A3D2}" type="VALUE">
                      <a:rPr lang="en-US" altLang="zh-CN" smtClean="0"/>
                      <a:pPr/>
                      <a:t>[VALUE]</a:t>
                    </a:fld>
                    <a:r>
                      <a:rPr lang="zh-CN" altLang="en-US" dirty="0"/>
                      <a:t>亿美元 （</a:t>
                    </a:r>
                    <a:r>
                      <a:rPr lang="en-US" altLang="zh-CN" dirty="0"/>
                      <a:t>CAGR 9.9%</a:t>
                    </a:r>
                    <a:r>
                      <a:rPr lang="zh-CN" altLang="en-US" dirty="0"/>
                      <a:t>）</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40041709310895307"/>
                      <c:h val="0.26719279790523692"/>
                    </c:manualLayout>
                  </c15:layout>
                  <c15:dlblFieldTable/>
                  <c15:showDataLabelsRange val="0"/>
                </c:ext>
                <c:ext xmlns:c16="http://schemas.microsoft.com/office/drawing/2014/chart" uri="{C3380CC4-5D6E-409C-BE32-E72D297353CC}">
                  <c16:uniqueId val="{00000005-738C-485F-9BEA-276D77409868}"/>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中国</c:v>
                </c:pt>
                <c:pt idx="1">
                  <c:v>美国</c:v>
                </c:pt>
                <c:pt idx="2">
                  <c:v>全球</c:v>
                </c:pt>
              </c:strCache>
            </c:strRef>
          </c:cat>
          <c:val>
            <c:numRef>
              <c:f>Sheet1!$B$2:$B$4</c:f>
              <c:numCache>
                <c:formatCode>General</c:formatCode>
                <c:ptCount val="3"/>
                <c:pt idx="0">
                  <c:v>140</c:v>
                </c:pt>
                <c:pt idx="1">
                  <c:v>521</c:v>
                </c:pt>
                <c:pt idx="2">
                  <c:v>1340</c:v>
                </c:pt>
              </c:numCache>
            </c:numRef>
          </c:val>
          <c:extLst>
            <c:ext xmlns:c16="http://schemas.microsoft.com/office/drawing/2014/chart" uri="{C3380CC4-5D6E-409C-BE32-E72D297353CC}">
              <c16:uniqueId val="{00000006-738C-485F-9BEA-276D77409868}"/>
            </c:ext>
          </c:extLst>
        </c:ser>
        <c:dLbls>
          <c:dLblPos val="outEnd"/>
          <c:showLegendKey val="0"/>
          <c:showVal val="1"/>
          <c:showCatName val="0"/>
          <c:showSerName val="0"/>
          <c:showPercent val="0"/>
          <c:showBubbleSize val="0"/>
        </c:dLbls>
        <c:gapWidth val="20"/>
        <c:axId val="1447502992"/>
        <c:axId val="1702998560"/>
      </c:barChart>
      <c:catAx>
        <c:axId val="1447502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en-US"/>
          </a:p>
        </c:txPr>
        <c:crossAx val="1702998560"/>
        <c:crosses val="autoZero"/>
        <c:auto val="1"/>
        <c:lblAlgn val="ctr"/>
        <c:lblOffset val="100"/>
        <c:noMultiLvlLbl val="0"/>
      </c:catAx>
      <c:valAx>
        <c:axId val="1702998560"/>
        <c:scaling>
          <c:orientation val="minMax"/>
        </c:scaling>
        <c:delete val="1"/>
        <c:axPos val="b"/>
        <c:majorGridlines>
          <c:spPr>
            <a:ln w="9525" cap="flat" cmpd="sng" algn="ctr">
              <a:solidFill>
                <a:schemeClr val="bg1">
                  <a:lumMod val="85000"/>
                  <a:alpha val="59000"/>
                </a:schemeClr>
              </a:solidFill>
              <a:round/>
            </a:ln>
            <a:effectLst/>
          </c:spPr>
        </c:majorGridlines>
        <c:numFmt formatCode="General" sourceLinked="1"/>
        <c:majorTickMark val="none"/>
        <c:minorTickMark val="none"/>
        <c:tickLblPos val="nextTo"/>
        <c:crossAx val="1447502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FBBA-479D-9A7B-5BD8D8CD7CE8}"/>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FBBA-479D-9A7B-5BD8D8CD7CE8}"/>
              </c:ext>
            </c:extLst>
          </c:dPt>
          <c:cat>
            <c:strRef>
              <c:f>Sheet1!$A$2:$A$3</c:f>
              <c:strCache>
                <c:ptCount val="2"/>
                <c:pt idx="0">
                  <c:v>第一季度</c:v>
                </c:pt>
                <c:pt idx="1">
                  <c:v>第二季度</c:v>
                </c:pt>
              </c:strCache>
            </c:strRef>
          </c:cat>
          <c:val>
            <c:numRef>
              <c:f>Sheet1!$B$2:$B$3</c:f>
              <c:numCache>
                <c:formatCode>General</c:formatCode>
                <c:ptCount val="2"/>
                <c:pt idx="0">
                  <c:v>4.78</c:v>
                </c:pt>
                <c:pt idx="1">
                  <c:v>95.22</c:v>
                </c:pt>
              </c:numCache>
            </c:numRef>
          </c:val>
          <c:extLst>
            <c:ext xmlns:c16="http://schemas.microsoft.com/office/drawing/2014/chart" uri="{C3380CC4-5D6E-409C-BE32-E72D297353CC}">
              <c16:uniqueId val="{00000004-FBBA-479D-9A7B-5BD8D8CD7C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009999"/>
              </a:solidFill>
              <a:ln w="19050">
                <a:solidFill>
                  <a:schemeClr val="lt1"/>
                </a:solidFill>
              </a:ln>
              <a:effectLst/>
            </c:spPr>
            <c:extLst>
              <c:ext xmlns:c16="http://schemas.microsoft.com/office/drawing/2014/chart" uri="{C3380CC4-5D6E-409C-BE32-E72D297353CC}">
                <c16:uniqueId val="{00000001-DCE5-4430-BF67-60865E1C7BD4}"/>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DCE5-4430-BF67-60865E1C7BD4}"/>
              </c:ext>
            </c:extLst>
          </c:dPt>
          <c:cat>
            <c:strRef>
              <c:f>Sheet1!$A$2:$A$3</c:f>
              <c:strCache>
                <c:ptCount val="2"/>
                <c:pt idx="0">
                  <c:v>第一季度</c:v>
                </c:pt>
                <c:pt idx="1">
                  <c:v>第二季度</c:v>
                </c:pt>
              </c:strCache>
            </c:strRef>
          </c:cat>
          <c:val>
            <c:numRef>
              <c:f>Sheet1!$B$2:$B$3</c:f>
              <c:numCache>
                <c:formatCode>General</c:formatCode>
                <c:ptCount val="2"/>
                <c:pt idx="0">
                  <c:v>3.74</c:v>
                </c:pt>
                <c:pt idx="1">
                  <c:v>96.36</c:v>
                </c:pt>
              </c:numCache>
            </c:numRef>
          </c:val>
          <c:extLst>
            <c:ext xmlns:c16="http://schemas.microsoft.com/office/drawing/2014/chart" uri="{C3380CC4-5D6E-409C-BE32-E72D297353CC}">
              <c16:uniqueId val="{00000004-DCE5-4430-BF67-60865E1C7BD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F37221"/>
              </a:solidFill>
              <a:ln w="19050">
                <a:solidFill>
                  <a:schemeClr val="lt1"/>
                </a:solidFill>
              </a:ln>
              <a:effectLst/>
            </c:spPr>
            <c:extLst>
              <c:ext xmlns:c16="http://schemas.microsoft.com/office/drawing/2014/chart" uri="{C3380CC4-5D6E-409C-BE32-E72D297353CC}">
                <c16:uniqueId val="{00000001-6730-4268-B035-5B30EEEF6B08}"/>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730-4268-B035-5B30EEEF6B08}"/>
              </c:ext>
            </c:extLst>
          </c:dPt>
          <c:cat>
            <c:strRef>
              <c:f>Sheet1!$A$2:$A$3</c:f>
              <c:strCache>
                <c:ptCount val="2"/>
                <c:pt idx="0">
                  <c:v>第一季度</c:v>
                </c:pt>
                <c:pt idx="1">
                  <c:v>第二季度</c:v>
                </c:pt>
              </c:strCache>
            </c:strRef>
          </c:cat>
          <c:val>
            <c:numRef>
              <c:f>Sheet1!$B$2:$B$3</c:f>
              <c:numCache>
                <c:formatCode>General</c:formatCode>
                <c:ptCount val="2"/>
                <c:pt idx="0">
                  <c:v>1.84</c:v>
                </c:pt>
                <c:pt idx="1">
                  <c:v>98.16</c:v>
                </c:pt>
              </c:numCache>
            </c:numRef>
          </c:val>
          <c:extLst>
            <c:ext xmlns:c16="http://schemas.microsoft.com/office/drawing/2014/chart" uri="{C3380CC4-5D6E-409C-BE32-E72D297353CC}">
              <c16:uniqueId val="{00000004-6730-4268-B035-5B30EEEF6B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rgbClr val="0070C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B8-4A92-90AA-794120868500}"/>
              </c:ext>
            </c:extLst>
          </c:dPt>
          <c:dPt>
            <c:idx val="1"/>
            <c:bubble3D val="0"/>
            <c:spPr>
              <a:solidFill>
                <a:srgbClr val="F3722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B8-4A92-90AA-794120868500}"/>
              </c:ext>
            </c:extLst>
          </c:dPt>
          <c:dPt>
            <c:idx val="2"/>
            <c:bubble3D val="0"/>
            <c:spPr>
              <a:solidFill>
                <a:srgbClr val="B8CF3E"/>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B8-4A92-90AA-794120868500}"/>
              </c:ext>
            </c:extLst>
          </c:dPt>
          <c:dLbls>
            <c:dLbl>
              <c:idx val="0"/>
              <c:layout>
                <c:manualLayout>
                  <c:x val="-0.146540265110955"/>
                  <c:y val="0.19253795278191399"/>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0B8-4A92-90AA-794120868500}"/>
                </c:ext>
              </c:extLst>
            </c:dLbl>
            <c:dLbl>
              <c:idx val="1"/>
              <c:layout>
                <c:manualLayout>
                  <c:x val="-0.13188623859986001"/>
                  <c:y val="-0.204827609342462"/>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B8-4A92-90AA-794120868500}"/>
                </c:ext>
              </c:extLst>
            </c:dLbl>
            <c:dLbl>
              <c:idx val="2"/>
              <c:layout>
                <c:manualLayout>
                  <c:x val="0.225672008270871"/>
                  <c:y val="0.122896565605477"/>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B8-4A92-90AA-794120868500}"/>
                </c:ext>
              </c:extLst>
            </c:dLbl>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硬件</c:v>
                </c:pt>
                <c:pt idx="1">
                  <c:v>服务</c:v>
                </c:pt>
                <c:pt idx="2">
                  <c:v>软件</c:v>
                </c:pt>
              </c:strCache>
            </c:strRef>
          </c:cat>
          <c:val>
            <c:numRef>
              <c:f>Sheet1!$B$2:$B$4</c:f>
              <c:numCache>
                <c:formatCode>0.0%</c:formatCode>
                <c:ptCount val="3"/>
                <c:pt idx="0">
                  <c:v>0.19134227226474704</c:v>
                </c:pt>
                <c:pt idx="1">
                  <c:v>0.43060792096580414</c:v>
                </c:pt>
                <c:pt idx="2">
                  <c:v>0.37804980676944888</c:v>
                </c:pt>
              </c:numCache>
            </c:numRef>
          </c:val>
          <c:extLst>
            <c:ext xmlns:c16="http://schemas.microsoft.com/office/drawing/2014/chart" uri="{C3380CC4-5D6E-409C-BE32-E72D297353CC}">
              <c16:uniqueId val="{00000006-60B8-4A92-90AA-794120868500}"/>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l"/>
      <c:layout>
        <c:manualLayout>
          <c:xMode val="edge"/>
          <c:yMode val="edge"/>
          <c:x val="0"/>
          <c:y val="0.22404334216726324"/>
          <c:w val="0.16121759960122586"/>
          <c:h val="0.43311297968368168"/>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icrosoft YaHei" charset="-122"/>
              <a:ea typeface="Microsoft YaHei" charset="-122"/>
              <a:cs typeface="Microsoft YaHei" charset="-122"/>
            </a:defRPr>
          </a:pPr>
          <a:endParaRPr lang="en-US"/>
        </a:p>
      </c:txPr>
    </c:legend>
    <c:plotVisOnly val="1"/>
    <c:dispBlanksAs val="gap"/>
    <c:showDLblsOverMax val="0"/>
  </c:chart>
  <c:spPr>
    <a:noFill/>
    <a:ln>
      <a:noFill/>
    </a:ln>
    <a:effectLst/>
  </c:spPr>
  <c:txPr>
    <a:bodyPr/>
    <a:lstStyle/>
    <a:p>
      <a:pPr>
        <a:defRPr sz="1600">
          <a:latin typeface="Microsoft YaHei" charset="-122"/>
          <a:ea typeface="Microsoft YaHei" charset="-122"/>
          <a:cs typeface="Microsoft YaHei" charset="-122"/>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rgbClr val="0070C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51C-4D2E-AFBC-9C0D2D13FFF3}"/>
              </c:ext>
            </c:extLst>
          </c:dPt>
          <c:dPt>
            <c:idx val="1"/>
            <c:bubble3D val="0"/>
            <c:spPr>
              <a:solidFill>
                <a:srgbClr val="F3722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51C-4D2E-AFBC-9C0D2D13FFF3}"/>
              </c:ext>
            </c:extLst>
          </c:dPt>
          <c:dPt>
            <c:idx val="2"/>
            <c:bubble3D val="0"/>
            <c:spPr>
              <a:solidFill>
                <a:srgbClr val="B8CF3E"/>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51C-4D2E-AFBC-9C0D2D13FFF3}"/>
              </c:ext>
            </c:extLst>
          </c:dPt>
          <c:dLbls>
            <c:dLbl>
              <c:idx val="0"/>
              <c:layout>
                <c:manualLayout>
                  <c:x val="-0.24325684008418599"/>
                  <c:y val="-4.9158626242190702E-2"/>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1C-4D2E-AFBC-9C0D2D13FFF3}"/>
                </c:ext>
              </c:extLst>
            </c:dLbl>
            <c:dLbl>
              <c:idx val="1"/>
              <c:layout>
                <c:manualLayout>
                  <c:x val="0.19343314994646088"/>
                  <c:y val="-6.5544834989587658E-2"/>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1C-4D2E-AFBC-9C0D2D13FFF3}"/>
                </c:ext>
              </c:extLst>
            </c:dLbl>
            <c:dLbl>
              <c:idx val="2"/>
              <c:layout>
                <c:manualLayout>
                  <c:x val="0.146540265110955"/>
                  <c:y val="0.155668983100271"/>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1C-4D2E-AFBC-9C0D2D13FFF3}"/>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硬件</c:v>
                </c:pt>
                <c:pt idx="1">
                  <c:v>服务</c:v>
                </c:pt>
                <c:pt idx="2">
                  <c:v>软件</c:v>
                </c:pt>
              </c:strCache>
            </c:strRef>
          </c:cat>
          <c:val>
            <c:numRef>
              <c:f>Sheet1!$B$2:$B$4</c:f>
              <c:numCache>
                <c:formatCode>0.0%</c:formatCode>
                <c:ptCount val="3"/>
                <c:pt idx="0">
                  <c:v>0.62557499214365864</c:v>
                </c:pt>
                <c:pt idx="1">
                  <c:v>0.20541617535975218</c:v>
                </c:pt>
                <c:pt idx="2">
                  <c:v>0.16900883249659063</c:v>
                </c:pt>
              </c:numCache>
            </c:numRef>
          </c:val>
          <c:extLst>
            <c:ext xmlns:c16="http://schemas.microsoft.com/office/drawing/2014/chart" uri="{C3380CC4-5D6E-409C-BE32-E72D297353CC}">
              <c16:uniqueId val="{00000006-451C-4D2E-AFBC-9C0D2D13FFF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a:latin typeface="Microsoft YaHei" charset="-122"/>
          <a:ea typeface="Microsoft YaHei" charset="-122"/>
          <a:cs typeface="Microsoft YaHei" charset="-122"/>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rgbClr val="0070C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6FD-4067-9FF3-EF864CFD5B62}"/>
              </c:ext>
            </c:extLst>
          </c:dPt>
          <c:dPt>
            <c:idx val="1"/>
            <c:bubble3D val="0"/>
            <c:spPr>
              <a:solidFill>
                <a:srgbClr val="F3722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6FD-4067-9FF3-EF864CFD5B62}"/>
              </c:ext>
            </c:extLst>
          </c:dPt>
          <c:dPt>
            <c:idx val="2"/>
            <c:bubble3D val="0"/>
            <c:spPr>
              <a:solidFill>
                <a:srgbClr val="B8CF3E"/>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6FD-4067-9FF3-EF864CFD5B62}"/>
              </c:ext>
            </c:extLst>
          </c:dPt>
          <c:dLbls>
            <c:dLbl>
              <c:idx val="0"/>
              <c:layout>
                <c:manualLayout>
                  <c:x val="-0.14947107041317401"/>
                  <c:y val="0.14337932653972299"/>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FD-4067-9FF3-EF864CFD5B62}"/>
                </c:ext>
              </c:extLst>
            </c:dLbl>
            <c:dLbl>
              <c:idx val="1"/>
              <c:layout>
                <c:manualLayout>
                  <c:x val="-0.15533268101761299"/>
                  <c:y val="-0.22121381808985799"/>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FD-4067-9FF3-EF864CFD5B62}"/>
                </c:ext>
              </c:extLst>
            </c:dLbl>
            <c:dLbl>
              <c:idx val="2"/>
              <c:layout>
                <c:manualLayout>
                  <c:x val="0.23153361887530899"/>
                  <c:y val="0.102413804671231"/>
                </c:manualLayout>
              </c:layout>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6FD-4067-9FF3-EF864CFD5B62}"/>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icrosoft YaHei" charset="-122"/>
                    <a:ea typeface="Microsoft YaHei" charset="-122"/>
                    <a:cs typeface="Microsoft YaHei" charset="-122"/>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硬件</c:v>
                </c:pt>
                <c:pt idx="1">
                  <c:v>服务</c:v>
                </c:pt>
                <c:pt idx="2">
                  <c:v>软件</c:v>
                </c:pt>
              </c:strCache>
            </c:strRef>
          </c:cat>
          <c:val>
            <c:numRef>
              <c:f>Sheet1!$B$2:$B$4</c:f>
              <c:numCache>
                <c:formatCode>0.0%</c:formatCode>
                <c:ptCount val="3"/>
                <c:pt idx="0">
                  <c:v>0.17510098814400921</c:v>
                </c:pt>
                <c:pt idx="1">
                  <c:v>0.36294558451990461</c:v>
                </c:pt>
                <c:pt idx="2">
                  <c:v>0.46195342733608619</c:v>
                </c:pt>
              </c:numCache>
            </c:numRef>
          </c:val>
          <c:extLst>
            <c:ext xmlns:c16="http://schemas.microsoft.com/office/drawing/2014/chart" uri="{C3380CC4-5D6E-409C-BE32-E72D297353CC}">
              <c16:uniqueId val="{00000006-16FD-4067-9FF3-EF864CFD5B62}"/>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a:latin typeface="Microsoft YaHei" charset="-122"/>
          <a:ea typeface="Microsoft YaHei" charset="-122"/>
          <a:cs typeface="Microsoft YaHei" charset="-122"/>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Sheet1!$B$2</c:f>
              <c:strCache>
                <c:ptCount val="1"/>
                <c:pt idx="0">
                  <c:v>威胁生命周期服务</c:v>
                </c:pt>
              </c:strCache>
            </c:strRef>
          </c:tx>
          <c:spPr>
            <a:solidFill>
              <a:schemeClr val="accent1"/>
            </a:solidFill>
            <a:ln>
              <a:noFill/>
            </a:ln>
            <a:effectLst/>
          </c:spPr>
          <c:invertIfNegative val="0"/>
          <c:dLbls>
            <c:dLbl>
              <c:idx val="0"/>
              <c:layout>
                <c:manualLayout>
                  <c:x val="7.9072679760029668E-3"/>
                  <c:y val="2.2891151179139136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layout>
                    <c:manualLayout>
                      <c:w val="0.24166666666666667"/>
                      <c:h val="0.13134259259259259"/>
                    </c:manualLayout>
                  </c15:layout>
                </c:ext>
                <c:ext xmlns:c16="http://schemas.microsoft.com/office/drawing/2014/chart" uri="{C3380CC4-5D6E-409C-BE32-E72D297353CC}">
                  <c16:uniqueId val="{00000000-D986-4DAD-BC83-4E6199253725}"/>
                </c:ext>
              </c:extLst>
            </c:dLbl>
            <c:dLbl>
              <c:idx val="1"/>
              <c:layout>
                <c:manualLayout>
                  <c:x val="6.9880382192712685E-4"/>
                  <c:y val="1.0030947174726029E-2"/>
                </c:manualLayout>
              </c:layout>
              <c:showLegendKey val="0"/>
              <c:showVal val="1"/>
              <c:showCatName val="0"/>
              <c:showSerName val="1"/>
              <c:showPercent val="0"/>
              <c:showBubbleSize val="0"/>
              <c:extLst>
                <c:ext xmlns:c15="http://schemas.microsoft.com/office/drawing/2012/chart" uri="{CE6537A1-D6FC-4f65-9D91-7224C49458BB}">
                  <c15:layout>
                    <c:manualLayout>
                      <c:w val="0.22777777777777777"/>
                      <c:h val="0.12671296296296297"/>
                    </c:manualLayout>
                  </c15:layout>
                </c:ext>
                <c:ext xmlns:c16="http://schemas.microsoft.com/office/drawing/2014/chart" uri="{C3380CC4-5D6E-409C-BE32-E72D297353CC}">
                  <c16:uniqueId val="{00000001-D986-4DAD-BC83-4E61992537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numRef>
              <c:f>Sheet1!$C$1:$D$1</c:f>
              <c:numCache>
                <c:formatCode>General</c:formatCode>
                <c:ptCount val="2"/>
                <c:pt idx="0">
                  <c:v>2019</c:v>
                </c:pt>
                <c:pt idx="1">
                  <c:v>2024</c:v>
                </c:pt>
              </c:numCache>
            </c:numRef>
          </c:cat>
          <c:val>
            <c:numRef>
              <c:f>Sheet1!$C$2:$D$2</c:f>
              <c:numCache>
                <c:formatCode>0%</c:formatCode>
                <c:ptCount val="2"/>
                <c:pt idx="0">
                  <c:v>0.2</c:v>
                </c:pt>
                <c:pt idx="1">
                  <c:v>0.7</c:v>
                </c:pt>
              </c:numCache>
            </c:numRef>
          </c:val>
          <c:extLst>
            <c:ext xmlns:c16="http://schemas.microsoft.com/office/drawing/2014/chart" uri="{C3380CC4-5D6E-409C-BE32-E72D297353CC}">
              <c16:uniqueId val="{00000002-D986-4DAD-BC83-4E6199253725}"/>
            </c:ext>
          </c:extLst>
        </c:ser>
        <c:ser>
          <c:idx val="1"/>
          <c:order val="1"/>
          <c:tx>
            <c:strRef>
              <c:f>Sheet1!$B$3</c:f>
              <c:strCache>
                <c:ptCount val="1"/>
                <c:pt idx="0">
                  <c:v>其他安全服务</c:v>
                </c:pt>
              </c:strCache>
            </c:strRef>
          </c:tx>
          <c:spPr>
            <a:solidFill>
              <a:schemeClr val="accent2"/>
            </a:solidFill>
            <a:ln>
              <a:noFill/>
            </a:ln>
            <a:effectLst/>
          </c:spPr>
          <c:invertIfNegative val="0"/>
          <c:cat>
            <c:numRef>
              <c:f>Sheet1!$C$1:$D$1</c:f>
              <c:numCache>
                <c:formatCode>General</c:formatCode>
                <c:ptCount val="2"/>
                <c:pt idx="0">
                  <c:v>2019</c:v>
                </c:pt>
                <c:pt idx="1">
                  <c:v>2024</c:v>
                </c:pt>
              </c:numCache>
            </c:numRef>
          </c:cat>
          <c:val>
            <c:numRef>
              <c:f>Sheet1!$C$3:$D$3</c:f>
              <c:numCache>
                <c:formatCode>0%</c:formatCode>
                <c:ptCount val="2"/>
                <c:pt idx="0">
                  <c:v>0.8</c:v>
                </c:pt>
                <c:pt idx="1">
                  <c:v>0.3</c:v>
                </c:pt>
              </c:numCache>
            </c:numRef>
          </c:val>
          <c:extLst>
            <c:ext xmlns:c16="http://schemas.microsoft.com/office/drawing/2014/chart" uri="{C3380CC4-5D6E-409C-BE32-E72D297353CC}">
              <c16:uniqueId val="{00000003-D986-4DAD-BC83-4E6199253725}"/>
            </c:ext>
          </c:extLst>
        </c:ser>
        <c:dLbls>
          <c:showLegendKey val="0"/>
          <c:showVal val="0"/>
          <c:showCatName val="0"/>
          <c:showSerName val="0"/>
          <c:showPercent val="0"/>
          <c:showBubbleSize val="0"/>
        </c:dLbls>
        <c:gapWidth val="182"/>
        <c:axId val="335143584"/>
        <c:axId val="2107713120"/>
      </c:barChart>
      <c:catAx>
        <c:axId val="335143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107713120"/>
        <c:crosses val="autoZero"/>
        <c:auto val="1"/>
        <c:lblAlgn val="ctr"/>
        <c:lblOffset val="100"/>
        <c:noMultiLvlLbl val="0"/>
      </c:catAx>
      <c:valAx>
        <c:axId val="2107713120"/>
        <c:scaling>
          <c:orientation val="minMax"/>
        </c:scaling>
        <c:delete val="0"/>
        <c:axPos val="b"/>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35143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solidFill>
              <a:schemeClr val="bg1">
                <a:lumMod val="85000"/>
              </a:schemeClr>
            </a:solidFill>
          </c:spPr>
          <c:dPt>
            <c:idx val="0"/>
            <c:bubble3D val="0"/>
            <c:spPr>
              <a:solidFill>
                <a:srgbClr val="C00000"/>
              </a:solidFill>
              <a:ln w="19050">
                <a:solidFill>
                  <a:schemeClr val="lt1"/>
                </a:solidFill>
              </a:ln>
              <a:effectLst/>
            </c:spPr>
            <c:extLst>
              <c:ext xmlns:c16="http://schemas.microsoft.com/office/drawing/2014/chart" uri="{C3380CC4-5D6E-409C-BE32-E72D297353CC}">
                <c16:uniqueId val="{00000001-2EEB-4D74-90D4-FED3596C9D91}"/>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2EEB-4D74-90D4-FED3596C9D91}"/>
              </c:ext>
            </c:extLst>
          </c:dPt>
          <c:cat>
            <c:strRef>
              <c:f>Sheet1!$A$2:$A$3</c:f>
              <c:strCache>
                <c:ptCount val="2"/>
                <c:pt idx="0">
                  <c:v>第一季度</c:v>
                </c:pt>
                <c:pt idx="1">
                  <c:v>第二季度</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2EEB-4D74-90D4-FED3596C9D91}"/>
            </c:ext>
          </c:extLst>
        </c:ser>
        <c:ser>
          <c:idx val="1"/>
          <c:order val="1"/>
          <c:tx>
            <c:strRef>
              <c:f>Sheet1!$C$1</c:f>
              <c:strCache>
                <c:ptCount val="1"/>
                <c:pt idx="0">
                  <c:v>列1</c:v>
                </c:pt>
              </c:strCache>
            </c:strRef>
          </c:tx>
          <c:dPt>
            <c:idx val="0"/>
            <c:bubble3D val="0"/>
            <c:spPr>
              <a:solidFill>
                <a:srgbClr val="F37221"/>
              </a:solidFill>
              <a:ln w="19050">
                <a:solidFill>
                  <a:schemeClr val="lt1"/>
                </a:solidFill>
              </a:ln>
              <a:effectLst/>
            </c:spPr>
            <c:extLst>
              <c:ext xmlns:c16="http://schemas.microsoft.com/office/drawing/2014/chart" uri="{C3380CC4-5D6E-409C-BE32-E72D297353CC}">
                <c16:uniqueId val="{00000006-2EEB-4D74-90D4-FED3596C9D91}"/>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8-2EEB-4D74-90D4-FED3596C9D91}"/>
              </c:ext>
            </c:extLst>
          </c:dPt>
          <c:cat>
            <c:strRef>
              <c:f>Sheet1!$A$2:$A$3</c:f>
              <c:strCache>
                <c:ptCount val="2"/>
                <c:pt idx="0">
                  <c:v>第一季度</c:v>
                </c:pt>
                <c:pt idx="1">
                  <c:v>第二季度</c:v>
                </c:pt>
              </c:strCache>
            </c:strRef>
          </c:cat>
          <c:val>
            <c:numRef>
              <c:f>Sheet1!$C$2:$C$3</c:f>
              <c:numCache>
                <c:formatCode>General</c:formatCode>
                <c:ptCount val="2"/>
                <c:pt idx="0">
                  <c:v>50</c:v>
                </c:pt>
                <c:pt idx="1">
                  <c:v>50</c:v>
                </c:pt>
              </c:numCache>
            </c:numRef>
          </c:val>
          <c:extLst>
            <c:ext xmlns:c16="http://schemas.microsoft.com/office/drawing/2014/chart" uri="{C3380CC4-5D6E-409C-BE32-E72D297353CC}">
              <c16:uniqueId val="{00000009-2EEB-4D74-90D4-FED3596C9D9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206838278998507E-2"/>
          <c:y val="2.9064994018218257E-2"/>
          <c:w val="0.46921209829000382"/>
          <c:h val="0.91280501794534519"/>
        </c:manualLayout>
      </c:layout>
      <c:pieChart>
        <c:varyColors val="1"/>
        <c:ser>
          <c:idx val="0"/>
          <c:order val="0"/>
          <c:tx>
            <c:strRef>
              <c:f>Sheet1!$B$1</c:f>
              <c:strCache>
                <c:ptCount val="1"/>
                <c:pt idx="0">
                  <c:v>销售额</c:v>
                </c:pt>
              </c:strCache>
            </c:strRef>
          </c:tx>
          <c:dPt>
            <c:idx val="0"/>
            <c:bubble3D val="0"/>
            <c:spPr>
              <a:solidFill>
                <a:srgbClr val="F37221"/>
              </a:solidFill>
              <a:ln w="19050">
                <a:solidFill>
                  <a:schemeClr val="lt1"/>
                </a:solidFill>
              </a:ln>
              <a:effectLst/>
            </c:spPr>
            <c:extLst>
              <c:ext xmlns:c16="http://schemas.microsoft.com/office/drawing/2014/chart" uri="{C3380CC4-5D6E-409C-BE32-E72D297353CC}">
                <c16:uniqueId val="{00000001-882E-4536-A0D6-E78489DDB8F6}"/>
              </c:ext>
            </c:extLst>
          </c:dPt>
          <c:dPt>
            <c:idx val="1"/>
            <c:bubble3D val="0"/>
            <c:spPr>
              <a:solidFill>
                <a:srgbClr val="009999"/>
              </a:solidFill>
              <a:ln w="19050">
                <a:solidFill>
                  <a:schemeClr val="lt1"/>
                </a:solidFill>
              </a:ln>
              <a:effectLst/>
            </c:spPr>
            <c:extLst>
              <c:ext xmlns:c16="http://schemas.microsoft.com/office/drawing/2014/chart" uri="{C3380CC4-5D6E-409C-BE32-E72D297353CC}">
                <c16:uniqueId val="{00000003-882E-4536-A0D6-E78489DDB8F6}"/>
              </c:ext>
            </c:extLst>
          </c:dPt>
          <c:dPt>
            <c:idx val="2"/>
            <c:bubble3D val="0"/>
            <c:spPr>
              <a:solidFill>
                <a:srgbClr val="0070C0"/>
              </a:solidFill>
              <a:ln w="19050">
                <a:solidFill>
                  <a:schemeClr val="lt1"/>
                </a:solidFill>
              </a:ln>
              <a:effectLst/>
            </c:spPr>
            <c:extLst>
              <c:ext xmlns:c16="http://schemas.microsoft.com/office/drawing/2014/chart" uri="{C3380CC4-5D6E-409C-BE32-E72D297353CC}">
                <c16:uniqueId val="{00000005-882E-4536-A0D6-E78489DDB8F6}"/>
              </c:ext>
            </c:extLst>
          </c:dPt>
          <c:dLbls>
            <c:dLbl>
              <c:idx val="0"/>
              <c:layout>
                <c:manualLayout>
                  <c:x val="-0.13410395852223247"/>
                  <c:y val="0.22204625567925981"/>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2E-4536-A0D6-E78489DDB8F6}"/>
                </c:ext>
              </c:extLst>
            </c:dLbl>
            <c:dLbl>
              <c:idx val="1"/>
              <c:layout>
                <c:manualLayout>
                  <c:x val="-0.17022024991007836"/>
                  <c:y val="-0.11070329847631918"/>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2E-4536-A0D6-E78489DDB8F6}"/>
                </c:ext>
              </c:extLst>
            </c:dLbl>
            <c:dLbl>
              <c:idx val="2"/>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882E-4536-A0D6-E78489DDB8F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Bad Bots</c:v>
                </c:pt>
                <c:pt idx="1">
                  <c:v>Good Bots</c:v>
                </c:pt>
                <c:pt idx="2">
                  <c:v>Humans</c:v>
                </c:pt>
              </c:strCache>
            </c:strRef>
          </c:cat>
          <c:val>
            <c:numRef>
              <c:f>Sheet1!$B$2:$B$4</c:f>
              <c:numCache>
                <c:formatCode>0.00%</c:formatCode>
                <c:ptCount val="3"/>
                <c:pt idx="0">
                  <c:v>0.218</c:v>
                </c:pt>
                <c:pt idx="1">
                  <c:v>0.20399999999999999</c:v>
                </c:pt>
                <c:pt idx="2">
                  <c:v>0.57799999999999996</c:v>
                </c:pt>
              </c:numCache>
            </c:numRef>
          </c:val>
          <c:extLst>
            <c:ext xmlns:c16="http://schemas.microsoft.com/office/drawing/2014/chart" uri="{C3380CC4-5D6E-409C-BE32-E72D297353CC}">
              <c16:uniqueId val="{00000006-882E-4536-A0D6-E78489DDB8F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4960982982386541"/>
          <c:y val="0.19587402956962641"/>
          <c:w val="0.41677433244034218"/>
          <c:h val="0.69490738966029997"/>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03C-4F54-91CF-9C1502C22FA5}"/>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3-F03C-4F54-91CF-9C1502C22FA5}"/>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F03C-4F54-91CF-9C1502C22FA5}"/>
              </c:ext>
            </c:extLst>
          </c:dPt>
          <c:dPt>
            <c:idx val="3"/>
            <c:bubble3D val="0"/>
            <c:spPr>
              <a:solidFill>
                <a:srgbClr val="B8CF3E"/>
              </a:solidFill>
              <a:ln w="19050">
                <a:solidFill>
                  <a:schemeClr val="lt1"/>
                </a:solidFill>
              </a:ln>
              <a:effectLst/>
            </c:spPr>
            <c:extLst>
              <c:ext xmlns:c16="http://schemas.microsoft.com/office/drawing/2014/chart" uri="{C3380CC4-5D6E-409C-BE32-E72D297353CC}">
                <c16:uniqueId val="{00000007-F03C-4F54-91CF-9C1502C22FA5}"/>
              </c:ext>
            </c:extLst>
          </c:dPt>
          <c:dPt>
            <c:idx val="4"/>
            <c:bubble3D val="0"/>
            <c:spPr>
              <a:solidFill>
                <a:srgbClr val="FFC000"/>
              </a:solidFill>
              <a:ln w="19050">
                <a:solidFill>
                  <a:schemeClr val="lt1"/>
                </a:solidFill>
              </a:ln>
              <a:effectLst/>
            </c:spPr>
            <c:extLst>
              <c:ext xmlns:c16="http://schemas.microsoft.com/office/drawing/2014/chart" uri="{C3380CC4-5D6E-409C-BE32-E72D297353CC}">
                <c16:uniqueId val="{00000009-F03C-4F54-91CF-9C1502C22FA5}"/>
              </c:ext>
            </c:extLst>
          </c:dPt>
          <c:dPt>
            <c:idx val="5"/>
            <c:bubble3D val="0"/>
            <c:spPr>
              <a:solidFill>
                <a:srgbClr val="F37221"/>
              </a:solidFill>
              <a:ln w="19050">
                <a:solidFill>
                  <a:schemeClr val="lt1"/>
                </a:solidFill>
              </a:ln>
              <a:effectLst/>
            </c:spPr>
            <c:extLst>
              <c:ext xmlns:c16="http://schemas.microsoft.com/office/drawing/2014/chart" uri="{C3380CC4-5D6E-409C-BE32-E72D297353CC}">
                <c16:uniqueId val="{0000000B-F03C-4F54-91CF-9C1502C22FA5}"/>
              </c:ext>
            </c:extLst>
          </c:dPt>
          <c:dLbls>
            <c:dLbl>
              <c:idx val="0"/>
              <c:layout>
                <c:manualLayout>
                  <c:x val="5.9682132044812687E-2"/>
                  <c:y val="-0.1609171979696806"/>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4472C4"/>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3C-4F54-91CF-9C1502C22FA5}"/>
                </c:ext>
              </c:extLst>
            </c:dLbl>
            <c:dLbl>
              <c:idx val="1"/>
              <c:layout>
                <c:manualLayout>
                  <c:x val="9.7699460395992269E-2"/>
                  <c:y val="-6.9930590698375067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03C-4F54-91CF-9C1502C22FA5}"/>
                </c:ext>
              </c:extLst>
            </c:dLbl>
            <c:dLbl>
              <c:idx val="2"/>
              <c:layout>
                <c:manualLayout>
                  <c:x val="0.22071553960608617"/>
                  <c:y val="-7.7043140055818554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B0F0"/>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03C-4F54-91CF-9C1502C22FA5}"/>
                </c:ext>
              </c:extLst>
            </c:dLbl>
            <c:dLbl>
              <c:idx val="3"/>
              <c:layout>
                <c:manualLayout>
                  <c:x val="-0.13149153265246483"/>
                  <c:y val="8.6869043685024086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B8CF3E"/>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03C-4F54-91CF-9C1502C22FA5}"/>
                </c:ext>
              </c:extLst>
            </c:dLbl>
            <c:dLbl>
              <c:idx val="4"/>
              <c:layout>
                <c:manualLayout>
                  <c:x val="-0.11512258833672188"/>
                  <c:y val="-7.0455538209677482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FC000"/>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03C-4F54-91CF-9C1502C22FA5}"/>
                </c:ext>
              </c:extLst>
            </c:dLbl>
            <c:dLbl>
              <c:idx val="5"/>
              <c:layout>
                <c:manualLayout>
                  <c:x val="-5.0692473103976343E-2"/>
                  <c:y val="-0.15365687827371796"/>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37221"/>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03C-4F54-91CF-9C1502C22FA5}"/>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4"/>
                <c:pt idx="0">
                  <c:v>第一季度</c:v>
                </c:pt>
                <c:pt idx="1">
                  <c:v>第二季度</c:v>
                </c:pt>
                <c:pt idx="2">
                  <c:v>第三季度</c:v>
                </c:pt>
                <c:pt idx="3">
                  <c:v>第四季度</c:v>
                </c:pt>
              </c:strCache>
            </c:strRef>
          </c:cat>
          <c:val>
            <c:numRef>
              <c:f>Sheet1!$B$2:$B$7</c:f>
              <c:numCache>
                <c:formatCode>0%</c:formatCode>
                <c:ptCount val="6"/>
                <c:pt idx="0">
                  <c:v>0.17</c:v>
                </c:pt>
                <c:pt idx="1">
                  <c:v>0.04</c:v>
                </c:pt>
                <c:pt idx="2" formatCode="0.00%">
                  <c:v>0.375</c:v>
                </c:pt>
                <c:pt idx="3" formatCode="0.00%">
                  <c:v>0.185</c:v>
                </c:pt>
                <c:pt idx="4">
                  <c:v>0.1</c:v>
                </c:pt>
                <c:pt idx="5">
                  <c:v>0.13</c:v>
                </c:pt>
              </c:numCache>
            </c:numRef>
          </c:val>
          <c:extLst>
            <c:ext xmlns:c16="http://schemas.microsoft.com/office/drawing/2014/chart" uri="{C3380CC4-5D6E-409C-BE32-E72D297353CC}">
              <c16:uniqueId val="{0000000C-F03C-4F54-91CF-9C1502C22FA5}"/>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9EC-4E8A-9C23-F32C92B954A3}"/>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E9EC-4E8A-9C23-F32C92B954A3}"/>
              </c:ext>
            </c:extLst>
          </c:dPt>
          <c:cat>
            <c:numRef>
              <c:f>Sheet1!$A$2:$A$3</c:f>
              <c:numCache>
                <c:formatCode>General</c:formatCode>
                <c:ptCount val="2"/>
              </c:numCache>
            </c:numRef>
          </c:cat>
          <c:val>
            <c:numRef>
              <c:f>Sheet1!$B$2:$B$3</c:f>
              <c:numCache>
                <c:formatCode>0%</c:formatCode>
                <c:ptCount val="2"/>
                <c:pt idx="0">
                  <c:v>0.27</c:v>
                </c:pt>
                <c:pt idx="1">
                  <c:v>0.63</c:v>
                </c:pt>
              </c:numCache>
            </c:numRef>
          </c:val>
          <c:extLst>
            <c:ext xmlns:c16="http://schemas.microsoft.com/office/drawing/2014/chart" uri="{C3380CC4-5D6E-409C-BE32-E72D297353CC}">
              <c16:uniqueId val="{00000004-E9EC-4E8A-9C23-F32C92B954A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BB-45AA-982F-1D81CB9FAC1B}"/>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6BB-45AA-982F-1D81CB9FAC1B}"/>
              </c:ext>
            </c:extLst>
          </c:dPt>
          <c:cat>
            <c:numRef>
              <c:f>Sheet1!$A$2:$A$3</c:f>
              <c:numCache>
                <c:formatCode>General</c:formatCode>
                <c:ptCount val="2"/>
              </c:numCache>
            </c:numRef>
          </c:cat>
          <c:val>
            <c:numRef>
              <c:f>Sheet1!$B$2:$B$3</c:f>
              <c:numCache>
                <c:formatCode>0%</c:formatCode>
                <c:ptCount val="2"/>
                <c:pt idx="0">
                  <c:v>0.41</c:v>
                </c:pt>
                <c:pt idx="1">
                  <c:v>0.59</c:v>
                </c:pt>
              </c:numCache>
            </c:numRef>
          </c:val>
          <c:extLst>
            <c:ext xmlns:c16="http://schemas.microsoft.com/office/drawing/2014/chart" uri="{C3380CC4-5D6E-409C-BE32-E72D297353CC}">
              <c16:uniqueId val="{00000004-F6BB-45AA-982F-1D81CB9FAC1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64-4B10-8DBA-80CCE4E40529}"/>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F64-4B10-8DBA-80CCE4E40529}"/>
              </c:ext>
            </c:extLst>
          </c:dPt>
          <c:cat>
            <c:numRef>
              <c:f>Sheet1!$A$2:$A$3</c:f>
              <c:numCache>
                <c:formatCode>General</c:formatCode>
                <c:ptCount val="2"/>
              </c:numCache>
            </c:numRef>
          </c:cat>
          <c:val>
            <c:numRef>
              <c:f>Sheet1!$B$2:$B$3</c:f>
              <c:numCache>
                <c:formatCode>0%</c:formatCode>
                <c:ptCount val="2"/>
                <c:pt idx="0">
                  <c:v>0.60499999999999998</c:v>
                </c:pt>
                <c:pt idx="1">
                  <c:v>0.39</c:v>
                </c:pt>
              </c:numCache>
            </c:numRef>
          </c:val>
          <c:extLst>
            <c:ext xmlns:c16="http://schemas.microsoft.com/office/drawing/2014/chart" uri="{C3380CC4-5D6E-409C-BE32-E72D297353CC}">
              <c16:uniqueId val="{00000004-AF64-4B10-8DBA-80CCE4E4052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65-4655-B91F-D0F20735AE98}"/>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C465-4655-B91F-D0F20735AE98}"/>
              </c:ext>
            </c:extLst>
          </c:dPt>
          <c:cat>
            <c:numRef>
              <c:f>Sheet1!$A$2:$A$3</c:f>
              <c:numCache>
                <c:formatCode>General</c:formatCode>
                <c:ptCount val="2"/>
              </c:numCache>
            </c:numRef>
          </c:cat>
          <c:val>
            <c:numRef>
              <c:f>Sheet1!$B$2:$B$3</c:f>
              <c:numCache>
                <c:formatCode>0%</c:formatCode>
                <c:ptCount val="2"/>
                <c:pt idx="0">
                  <c:v>0.37</c:v>
                </c:pt>
                <c:pt idx="1">
                  <c:v>0.63</c:v>
                </c:pt>
              </c:numCache>
            </c:numRef>
          </c:val>
          <c:extLst>
            <c:ext xmlns:c16="http://schemas.microsoft.com/office/drawing/2014/chart" uri="{C3380CC4-5D6E-409C-BE32-E72D297353CC}">
              <c16:uniqueId val="{00000004-C465-4655-B91F-D0F20735AE9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FE2-4C2A-9869-AB78B0A9EEE5}"/>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EFE2-4C2A-9869-AB78B0A9EEE5}"/>
              </c:ext>
            </c:extLst>
          </c:dPt>
          <c:cat>
            <c:numRef>
              <c:f>Sheet1!$A$2:$A$3</c:f>
              <c:numCache>
                <c:formatCode>General</c:formatCode>
                <c:ptCount val="2"/>
              </c:numCache>
            </c:numRef>
          </c:cat>
          <c:val>
            <c:numRef>
              <c:f>Sheet1!$B$2:$B$3</c:f>
              <c:numCache>
                <c:formatCode>0%</c:formatCode>
                <c:ptCount val="2"/>
                <c:pt idx="0">
                  <c:v>0.32</c:v>
                </c:pt>
                <c:pt idx="1">
                  <c:v>0.68</c:v>
                </c:pt>
              </c:numCache>
            </c:numRef>
          </c:val>
          <c:extLst>
            <c:ext xmlns:c16="http://schemas.microsoft.com/office/drawing/2014/chart" uri="{C3380CC4-5D6E-409C-BE32-E72D297353CC}">
              <c16:uniqueId val="{00000004-EFE2-4C2A-9869-AB78B0A9EEE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_rels/data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_rels/drawing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728CF-6465-4A2F-9B36-E9C6E2E5CA1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363E611-7C7F-4475-8CCA-F3E8CF7465F4}">
      <dgm:prSet phldrT="[Text]"/>
      <dgm:spPr>
        <a:xfrm>
          <a:off x="0" y="0"/>
          <a:ext cx="546651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Microsoft YaHei" panose="020B0503020204020204" pitchFamily="34" charset="-122"/>
              <a:ea typeface="Microsoft YaHei" panose="020B0503020204020204" pitchFamily="34" charset="-122"/>
              <a:cs typeface="+mn-cs"/>
            </a:rPr>
            <a:t>到</a:t>
          </a:r>
          <a:r>
            <a:rPr lang="en-US" altLang="zh-CN" dirty="0">
              <a:solidFill>
                <a:sysClr val="window" lastClr="FFFFFF"/>
              </a:solidFill>
              <a:latin typeface="Microsoft YaHei" panose="020B0503020204020204" pitchFamily="34" charset="-122"/>
              <a:ea typeface="Microsoft YaHei" panose="020B0503020204020204" pitchFamily="34" charset="-122"/>
              <a:cs typeface="+mn-cs"/>
            </a:rPr>
            <a:t>2021</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年，</a:t>
          </a:r>
          <a:r>
            <a:rPr lang="en-US" altLang="zh-CN" b="1" u="sng" dirty="0">
              <a:solidFill>
                <a:srgbClr val="FF0000"/>
              </a:solidFill>
              <a:latin typeface="Microsoft YaHei" panose="020B0503020204020204" pitchFamily="34" charset="-122"/>
              <a:ea typeface="Microsoft YaHei" panose="020B0503020204020204" pitchFamily="34" charset="-122"/>
              <a:cs typeface="+mn-cs"/>
            </a:rPr>
            <a:t>50</a:t>
          </a:r>
          <a:r>
            <a:rPr lang="zh-CN" altLang="en-US" b="1" u="sng" dirty="0">
              <a:solidFill>
                <a:srgbClr val="FF0000"/>
              </a:solidFill>
              <a:latin typeface="Microsoft YaHei" panose="020B0503020204020204" pitchFamily="34" charset="-122"/>
              <a:ea typeface="Microsoft YaHei" panose="020B0503020204020204" pitchFamily="34" charset="-122"/>
              <a:cs typeface="+mn-cs"/>
            </a:rPr>
            <a:t>％</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的合理安全警报将进行</a:t>
          </a:r>
          <a:r>
            <a:rPr lang="zh-CN" altLang="en-US" dirty="0">
              <a:solidFill>
                <a:srgbClr val="FF0000"/>
              </a:solidFill>
              <a:latin typeface="Microsoft YaHei" panose="020B0503020204020204" pitchFamily="34" charset="-122"/>
              <a:ea typeface="Microsoft YaHei" panose="020B0503020204020204" pitchFamily="34" charset="-122"/>
              <a:cs typeface="+mn-cs"/>
            </a:rPr>
            <a:t>自动响应</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，不受人类分析师的影响</a:t>
          </a:r>
          <a:endParaRPr lang="en-US" dirty="0">
            <a:solidFill>
              <a:sysClr val="window" lastClr="FFFFFF"/>
            </a:solidFill>
            <a:latin typeface="Microsoft YaHei" panose="020B0503020204020204" pitchFamily="34" charset="-122"/>
            <a:ea typeface="Microsoft YaHei" panose="020B0503020204020204" pitchFamily="34" charset="-122"/>
            <a:cs typeface="+mn-cs"/>
          </a:endParaRPr>
        </a:p>
      </dgm:t>
    </dgm:pt>
    <dgm:pt modelId="{56E303CA-BCB4-412B-ADCF-B029D097C883}" type="parTrans" cxnId="{9D23A484-A4FB-4E8E-934B-6FC62CF44BD0}">
      <dgm:prSet/>
      <dgm:spPr/>
      <dgm:t>
        <a:bodyPr/>
        <a:lstStyle/>
        <a:p>
          <a:endParaRPr lang="en-US">
            <a:latin typeface="Microsoft YaHei" panose="020B0503020204020204" pitchFamily="34" charset="-122"/>
            <a:ea typeface="Microsoft YaHei" panose="020B0503020204020204" pitchFamily="34" charset="-122"/>
          </a:endParaRPr>
        </a:p>
      </dgm:t>
    </dgm:pt>
    <dgm:pt modelId="{B5596558-7B53-4E7E-8022-82EFF72B8772}" type="sibTrans" cxnId="{9D23A484-A4FB-4E8E-934B-6FC62CF44BD0}">
      <dgm:prSet/>
      <dgm:spPr/>
      <dgm:t>
        <a:bodyPr/>
        <a:lstStyle/>
        <a:p>
          <a:endParaRPr lang="en-US">
            <a:latin typeface="Microsoft YaHei" panose="020B0503020204020204" pitchFamily="34" charset="-122"/>
            <a:ea typeface="Microsoft YaHei" panose="020B0503020204020204" pitchFamily="34" charset="-122"/>
          </a:endParaRPr>
        </a:p>
      </dgm:t>
    </dgm:pt>
    <dgm:pt modelId="{A121BA77-8DD1-4FF7-80D8-6A46933AE943}">
      <dgm:prSet phldrT="[Text]"/>
      <dgm:spPr>
        <a:xfrm>
          <a:off x="0" y="838386"/>
          <a:ext cx="546651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Microsoft YaHei" panose="020B0503020204020204" pitchFamily="34" charset="-122"/>
              <a:ea typeface="Microsoft YaHei" panose="020B0503020204020204" pitchFamily="34" charset="-122"/>
              <a:cs typeface="+mn-cs"/>
            </a:rPr>
            <a:t>到</a:t>
          </a:r>
          <a:r>
            <a:rPr lang="en-US" altLang="zh-CN" dirty="0">
              <a:solidFill>
                <a:sysClr val="window" lastClr="FFFFFF"/>
              </a:solidFill>
              <a:latin typeface="Microsoft YaHei" panose="020B0503020204020204" pitchFamily="34" charset="-122"/>
              <a:ea typeface="Microsoft YaHei" panose="020B0503020204020204" pitchFamily="34" charset="-122"/>
              <a:cs typeface="+mn-cs"/>
            </a:rPr>
            <a:t>2022</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年，</a:t>
          </a:r>
          <a:r>
            <a:rPr lang="en-US" altLang="zh-CN" b="1" u="sng" dirty="0">
              <a:solidFill>
                <a:srgbClr val="FF0000"/>
              </a:solidFill>
              <a:latin typeface="Microsoft YaHei" panose="020B0503020204020204" pitchFamily="34" charset="-122"/>
              <a:ea typeface="Microsoft YaHei" panose="020B0503020204020204" pitchFamily="34" charset="-122"/>
              <a:cs typeface="+mn-cs"/>
            </a:rPr>
            <a:t>50</a:t>
          </a:r>
          <a:r>
            <a:rPr lang="zh-CN" altLang="en-US" b="1" u="sng" dirty="0">
              <a:solidFill>
                <a:srgbClr val="FF0000"/>
              </a:solidFill>
              <a:latin typeface="Microsoft YaHei" panose="020B0503020204020204" pitchFamily="34" charset="-122"/>
              <a:ea typeface="Microsoft YaHei" panose="020B0503020204020204" pitchFamily="34" charset="-122"/>
              <a:cs typeface="+mn-cs"/>
            </a:rPr>
            <a:t>％</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的合理安全警报将进行</a:t>
          </a:r>
          <a:r>
            <a:rPr lang="zh-CN" altLang="en-US" dirty="0">
              <a:solidFill>
                <a:srgbClr val="FF0000"/>
              </a:solidFill>
              <a:latin typeface="Microsoft YaHei" panose="020B0503020204020204" pitchFamily="34" charset="-122"/>
              <a:ea typeface="Microsoft YaHei" panose="020B0503020204020204" pitchFamily="34" charset="-122"/>
              <a:cs typeface="+mn-cs"/>
            </a:rPr>
            <a:t>自动响应</a:t>
          </a:r>
          <a:r>
            <a:rPr lang="zh-CN" altLang="en-US" dirty="0">
              <a:solidFill>
                <a:sysClr val="window" lastClr="FFFFFF"/>
              </a:solidFill>
              <a:latin typeface="Microsoft YaHei" panose="020B0503020204020204" pitchFamily="34" charset="-122"/>
              <a:ea typeface="Microsoft YaHei" panose="020B0503020204020204" pitchFamily="34" charset="-122"/>
              <a:cs typeface="+mn-cs"/>
            </a:rPr>
            <a:t>，不受人类分析师的影响</a:t>
          </a:r>
          <a:endParaRPr lang="en-US" dirty="0">
            <a:solidFill>
              <a:sysClr val="window" lastClr="FFFFFF"/>
            </a:solidFill>
            <a:latin typeface="Microsoft YaHei" panose="020B0503020204020204" pitchFamily="34" charset="-122"/>
            <a:ea typeface="Microsoft YaHei" panose="020B0503020204020204" pitchFamily="34" charset="-122"/>
            <a:cs typeface="+mn-cs"/>
          </a:endParaRPr>
        </a:p>
      </dgm:t>
    </dgm:pt>
    <dgm:pt modelId="{A0F90F70-FCB9-403A-9643-78B5AFB5D629}" type="parTrans" cxnId="{EC41131C-0A81-4D21-AEB6-20E87ABF3A66}">
      <dgm:prSet/>
      <dgm:spPr/>
      <dgm:t>
        <a:bodyPr/>
        <a:lstStyle/>
        <a:p>
          <a:endParaRPr lang="en-US">
            <a:latin typeface="Microsoft YaHei" panose="020B0503020204020204" pitchFamily="34" charset="-122"/>
            <a:ea typeface="Microsoft YaHei" panose="020B0503020204020204" pitchFamily="34" charset="-122"/>
          </a:endParaRPr>
        </a:p>
      </dgm:t>
    </dgm:pt>
    <dgm:pt modelId="{54E8A48A-E584-4DE8-A5CF-9050CF6CA3E8}" type="sibTrans" cxnId="{EC41131C-0A81-4D21-AEB6-20E87ABF3A66}">
      <dgm:prSet/>
      <dgm:spPr/>
      <dgm:t>
        <a:bodyPr/>
        <a:lstStyle/>
        <a:p>
          <a:endParaRPr lang="en-US">
            <a:latin typeface="Microsoft YaHei" panose="020B0503020204020204" pitchFamily="34" charset="-122"/>
            <a:ea typeface="Microsoft YaHei" panose="020B0503020204020204" pitchFamily="34" charset="-122"/>
          </a:endParaRPr>
        </a:p>
      </dgm:t>
    </dgm:pt>
    <dgm:pt modelId="{BBFD0F8F-3CF2-4027-98D3-17D0B9A81251}" type="pres">
      <dgm:prSet presAssocID="{E71728CF-6465-4A2F-9B36-E9C6E2E5CA13}" presName="linear" presStyleCnt="0">
        <dgm:presLayoutVars>
          <dgm:dir/>
          <dgm:resizeHandles val="exact"/>
        </dgm:presLayoutVars>
      </dgm:prSet>
      <dgm:spPr/>
    </dgm:pt>
    <dgm:pt modelId="{AA8BF78D-FB06-4DB5-9394-85B5BCB4ED9F}" type="pres">
      <dgm:prSet presAssocID="{F363E611-7C7F-4475-8CCA-F3E8CF7465F4}" presName="comp" presStyleCnt="0"/>
      <dgm:spPr/>
    </dgm:pt>
    <dgm:pt modelId="{4CBF4815-7852-4213-9E53-1B1EB339F0C7}" type="pres">
      <dgm:prSet presAssocID="{F363E611-7C7F-4475-8CCA-F3E8CF7465F4}" presName="box" presStyleLbl="node1" presStyleIdx="0" presStyleCnt="2" custScaleX="98052"/>
      <dgm:spPr/>
    </dgm:pt>
    <dgm:pt modelId="{532899CD-1983-476A-B089-06DA6D11CCC6}" type="pres">
      <dgm:prSet presAssocID="{F363E611-7C7F-4475-8CCA-F3E8CF7465F4}" presName="img" presStyleLbl="fgImgPlace1" presStyleIdx="0" presStyleCnt="2" custScaleX="78719"/>
      <dgm:spPr>
        <a:xfrm>
          <a:off x="76181" y="76181"/>
          <a:ext cx="1093302" cy="609451"/>
        </a:xfrm>
        <a:prstGeom prst="roundRect">
          <a:avLst>
            <a:gd name="adj" fmla="val 10000"/>
          </a:avLst>
        </a:prstGeom>
        <a:blipFill>
          <a:blip xmlns:r="http://schemas.openxmlformats.org/officeDocument/2006/relationships" r:embed="rId1"/>
          <a:srcRect/>
          <a:stretch>
            <a:fillRect t="-37000" b="-37000"/>
          </a:stretch>
        </a:blipFill>
        <a:ln w="12700" cap="flat" cmpd="sng" algn="ctr">
          <a:solidFill>
            <a:sysClr val="window" lastClr="FFFFFF">
              <a:hueOff val="0"/>
              <a:satOff val="0"/>
              <a:lumOff val="0"/>
              <a:alphaOff val="0"/>
            </a:sysClr>
          </a:solidFill>
          <a:prstDash val="solid"/>
          <a:miter lim="800000"/>
        </a:ln>
        <a:effectLst/>
      </dgm:spPr>
    </dgm:pt>
    <dgm:pt modelId="{0B2DFFE4-B0D3-4DC2-B528-834022C778E1}" type="pres">
      <dgm:prSet presAssocID="{F363E611-7C7F-4475-8CCA-F3E8CF7465F4}" presName="text" presStyleLbl="node1" presStyleIdx="0" presStyleCnt="2">
        <dgm:presLayoutVars>
          <dgm:bulletEnabled val="1"/>
        </dgm:presLayoutVars>
      </dgm:prSet>
      <dgm:spPr/>
    </dgm:pt>
    <dgm:pt modelId="{4E85A45C-B839-4F93-8EF9-423E5F97CA3B}" type="pres">
      <dgm:prSet presAssocID="{B5596558-7B53-4E7E-8022-82EFF72B8772}" presName="spacer" presStyleCnt="0"/>
      <dgm:spPr/>
    </dgm:pt>
    <dgm:pt modelId="{D86E5051-93B1-48E3-B86F-8598CC1DA86C}" type="pres">
      <dgm:prSet presAssocID="{A121BA77-8DD1-4FF7-80D8-6A46933AE943}" presName="comp" presStyleCnt="0"/>
      <dgm:spPr/>
    </dgm:pt>
    <dgm:pt modelId="{6BD28E95-B792-44B6-9EAF-69D171586C69}" type="pres">
      <dgm:prSet presAssocID="{A121BA77-8DD1-4FF7-80D8-6A46933AE943}" presName="box" presStyleLbl="node1" presStyleIdx="1" presStyleCnt="2" custScaleX="97798" custLinFactNeighborX="-140" custLinFactNeighborY="51"/>
      <dgm:spPr/>
    </dgm:pt>
    <dgm:pt modelId="{66EA90D7-7EF3-4FE6-94DD-95AC026487EE}" type="pres">
      <dgm:prSet presAssocID="{A121BA77-8DD1-4FF7-80D8-6A46933AE943}" presName="img" presStyleLbl="fgImgPlace1" presStyleIdx="1" presStyleCnt="2" custScaleX="78719"/>
      <dgm:spPr>
        <a:xfrm>
          <a:off x="76181" y="914176"/>
          <a:ext cx="1093302" cy="609451"/>
        </a:xfrm>
        <a:prstGeom prst="roundRect">
          <a:avLst>
            <a:gd name="adj" fmla="val 10000"/>
          </a:avLst>
        </a:prstGeom>
        <a:blipFill>
          <a:blip xmlns:r="http://schemas.openxmlformats.org/officeDocument/2006/relationships" r:embed="rId2"/>
          <a:srcRect/>
          <a:stretch>
            <a:fillRect t="-3000" b="-3000"/>
          </a:stretch>
        </a:blipFill>
        <a:ln w="12700" cap="flat" cmpd="sng" algn="ctr">
          <a:solidFill>
            <a:sysClr val="window" lastClr="FFFFFF">
              <a:hueOff val="0"/>
              <a:satOff val="0"/>
              <a:lumOff val="0"/>
              <a:alphaOff val="0"/>
            </a:sysClr>
          </a:solidFill>
          <a:prstDash val="solid"/>
          <a:miter lim="800000"/>
        </a:ln>
        <a:effectLst/>
      </dgm:spPr>
    </dgm:pt>
    <dgm:pt modelId="{3D22FA9D-D810-459F-8991-FC93A90286DF}" type="pres">
      <dgm:prSet presAssocID="{A121BA77-8DD1-4FF7-80D8-6A46933AE943}" presName="text" presStyleLbl="node1" presStyleIdx="1" presStyleCnt="2">
        <dgm:presLayoutVars>
          <dgm:bulletEnabled val="1"/>
        </dgm:presLayoutVars>
      </dgm:prSet>
      <dgm:spPr/>
    </dgm:pt>
  </dgm:ptLst>
  <dgm:cxnLst>
    <dgm:cxn modelId="{9FDC7406-37C4-4037-AC29-ED9B899EFAB4}" type="presOf" srcId="{F363E611-7C7F-4475-8CCA-F3E8CF7465F4}" destId="{0B2DFFE4-B0D3-4DC2-B528-834022C778E1}" srcOrd="1" destOrd="0" presId="urn:microsoft.com/office/officeart/2005/8/layout/vList4"/>
    <dgm:cxn modelId="{EC41131C-0A81-4D21-AEB6-20E87ABF3A66}" srcId="{E71728CF-6465-4A2F-9B36-E9C6E2E5CA13}" destId="{A121BA77-8DD1-4FF7-80D8-6A46933AE943}" srcOrd="1" destOrd="0" parTransId="{A0F90F70-FCB9-403A-9643-78B5AFB5D629}" sibTransId="{54E8A48A-E584-4DE8-A5CF-9050CF6CA3E8}"/>
    <dgm:cxn modelId="{37DF4736-D52D-4DBC-831F-4AA7F223557B}" type="presOf" srcId="{E71728CF-6465-4A2F-9B36-E9C6E2E5CA13}" destId="{BBFD0F8F-3CF2-4027-98D3-17D0B9A81251}" srcOrd="0" destOrd="0" presId="urn:microsoft.com/office/officeart/2005/8/layout/vList4"/>
    <dgm:cxn modelId="{9D23A484-A4FB-4E8E-934B-6FC62CF44BD0}" srcId="{E71728CF-6465-4A2F-9B36-E9C6E2E5CA13}" destId="{F363E611-7C7F-4475-8CCA-F3E8CF7465F4}" srcOrd="0" destOrd="0" parTransId="{56E303CA-BCB4-412B-ADCF-B029D097C883}" sibTransId="{B5596558-7B53-4E7E-8022-82EFF72B8772}"/>
    <dgm:cxn modelId="{C7C95DBC-5F4B-4F6C-88A9-C324FFC9258D}" type="presOf" srcId="{F363E611-7C7F-4475-8CCA-F3E8CF7465F4}" destId="{4CBF4815-7852-4213-9E53-1B1EB339F0C7}" srcOrd="0" destOrd="0" presId="urn:microsoft.com/office/officeart/2005/8/layout/vList4"/>
    <dgm:cxn modelId="{C9D97ED1-B707-4362-9D5C-AF55022CF633}" type="presOf" srcId="{A121BA77-8DD1-4FF7-80D8-6A46933AE943}" destId="{6BD28E95-B792-44B6-9EAF-69D171586C69}" srcOrd="0" destOrd="0" presId="urn:microsoft.com/office/officeart/2005/8/layout/vList4"/>
    <dgm:cxn modelId="{B4BB08DA-C492-4A19-83EF-CD31CC991068}" type="presOf" srcId="{A121BA77-8DD1-4FF7-80D8-6A46933AE943}" destId="{3D22FA9D-D810-459F-8991-FC93A90286DF}" srcOrd="1" destOrd="0" presId="urn:microsoft.com/office/officeart/2005/8/layout/vList4"/>
    <dgm:cxn modelId="{E6690D25-F15B-4E0A-BD5E-40A0318E40F2}" type="presParOf" srcId="{BBFD0F8F-3CF2-4027-98D3-17D0B9A81251}" destId="{AA8BF78D-FB06-4DB5-9394-85B5BCB4ED9F}" srcOrd="0" destOrd="0" presId="urn:microsoft.com/office/officeart/2005/8/layout/vList4"/>
    <dgm:cxn modelId="{D1770797-6F64-4D7D-82C6-A03E6917B6A1}" type="presParOf" srcId="{AA8BF78D-FB06-4DB5-9394-85B5BCB4ED9F}" destId="{4CBF4815-7852-4213-9E53-1B1EB339F0C7}" srcOrd="0" destOrd="0" presId="urn:microsoft.com/office/officeart/2005/8/layout/vList4"/>
    <dgm:cxn modelId="{70D965B3-1BE8-407D-862B-E20A26CE1FFC}" type="presParOf" srcId="{AA8BF78D-FB06-4DB5-9394-85B5BCB4ED9F}" destId="{532899CD-1983-476A-B089-06DA6D11CCC6}" srcOrd="1" destOrd="0" presId="urn:microsoft.com/office/officeart/2005/8/layout/vList4"/>
    <dgm:cxn modelId="{D44CE035-D2AA-49A5-BF20-6A80AA6C7FFC}" type="presParOf" srcId="{AA8BF78D-FB06-4DB5-9394-85B5BCB4ED9F}" destId="{0B2DFFE4-B0D3-4DC2-B528-834022C778E1}" srcOrd="2" destOrd="0" presId="urn:microsoft.com/office/officeart/2005/8/layout/vList4"/>
    <dgm:cxn modelId="{5317F9FA-DF71-4AD6-9ADC-9C1497D3FD12}" type="presParOf" srcId="{BBFD0F8F-3CF2-4027-98D3-17D0B9A81251}" destId="{4E85A45C-B839-4F93-8EF9-423E5F97CA3B}" srcOrd="1" destOrd="0" presId="urn:microsoft.com/office/officeart/2005/8/layout/vList4"/>
    <dgm:cxn modelId="{B87293FB-C557-4DC6-885E-69269AED850B}" type="presParOf" srcId="{BBFD0F8F-3CF2-4027-98D3-17D0B9A81251}" destId="{D86E5051-93B1-48E3-B86F-8598CC1DA86C}" srcOrd="2" destOrd="0" presId="urn:microsoft.com/office/officeart/2005/8/layout/vList4"/>
    <dgm:cxn modelId="{99EBD48B-D655-418B-8A12-C9AFC1C22B64}" type="presParOf" srcId="{D86E5051-93B1-48E3-B86F-8598CC1DA86C}" destId="{6BD28E95-B792-44B6-9EAF-69D171586C69}" srcOrd="0" destOrd="0" presId="urn:microsoft.com/office/officeart/2005/8/layout/vList4"/>
    <dgm:cxn modelId="{39EF8BDC-2C1D-4463-9B8C-7FD1E03203A7}" type="presParOf" srcId="{D86E5051-93B1-48E3-B86F-8598CC1DA86C}" destId="{66EA90D7-7EF3-4FE6-94DD-95AC026487EE}" srcOrd="1" destOrd="0" presId="urn:microsoft.com/office/officeart/2005/8/layout/vList4"/>
    <dgm:cxn modelId="{6C451D7B-6D3E-4BED-9BC8-C085E15A70EC}" type="presParOf" srcId="{D86E5051-93B1-48E3-B86F-8598CC1DA86C}" destId="{3D22FA9D-D810-459F-8991-FC93A90286D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728CF-6465-4A2F-9B36-E9C6E2E5CA1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363E611-7C7F-4475-8CCA-F3E8CF7465F4}">
      <dgm:prSet phldrT="[Text]"/>
      <dgm:spPr>
        <a:xfrm>
          <a:off x="0" y="0"/>
          <a:ext cx="546651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a:t>
          </a:r>
          <a:r>
            <a:rPr lang="en-US" altLang="zh-CN" dirty="0">
              <a:solidFill>
                <a:srgbClr val="FF0000"/>
              </a:solidFill>
              <a:latin typeface="Microsoft YaHei" panose="020B0503020204020204" pitchFamily="34" charset="-122"/>
              <a:ea typeface="Microsoft YaHei" panose="020B0503020204020204" pitchFamily="34" charset="-122"/>
            </a:rPr>
            <a:t>90</a:t>
          </a:r>
          <a:r>
            <a:rPr lang="zh-CN" altLang="en-US"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的托管安全服务客户将采用威胁生命周期服务，与</a:t>
          </a:r>
          <a:r>
            <a:rPr lang="en-US" altLang="zh-CN" dirty="0">
              <a:latin typeface="Microsoft YaHei" panose="020B0503020204020204" pitchFamily="34" charset="-122"/>
              <a:ea typeface="Microsoft YaHei" panose="020B0503020204020204" pitchFamily="34" charset="-122"/>
            </a:rPr>
            <a:t>2019</a:t>
          </a:r>
          <a:r>
            <a:rPr lang="zh-CN" altLang="en-US" dirty="0">
              <a:latin typeface="Microsoft YaHei" panose="020B0503020204020204" pitchFamily="34" charset="-122"/>
              <a:ea typeface="Microsoft YaHei" panose="020B0503020204020204" pitchFamily="34" charset="-122"/>
            </a:rPr>
            <a:t>年的</a:t>
          </a:r>
          <a:r>
            <a:rPr lang="en-US" altLang="zh-CN" dirty="0">
              <a:solidFill>
                <a:srgbClr val="FF0000"/>
              </a:solidFill>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相比有所增加</a:t>
          </a:r>
          <a:endParaRPr lang="en-US" dirty="0">
            <a:solidFill>
              <a:sysClr val="window" lastClr="FFFFFF"/>
            </a:solidFill>
            <a:latin typeface="Microsoft YaHei" panose="020B0503020204020204" pitchFamily="34" charset="-122"/>
            <a:ea typeface="Microsoft YaHei" panose="020B0503020204020204" pitchFamily="34" charset="-122"/>
            <a:cs typeface="+mn-cs"/>
          </a:endParaRPr>
        </a:p>
      </dgm:t>
    </dgm:pt>
    <dgm:pt modelId="{56E303CA-BCB4-412B-ADCF-B029D097C883}" type="parTrans" cxnId="{9D23A484-A4FB-4E8E-934B-6FC62CF44BD0}">
      <dgm:prSet/>
      <dgm:spPr/>
      <dgm:t>
        <a:bodyPr/>
        <a:lstStyle/>
        <a:p>
          <a:endParaRPr lang="en-US">
            <a:latin typeface="Microsoft YaHei" panose="020B0503020204020204" pitchFamily="34" charset="-122"/>
            <a:ea typeface="Microsoft YaHei" panose="020B0503020204020204" pitchFamily="34" charset="-122"/>
          </a:endParaRPr>
        </a:p>
      </dgm:t>
    </dgm:pt>
    <dgm:pt modelId="{B5596558-7B53-4E7E-8022-82EFF72B8772}" type="sibTrans" cxnId="{9D23A484-A4FB-4E8E-934B-6FC62CF44BD0}">
      <dgm:prSet/>
      <dgm:spPr/>
      <dgm:t>
        <a:bodyPr/>
        <a:lstStyle/>
        <a:p>
          <a:endParaRPr lang="en-US">
            <a:latin typeface="Microsoft YaHei" panose="020B0503020204020204" pitchFamily="34" charset="-122"/>
            <a:ea typeface="Microsoft YaHei" panose="020B0503020204020204" pitchFamily="34" charset="-122"/>
          </a:endParaRPr>
        </a:p>
      </dgm:t>
    </dgm:pt>
    <dgm:pt modelId="{A121BA77-8DD1-4FF7-80D8-6A46933AE943}">
      <dgm:prSet phldrT="[Text]"/>
      <dgm:spPr>
        <a:xfrm>
          <a:off x="0" y="838386"/>
          <a:ext cx="546651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70%</a:t>
          </a:r>
          <a:r>
            <a:rPr lang="zh-CN" altLang="en-US" dirty="0">
              <a:latin typeface="Microsoft YaHei" panose="020B0503020204020204" pitchFamily="34" charset="-122"/>
              <a:ea typeface="Microsoft YaHei" panose="020B0503020204020204" pitchFamily="34" charset="-122"/>
            </a:rPr>
            <a:t>的托管安全服务客户将采用威胁生命周期服务，与</a:t>
          </a:r>
          <a:r>
            <a:rPr lang="en-US" altLang="zh-CN" dirty="0">
              <a:latin typeface="Microsoft YaHei" panose="020B0503020204020204" pitchFamily="34" charset="-122"/>
              <a:ea typeface="Microsoft YaHei" panose="020B0503020204020204" pitchFamily="34" charset="-122"/>
            </a:rPr>
            <a:t>2019</a:t>
          </a:r>
          <a:r>
            <a:rPr lang="zh-CN" altLang="en-US" dirty="0">
              <a:latin typeface="Microsoft YaHei" panose="020B0503020204020204" pitchFamily="34" charset="-122"/>
              <a:ea typeface="Microsoft YaHei" panose="020B0503020204020204" pitchFamily="34" charset="-122"/>
            </a:rPr>
            <a:t>年的</a:t>
          </a:r>
          <a:r>
            <a:rPr lang="en-US" altLang="zh-CN" dirty="0">
              <a:solidFill>
                <a:srgbClr val="FF0000"/>
              </a:solidFill>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相比明显增加</a:t>
          </a:r>
          <a:endParaRPr lang="en-US" dirty="0">
            <a:solidFill>
              <a:sysClr val="window" lastClr="FFFFFF"/>
            </a:solidFill>
            <a:latin typeface="Microsoft YaHei" panose="020B0503020204020204" pitchFamily="34" charset="-122"/>
            <a:ea typeface="Microsoft YaHei" panose="020B0503020204020204" pitchFamily="34" charset="-122"/>
            <a:cs typeface="+mn-cs"/>
          </a:endParaRPr>
        </a:p>
      </dgm:t>
    </dgm:pt>
    <dgm:pt modelId="{A0F90F70-FCB9-403A-9643-78B5AFB5D629}" type="parTrans" cxnId="{EC41131C-0A81-4D21-AEB6-20E87ABF3A66}">
      <dgm:prSet/>
      <dgm:spPr/>
      <dgm:t>
        <a:bodyPr/>
        <a:lstStyle/>
        <a:p>
          <a:endParaRPr lang="en-US">
            <a:latin typeface="Microsoft YaHei" panose="020B0503020204020204" pitchFamily="34" charset="-122"/>
            <a:ea typeface="Microsoft YaHei" panose="020B0503020204020204" pitchFamily="34" charset="-122"/>
          </a:endParaRPr>
        </a:p>
      </dgm:t>
    </dgm:pt>
    <dgm:pt modelId="{54E8A48A-E584-4DE8-A5CF-9050CF6CA3E8}" type="sibTrans" cxnId="{EC41131C-0A81-4D21-AEB6-20E87ABF3A66}">
      <dgm:prSet/>
      <dgm:spPr/>
      <dgm:t>
        <a:bodyPr/>
        <a:lstStyle/>
        <a:p>
          <a:endParaRPr lang="en-US">
            <a:latin typeface="Microsoft YaHei" panose="020B0503020204020204" pitchFamily="34" charset="-122"/>
            <a:ea typeface="Microsoft YaHei" panose="020B0503020204020204" pitchFamily="34" charset="-122"/>
          </a:endParaRPr>
        </a:p>
      </dgm:t>
    </dgm:pt>
    <dgm:pt modelId="{BBFD0F8F-3CF2-4027-98D3-17D0B9A81251}" type="pres">
      <dgm:prSet presAssocID="{E71728CF-6465-4A2F-9B36-E9C6E2E5CA13}" presName="linear" presStyleCnt="0">
        <dgm:presLayoutVars>
          <dgm:dir/>
          <dgm:resizeHandles val="exact"/>
        </dgm:presLayoutVars>
      </dgm:prSet>
      <dgm:spPr/>
    </dgm:pt>
    <dgm:pt modelId="{AA8BF78D-FB06-4DB5-9394-85B5BCB4ED9F}" type="pres">
      <dgm:prSet presAssocID="{F363E611-7C7F-4475-8CCA-F3E8CF7465F4}" presName="comp" presStyleCnt="0"/>
      <dgm:spPr/>
    </dgm:pt>
    <dgm:pt modelId="{4CBF4815-7852-4213-9E53-1B1EB339F0C7}" type="pres">
      <dgm:prSet presAssocID="{F363E611-7C7F-4475-8CCA-F3E8CF7465F4}" presName="box" presStyleLbl="node1" presStyleIdx="0" presStyleCnt="2" custScaleX="98052"/>
      <dgm:spPr/>
    </dgm:pt>
    <dgm:pt modelId="{532899CD-1983-476A-B089-06DA6D11CCC6}" type="pres">
      <dgm:prSet presAssocID="{F363E611-7C7F-4475-8CCA-F3E8CF7465F4}" presName="img" presStyleLbl="fgImgPlace1" presStyleIdx="0" presStyleCnt="2" custScaleX="78719"/>
      <dgm:spPr>
        <a:xfrm>
          <a:off x="76181" y="76181"/>
          <a:ext cx="1093302" cy="609451"/>
        </a:xfrm>
        <a:prstGeom prst="roundRect">
          <a:avLst>
            <a:gd name="adj" fmla="val 10000"/>
          </a:avLst>
        </a:prstGeom>
        <a:blipFill>
          <a:blip xmlns:r="http://schemas.openxmlformats.org/officeDocument/2006/relationships" r:embed="rId1"/>
          <a:srcRect/>
          <a:stretch>
            <a:fillRect t="-37000" b="-37000"/>
          </a:stretch>
        </a:blipFill>
        <a:ln w="12700" cap="flat" cmpd="sng" algn="ctr">
          <a:solidFill>
            <a:sysClr val="window" lastClr="FFFFFF">
              <a:hueOff val="0"/>
              <a:satOff val="0"/>
              <a:lumOff val="0"/>
              <a:alphaOff val="0"/>
            </a:sysClr>
          </a:solidFill>
          <a:prstDash val="solid"/>
          <a:miter lim="800000"/>
        </a:ln>
        <a:effectLst/>
      </dgm:spPr>
    </dgm:pt>
    <dgm:pt modelId="{0B2DFFE4-B0D3-4DC2-B528-834022C778E1}" type="pres">
      <dgm:prSet presAssocID="{F363E611-7C7F-4475-8CCA-F3E8CF7465F4}" presName="text" presStyleLbl="node1" presStyleIdx="0" presStyleCnt="2">
        <dgm:presLayoutVars>
          <dgm:bulletEnabled val="1"/>
        </dgm:presLayoutVars>
      </dgm:prSet>
      <dgm:spPr/>
    </dgm:pt>
    <dgm:pt modelId="{4E85A45C-B839-4F93-8EF9-423E5F97CA3B}" type="pres">
      <dgm:prSet presAssocID="{B5596558-7B53-4E7E-8022-82EFF72B8772}" presName="spacer" presStyleCnt="0"/>
      <dgm:spPr/>
    </dgm:pt>
    <dgm:pt modelId="{D86E5051-93B1-48E3-B86F-8598CC1DA86C}" type="pres">
      <dgm:prSet presAssocID="{A121BA77-8DD1-4FF7-80D8-6A46933AE943}" presName="comp" presStyleCnt="0"/>
      <dgm:spPr/>
    </dgm:pt>
    <dgm:pt modelId="{6BD28E95-B792-44B6-9EAF-69D171586C69}" type="pres">
      <dgm:prSet presAssocID="{A121BA77-8DD1-4FF7-80D8-6A46933AE943}" presName="box" presStyleLbl="node1" presStyleIdx="1" presStyleCnt="2" custScaleX="97798" custLinFactNeighborX="-140" custLinFactNeighborY="51"/>
      <dgm:spPr/>
    </dgm:pt>
    <dgm:pt modelId="{66EA90D7-7EF3-4FE6-94DD-95AC026487EE}" type="pres">
      <dgm:prSet presAssocID="{A121BA77-8DD1-4FF7-80D8-6A46933AE943}" presName="img" presStyleLbl="fgImgPlace1" presStyleIdx="1" presStyleCnt="2" custScaleX="78719"/>
      <dgm:spPr>
        <a:xfrm>
          <a:off x="76181" y="914176"/>
          <a:ext cx="1093302" cy="609451"/>
        </a:xfrm>
        <a:prstGeom prst="roundRect">
          <a:avLst>
            <a:gd name="adj" fmla="val 10000"/>
          </a:avLst>
        </a:prstGeom>
        <a:blipFill>
          <a:blip xmlns:r="http://schemas.openxmlformats.org/officeDocument/2006/relationships" r:embed="rId2"/>
          <a:srcRect/>
          <a:stretch>
            <a:fillRect t="-3000" b="-3000"/>
          </a:stretch>
        </a:blipFill>
        <a:ln w="12700" cap="flat" cmpd="sng" algn="ctr">
          <a:solidFill>
            <a:sysClr val="window" lastClr="FFFFFF">
              <a:hueOff val="0"/>
              <a:satOff val="0"/>
              <a:lumOff val="0"/>
              <a:alphaOff val="0"/>
            </a:sysClr>
          </a:solidFill>
          <a:prstDash val="solid"/>
          <a:miter lim="800000"/>
        </a:ln>
        <a:effectLst/>
      </dgm:spPr>
    </dgm:pt>
    <dgm:pt modelId="{3D22FA9D-D810-459F-8991-FC93A90286DF}" type="pres">
      <dgm:prSet presAssocID="{A121BA77-8DD1-4FF7-80D8-6A46933AE943}" presName="text" presStyleLbl="node1" presStyleIdx="1" presStyleCnt="2">
        <dgm:presLayoutVars>
          <dgm:bulletEnabled val="1"/>
        </dgm:presLayoutVars>
      </dgm:prSet>
      <dgm:spPr/>
    </dgm:pt>
  </dgm:ptLst>
  <dgm:cxnLst>
    <dgm:cxn modelId="{9FDC7406-37C4-4037-AC29-ED9B899EFAB4}" type="presOf" srcId="{F363E611-7C7F-4475-8CCA-F3E8CF7465F4}" destId="{0B2DFFE4-B0D3-4DC2-B528-834022C778E1}" srcOrd="1" destOrd="0" presId="urn:microsoft.com/office/officeart/2005/8/layout/vList4"/>
    <dgm:cxn modelId="{EC41131C-0A81-4D21-AEB6-20E87ABF3A66}" srcId="{E71728CF-6465-4A2F-9B36-E9C6E2E5CA13}" destId="{A121BA77-8DD1-4FF7-80D8-6A46933AE943}" srcOrd="1" destOrd="0" parTransId="{A0F90F70-FCB9-403A-9643-78B5AFB5D629}" sibTransId="{54E8A48A-E584-4DE8-A5CF-9050CF6CA3E8}"/>
    <dgm:cxn modelId="{37DF4736-D52D-4DBC-831F-4AA7F223557B}" type="presOf" srcId="{E71728CF-6465-4A2F-9B36-E9C6E2E5CA13}" destId="{BBFD0F8F-3CF2-4027-98D3-17D0B9A81251}" srcOrd="0" destOrd="0" presId="urn:microsoft.com/office/officeart/2005/8/layout/vList4"/>
    <dgm:cxn modelId="{9D23A484-A4FB-4E8E-934B-6FC62CF44BD0}" srcId="{E71728CF-6465-4A2F-9B36-E9C6E2E5CA13}" destId="{F363E611-7C7F-4475-8CCA-F3E8CF7465F4}" srcOrd="0" destOrd="0" parTransId="{56E303CA-BCB4-412B-ADCF-B029D097C883}" sibTransId="{B5596558-7B53-4E7E-8022-82EFF72B8772}"/>
    <dgm:cxn modelId="{C7C95DBC-5F4B-4F6C-88A9-C324FFC9258D}" type="presOf" srcId="{F363E611-7C7F-4475-8CCA-F3E8CF7465F4}" destId="{4CBF4815-7852-4213-9E53-1B1EB339F0C7}" srcOrd="0" destOrd="0" presId="urn:microsoft.com/office/officeart/2005/8/layout/vList4"/>
    <dgm:cxn modelId="{C9D97ED1-B707-4362-9D5C-AF55022CF633}" type="presOf" srcId="{A121BA77-8DD1-4FF7-80D8-6A46933AE943}" destId="{6BD28E95-B792-44B6-9EAF-69D171586C69}" srcOrd="0" destOrd="0" presId="urn:microsoft.com/office/officeart/2005/8/layout/vList4"/>
    <dgm:cxn modelId="{B4BB08DA-C492-4A19-83EF-CD31CC991068}" type="presOf" srcId="{A121BA77-8DD1-4FF7-80D8-6A46933AE943}" destId="{3D22FA9D-D810-459F-8991-FC93A90286DF}" srcOrd="1" destOrd="0" presId="urn:microsoft.com/office/officeart/2005/8/layout/vList4"/>
    <dgm:cxn modelId="{E6690D25-F15B-4E0A-BD5E-40A0318E40F2}" type="presParOf" srcId="{BBFD0F8F-3CF2-4027-98D3-17D0B9A81251}" destId="{AA8BF78D-FB06-4DB5-9394-85B5BCB4ED9F}" srcOrd="0" destOrd="0" presId="urn:microsoft.com/office/officeart/2005/8/layout/vList4"/>
    <dgm:cxn modelId="{D1770797-6F64-4D7D-82C6-A03E6917B6A1}" type="presParOf" srcId="{AA8BF78D-FB06-4DB5-9394-85B5BCB4ED9F}" destId="{4CBF4815-7852-4213-9E53-1B1EB339F0C7}" srcOrd="0" destOrd="0" presId="urn:microsoft.com/office/officeart/2005/8/layout/vList4"/>
    <dgm:cxn modelId="{70D965B3-1BE8-407D-862B-E20A26CE1FFC}" type="presParOf" srcId="{AA8BF78D-FB06-4DB5-9394-85B5BCB4ED9F}" destId="{532899CD-1983-476A-B089-06DA6D11CCC6}" srcOrd="1" destOrd="0" presId="urn:microsoft.com/office/officeart/2005/8/layout/vList4"/>
    <dgm:cxn modelId="{D44CE035-D2AA-49A5-BF20-6A80AA6C7FFC}" type="presParOf" srcId="{AA8BF78D-FB06-4DB5-9394-85B5BCB4ED9F}" destId="{0B2DFFE4-B0D3-4DC2-B528-834022C778E1}" srcOrd="2" destOrd="0" presId="urn:microsoft.com/office/officeart/2005/8/layout/vList4"/>
    <dgm:cxn modelId="{5317F9FA-DF71-4AD6-9ADC-9C1497D3FD12}" type="presParOf" srcId="{BBFD0F8F-3CF2-4027-98D3-17D0B9A81251}" destId="{4E85A45C-B839-4F93-8EF9-423E5F97CA3B}" srcOrd="1" destOrd="0" presId="urn:microsoft.com/office/officeart/2005/8/layout/vList4"/>
    <dgm:cxn modelId="{B87293FB-C557-4DC6-885E-69269AED850B}" type="presParOf" srcId="{BBFD0F8F-3CF2-4027-98D3-17D0B9A81251}" destId="{D86E5051-93B1-48E3-B86F-8598CC1DA86C}" srcOrd="2" destOrd="0" presId="urn:microsoft.com/office/officeart/2005/8/layout/vList4"/>
    <dgm:cxn modelId="{99EBD48B-D655-418B-8A12-C9AFC1C22B64}" type="presParOf" srcId="{D86E5051-93B1-48E3-B86F-8598CC1DA86C}" destId="{6BD28E95-B792-44B6-9EAF-69D171586C69}" srcOrd="0" destOrd="0" presId="urn:microsoft.com/office/officeart/2005/8/layout/vList4"/>
    <dgm:cxn modelId="{39EF8BDC-2C1D-4463-9B8C-7FD1E03203A7}" type="presParOf" srcId="{D86E5051-93B1-48E3-B86F-8598CC1DA86C}" destId="{66EA90D7-7EF3-4FE6-94DD-95AC026487EE}" srcOrd="1" destOrd="0" presId="urn:microsoft.com/office/officeart/2005/8/layout/vList4"/>
    <dgm:cxn modelId="{6C451D7B-6D3E-4BED-9BC8-C085E15A70EC}" type="presParOf" srcId="{D86E5051-93B1-48E3-B86F-8598CC1DA86C}" destId="{3D22FA9D-D810-459F-8991-FC93A90286D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F4815-7852-4213-9E53-1B1EB339F0C7}">
      <dsp:nvSpPr>
        <dsp:cNvPr id="0" name=""/>
        <dsp:cNvSpPr/>
      </dsp:nvSpPr>
      <dsp:spPr>
        <a:xfrm>
          <a:off x="80792" y="0"/>
          <a:ext cx="813336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到</a:t>
          </a:r>
          <a:r>
            <a:rPr lang="en-US" altLang="zh-CN" sz="1500" kern="1200" dirty="0">
              <a:solidFill>
                <a:sysClr val="window" lastClr="FFFFFF"/>
              </a:solidFill>
              <a:latin typeface="Microsoft YaHei" panose="020B0503020204020204" pitchFamily="34" charset="-122"/>
              <a:ea typeface="Microsoft YaHei" panose="020B0503020204020204" pitchFamily="34" charset="-122"/>
              <a:cs typeface="+mn-cs"/>
            </a:rPr>
            <a:t>2021</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年，</a:t>
          </a:r>
          <a:r>
            <a:rPr lang="en-US" altLang="zh-CN" sz="1500" b="1" u="sng" kern="1200" dirty="0">
              <a:solidFill>
                <a:srgbClr val="FF0000"/>
              </a:solidFill>
              <a:latin typeface="Microsoft YaHei" panose="020B0503020204020204" pitchFamily="34" charset="-122"/>
              <a:ea typeface="Microsoft YaHei" panose="020B0503020204020204" pitchFamily="34" charset="-122"/>
              <a:cs typeface="+mn-cs"/>
            </a:rPr>
            <a:t>50</a:t>
          </a:r>
          <a:r>
            <a:rPr lang="zh-CN" altLang="en-US" sz="1500" b="1" u="sng" kern="1200" dirty="0">
              <a:solidFill>
                <a:srgbClr val="FF0000"/>
              </a:solidFill>
              <a:latin typeface="Microsoft YaHei" panose="020B0503020204020204" pitchFamily="34" charset="-122"/>
              <a:ea typeface="Microsoft YaHei" panose="020B0503020204020204" pitchFamily="34" charset="-122"/>
              <a:cs typeface="+mn-cs"/>
            </a:rPr>
            <a:t>％</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的合理安全警报将进行</a:t>
          </a:r>
          <a:r>
            <a:rPr lang="zh-CN" altLang="en-US" sz="1500" kern="1200" dirty="0">
              <a:solidFill>
                <a:srgbClr val="FF0000"/>
              </a:solidFill>
              <a:latin typeface="Microsoft YaHei" panose="020B0503020204020204" pitchFamily="34" charset="-122"/>
              <a:ea typeface="Microsoft YaHei" panose="020B0503020204020204" pitchFamily="34" charset="-122"/>
              <a:cs typeface="+mn-cs"/>
            </a:rPr>
            <a:t>自动响应</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，不受人类分析师的影响</a:t>
          </a:r>
          <a:endParaRPr lang="en-US" sz="1500" kern="1200" dirty="0">
            <a:solidFill>
              <a:sysClr val="window" lastClr="FFFFFF"/>
            </a:solidFill>
            <a:latin typeface="Microsoft YaHei" panose="020B0503020204020204" pitchFamily="34" charset="-122"/>
            <a:ea typeface="Microsoft YaHei" panose="020B0503020204020204" pitchFamily="34" charset="-122"/>
            <a:cs typeface="+mn-cs"/>
          </a:endParaRPr>
        </a:p>
      </dsp:txBody>
      <dsp:txXfrm>
        <a:off x="1804475" y="22313"/>
        <a:ext cx="6387367" cy="717187"/>
      </dsp:txXfrm>
    </dsp:sp>
    <dsp:sp modelId="{532899CD-1983-476A-B089-06DA6D11CCC6}">
      <dsp:nvSpPr>
        <dsp:cNvPr id="0" name=""/>
        <dsp:cNvSpPr/>
      </dsp:nvSpPr>
      <dsp:spPr>
        <a:xfrm>
          <a:off x="252706" y="76181"/>
          <a:ext cx="1305940" cy="609451"/>
        </a:xfrm>
        <a:prstGeom prst="roundRect">
          <a:avLst>
            <a:gd name="adj" fmla="val 10000"/>
          </a:avLst>
        </a:prstGeom>
        <a:blipFill>
          <a:blip xmlns:r="http://schemas.openxmlformats.org/officeDocument/2006/relationships" r:embed="rId1"/>
          <a:srcRect/>
          <a:stretch>
            <a:fillRect t="-37000" b="-37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BD28E95-B792-44B6-9EAF-69D171586C69}">
      <dsp:nvSpPr>
        <dsp:cNvPr id="0" name=""/>
        <dsp:cNvSpPr/>
      </dsp:nvSpPr>
      <dsp:spPr>
        <a:xfrm>
          <a:off x="79714" y="838383"/>
          <a:ext cx="8112294"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到</a:t>
          </a:r>
          <a:r>
            <a:rPr lang="en-US" altLang="zh-CN" sz="1500" kern="1200" dirty="0">
              <a:solidFill>
                <a:sysClr val="window" lastClr="FFFFFF"/>
              </a:solidFill>
              <a:latin typeface="Microsoft YaHei" panose="020B0503020204020204" pitchFamily="34" charset="-122"/>
              <a:ea typeface="Microsoft YaHei" panose="020B0503020204020204" pitchFamily="34" charset="-122"/>
              <a:cs typeface="+mn-cs"/>
            </a:rPr>
            <a:t>2022</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年，</a:t>
          </a:r>
          <a:r>
            <a:rPr lang="en-US" altLang="zh-CN" sz="1500" b="1" u="sng" kern="1200" dirty="0">
              <a:solidFill>
                <a:srgbClr val="FF0000"/>
              </a:solidFill>
              <a:latin typeface="Microsoft YaHei" panose="020B0503020204020204" pitchFamily="34" charset="-122"/>
              <a:ea typeface="Microsoft YaHei" panose="020B0503020204020204" pitchFamily="34" charset="-122"/>
              <a:cs typeface="+mn-cs"/>
            </a:rPr>
            <a:t>50</a:t>
          </a:r>
          <a:r>
            <a:rPr lang="zh-CN" altLang="en-US" sz="1500" b="1" u="sng" kern="1200" dirty="0">
              <a:solidFill>
                <a:srgbClr val="FF0000"/>
              </a:solidFill>
              <a:latin typeface="Microsoft YaHei" panose="020B0503020204020204" pitchFamily="34" charset="-122"/>
              <a:ea typeface="Microsoft YaHei" panose="020B0503020204020204" pitchFamily="34" charset="-122"/>
              <a:cs typeface="+mn-cs"/>
            </a:rPr>
            <a:t>％</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的合理安全警报将进行</a:t>
          </a:r>
          <a:r>
            <a:rPr lang="zh-CN" altLang="en-US" sz="1500" kern="1200" dirty="0">
              <a:solidFill>
                <a:srgbClr val="FF0000"/>
              </a:solidFill>
              <a:latin typeface="Microsoft YaHei" panose="020B0503020204020204" pitchFamily="34" charset="-122"/>
              <a:ea typeface="Microsoft YaHei" panose="020B0503020204020204" pitchFamily="34" charset="-122"/>
              <a:cs typeface="+mn-cs"/>
            </a:rPr>
            <a:t>自动响应</a:t>
          </a:r>
          <a:r>
            <a:rPr lang="zh-CN" altLang="en-US" sz="1500" kern="1200" dirty="0">
              <a:solidFill>
                <a:sysClr val="window" lastClr="FFFFFF"/>
              </a:solidFill>
              <a:latin typeface="Microsoft YaHei" panose="020B0503020204020204" pitchFamily="34" charset="-122"/>
              <a:ea typeface="Microsoft YaHei" panose="020B0503020204020204" pitchFamily="34" charset="-122"/>
              <a:cs typeface="+mn-cs"/>
            </a:rPr>
            <a:t>，不受人类分析师的影响</a:t>
          </a:r>
          <a:endParaRPr lang="en-US" sz="1500" kern="1200" dirty="0">
            <a:solidFill>
              <a:sysClr val="window" lastClr="FFFFFF"/>
            </a:solidFill>
            <a:latin typeface="Microsoft YaHei" panose="020B0503020204020204" pitchFamily="34" charset="-122"/>
            <a:ea typeface="Microsoft YaHei" panose="020B0503020204020204" pitchFamily="34" charset="-122"/>
            <a:cs typeface="+mn-cs"/>
          </a:endParaRPr>
        </a:p>
      </dsp:txBody>
      <dsp:txXfrm>
        <a:off x="1798990" y="860696"/>
        <a:ext cx="6370705" cy="717187"/>
      </dsp:txXfrm>
    </dsp:sp>
    <dsp:sp modelId="{66EA90D7-7EF3-4FE6-94DD-95AC026487EE}">
      <dsp:nvSpPr>
        <dsp:cNvPr id="0" name=""/>
        <dsp:cNvSpPr/>
      </dsp:nvSpPr>
      <dsp:spPr>
        <a:xfrm>
          <a:off x="252706" y="914176"/>
          <a:ext cx="1305940" cy="609451"/>
        </a:xfrm>
        <a:prstGeom prst="roundRect">
          <a:avLst>
            <a:gd name="adj" fmla="val 10000"/>
          </a:avLst>
        </a:prstGeom>
        <a:blipFill>
          <a:blip xmlns:r="http://schemas.openxmlformats.org/officeDocument/2006/relationships" r:embed="rId2"/>
          <a:srcRect/>
          <a:stretch>
            <a:fillRect t="-3000" b="-3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F4815-7852-4213-9E53-1B1EB339F0C7}">
      <dsp:nvSpPr>
        <dsp:cNvPr id="0" name=""/>
        <dsp:cNvSpPr/>
      </dsp:nvSpPr>
      <dsp:spPr>
        <a:xfrm>
          <a:off x="80792" y="0"/>
          <a:ext cx="8133363"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Microsoft YaHei" panose="020B0503020204020204" pitchFamily="34" charset="-122"/>
              <a:ea typeface="Microsoft YaHei" panose="020B0503020204020204" pitchFamily="34" charset="-122"/>
            </a:rPr>
            <a:t>到</a:t>
          </a:r>
          <a:r>
            <a:rPr lang="en-US" altLang="zh-CN" sz="1500" kern="1200" dirty="0">
              <a:latin typeface="Microsoft YaHei" panose="020B0503020204020204" pitchFamily="34" charset="-122"/>
              <a:ea typeface="Microsoft YaHei" panose="020B0503020204020204" pitchFamily="34" charset="-122"/>
            </a:rPr>
            <a:t>2024</a:t>
          </a:r>
          <a:r>
            <a:rPr lang="zh-CN" altLang="en-US" sz="1500" kern="1200" dirty="0">
              <a:latin typeface="Microsoft YaHei" panose="020B0503020204020204" pitchFamily="34" charset="-122"/>
              <a:ea typeface="Microsoft YaHei" panose="020B0503020204020204" pitchFamily="34" charset="-122"/>
            </a:rPr>
            <a:t>年，</a:t>
          </a:r>
          <a:r>
            <a:rPr lang="en-US" altLang="zh-CN" sz="1500" kern="1200" dirty="0">
              <a:solidFill>
                <a:srgbClr val="FF0000"/>
              </a:solidFill>
              <a:latin typeface="Microsoft YaHei" panose="020B0503020204020204" pitchFamily="34" charset="-122"/>
              <a:ea typeface="Microsoft YaHei" panose="020B0503020204020204" pitchFamily="34" charset="-122"/>
            </a:rPr>
            <a:t>90</a:t>
          </a:r>
          <a:r>
            <a:rPr lang="zh-CN" altLang="en-US" sz="1500" kern="1200" dirty="0">
              <a:solidFill>
                <a:srgbClr val="FF0000"/>
              </a:solidFill>
              <a:latin typeface="Microsoft YaHei" panose="020B0503020204020204" pitchFamily="34" charset="-122"/>
              <a:ea typeface="Microsoft YaHei" panose="020B0503020204020204" pitchFamily="34" charset="-122"/>
            </a:rPr>
            <a:t>％</a:t>
          </a:r>
          <a:r>
            <a:rPr lang="zh-CN" altLang="en-US" sz="1500" kern="1200" dirty="0">
              <a:latin typeface="Microsoft YaHei" panose="020B0503020204020204" pitchFamily="34" charset="-122"/>
              <a:ea typeface="Microsoft YaHei" panose="020B0503020204020204" pitchFamily="34" charset="-122"/>
            </a:rPr>
            <a:t>的托管安全服务客户将采用威胁生命周期服务，与</a:t>
          </a:r>
          <a:r>
            <a:rPr lang="en-US" altLang="zh-CN" sz="1500" kern="1200" dirty="0">
              <a:latin typeface="Microsoft YaHei" panose="020B0503020204020204" pitchFamily="34" charset="-122"/>
              <a:ea typeface="Microsoft YaHei" panose="020B0503020204020204" pitchFamily="34" charset="-122"/>
            </a:rPr>
            <a:t>2019</a:t>
          </a:r>
          <a:r>
            <a:rPr lang="zh-CN" altLang="en-US" sz="1500" kern="1200" dirty="0">
              <a:latin typeface="Microsoft YaHei" panose="020B0503020204020204" pitchFamily="34" charset="-122"/>
              <a:ea typeface="Microsoft YaHei" panose="020B0503020204020204" pitchFamily="34" charset="-122"/>
            </a:rPr>
            <a:t>年的</a:t>
          </a:r>
          <a:r>
            <a:rPr lang="en-US" altLang="zh-CN" sz="1500" kern="1200" dirty="0">
              <a:solidFill>
                <a:srgbClr val="FF0000"/>
              </a:solidFill>
              <a:latin typeface="Microsoft YaHei" panose="020B0503020204020204" pitchFamily="34" charset="-122"/>
              <a:ea typeface="Microsoft YaHei" panose="020B0503020204020204" pitchFamily="34" charset="-122"/>
            </a:rPr>
            <a:t>50%</a:t>
          </a:r>
          <a:r>
            <a:rPr lang="zh-CN" altLang="en-US" sz="1500" kern="1200" dirty="0">
              <a:latin typeface="Microsoft YaHei" panose="020B0503020204020204" pitchFamily="34" charset="-122"/>
              <a:ea typeface="Microsoft YaHei" panose="020B0503020204020204" pitchFamily="34" charset="-122"/>
            </a:rPr>
            <a:t>相比有所增加</a:t>
          </a:r>
          <a:endParaRPr lang="en-US" sz="1500" kern="1200" dirty="0">
            <a:solidFill>
              <a:sysClr val="window" lastClr="FFFFFF"/>
            </a:solidFill>
            <a:latin typeface="Microsoft YaHei" panose="020B0503020204020204" pitchFamily="34" charset="-122"/>
            <a:ea typeface="Microsoft YaHei" panose="020B0503020204020204" pitchFamily="34" charset="-122"/>
            <a:cs typeface="+mn-cs"/>
          </a:endParaRPr>
        </a:p>
      </dsp:txBody>
      <dsp:txXfrm>
        <a:off x="1804475" y="22313"/>
        <a:ext cx="6387367" cy="717187"/>
      </dsp:txXfrm>
    </dsp:sp>
    <dsp:sp modelId="{532899CD-1983-476A-B089-06DA6D11CCC6}">
      <dsp:nvSpPr>
        <dsp:cNvPr id="0" name=""/>
        <dsp:cNvSpPr/>
      </dsp:nvSpPr>
      <dsp:spPr>
        <a:xfrm>
          <a:off x="252706" y="76181"/>
          <a:ext cx="1305940" cy="609451"/>
        </a:xfrm>
        <a:prstGeom prst="roundRect">
          <a:avLst>
            <a:gd name="adj" fmla="val 10000"/>
          </a:avLst>
        </a:prstGeom>
        <a:blipFill>
          <a:blip xmlns:r="http://schemas.openxmlformats.org/officeDocument/2006/relationships" r:embed="rId1"/>
          <a:srcRect/>
          <a:stretch>
            <a:fillRect t="-37000" b="-37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BD28E95-B792-44B6-9EAF-69D171586C69}">
      <dsp:nvSpPr>
        <dsp:cNvPr id="0" name=""/>
        <dsp:cNvSpPr/>
      </dsp:nvSpPr>
      <dsp:spPr>
        <a:xfrm>
          <a:off x="79714" y="838383"/>
          <a:ext cx="8112294" cy="76181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Microsoft YaHei" panose="020B0503020204020204" pitchFamily="34" charset="-122"/>
              <a:ea typeface="Microsoft YaHei" panose="020B0503020204020204" pitchFamily="34" charset="-122"/>
            </a:rPr>
            <a:t>到</a:t>
          </a:r>
          <a:r>
            <a:rPr lang="en-US" altLang="zh-CN" sz="1500" kern="1200" dirty="0">
              <a:latin typeface="Microsoft YaHei" panose="020B0503020204020204" pitchFamily="34" charset="-122"/>
              <a:ea typeface="Microsoft YaHei" panose="020B0503020204020204" pitchFamily="34" charset="-122"/>
            </a:rPr>
            <a:t>2024</a:t>
          </a:r>
          <a:r>
            <a:rPr lang="zh-CN" altLang="en-US" sz="1500" kern="1200" dirty="0">
              <a:latin typeface="Microsoft YaHei" panose="020B0503020204020204" pitchFamily="34" charset="-122"/>
              <a:ea typeface="Microsoft YaHei" panose="020B0503020204020204" pitchFamily="34" charset="-122"/>
            </a:rPr>
            <a:t>年</a:t>
          </a:r>
          <a:r>
            <a:rPr lang="en-US" altLang="zh-CN" sz="1500" kern="1200" dirty="0">
              <a:latin typeface="Microsoft YaHei" panose="020B0503020204020204" pitchFamily="34" charset="-122"/>
              <a:ea typeface="Microsoft YaHei" panose="020B0503020204020204" pitchFamily="34" charset="-122"/>
            </a:rPr>
            <a:t>,</a:t>
          </a:r>
          <a:r>
            <a:rPr lang="zh-CN" altLang="en-US" sz="1500" kern="1200" dirty="0">
              <a:latin typeface="Microsoft YaHei" panose="020B0503020204020204" pitchFamily="34" charset="-122"/>
              <a:ea typeface="Microsoft YaHei" panose="020B0503020204020204" pitchFamily="34" charset="-122"/>
            </a:rPr>
            <a:t> </a:t>
          </a:r>
          <a:r>
            <a:rPr lang="en-US" altLang="zh-CN" sz="1500" kern="1200" dirty="0">
              <a:solidFill>
                <a:srgbClr val="FF0000"/>
              </a:solidFill>
              <a:latin typeface="Microsoft YaHei" panose="020B0503020204020204" pitchFamily="34" charset="-122"/>
              <a:ea typeface="Microsoft YaHei" panose="020B0503020204020204" pitchFamily="34" charset="-122"/>
            </a:rPr>
            <a:t>70%</a:t>
          </a:r>
          <a:r>
            <a:rPr lang="zh-CN" altLang="en-US" sz="1500" kern="1200" dirty="0">
              <a:latin typeface="Microsoft YaHei" panose="020B0503020204020204" pitchFamily="34" charset="-122"/>
              <a:ea typeface="Microsoft YaHei" panose="020B0503020204020204" pitchFamily="34" charset="-122"/>
            </a:rPr>
            <a:t>的托管安全服务客户将采用威胁生命周期服务，与</a:t>
          </a:r>
          <a:r>
            <a:rPr lang="en-US" altLang="zh-CN" sz="1500" kern="1200" dirty="0">
              <a:latin typeface="Microsoft YaHei" panose="020B0503020204020204" pitchFamily="34" charset="-122"/>
              <a:ea typeface="Microsoft YaHei" panose="020B0503020204020204" pitchFamily="34" charset="-122"/>
            </a:rPr>
            <a:t>2019</a:t>
          </a:r>
          <a:r>
            <a:rPr lang="zh-CN" altLang="en-US" sz="1500" kern="1200" dirty="0">
              <a:latin typeface="Microsoft YaHei" panose="020B0503020204020204" pitchFamily="34" charset="-122"/>
              <a:ea typeface="Microsoft YaHei" panose="020B0503020204020204" pitchFamily="34" charset="-122"/>
            </a:rPr>
            <a:t>年的</a:t>
          </a:r>
          <a:r>
            <a:rPr lang="en-US" altLang="zh-CN" sz="1500" kern="1200" dirty="0">
              <a:solidFill>
                <a:srgbClr val="FF0000"/>
              </a:solidFill>
              <a:latin typeface="Microsoft YaHei" panose="020B0503020204020204" pitchFamily="34" charset="-122"/>
              <a:ea typeface="Microsoft YaHei" panose="020B0503020204020204" pitchFamily="34" charset="-122"/>
            </a:rPr>
            <a:t>20%</a:t>
          </a:r>
          <a:r>
            <a:rPr lang="zh-CN" altLang="en-US" sz="1500" kern="1200" dirty="0">
              <a:latin typeface="Microsoft YaHei" panose="020B0503020204020204" pitchFamily="34" charset="-122"/>
              <a:ea typeface="Microsoft YaHei" panose="020B0503020204020204" pitchFamily="34" charset="-122"/>
            </a:rPr>
            <a:t>相比明显增加</a:t>
          </a:r>
          <a:endParaRPr lang="en-US" sz="1500" kern="1200" dirty="0">
            <a:solidFill>
              <a:sysClr val="window" lastClr="FFFFFF"/>
            </a:solidFill>
            <a:latin typeface="Microsoft YaHei" panose="020B0503020204020204" pitchFamily="34" charset="-122"/>
            <a:ea typeface="Microsoft YaHei" panose="020B0503020204020204" pitchFamily="34" charset="-122"/>
            <a:cs typeface="+mn-cs"/>
          </a:endParaRPr>
        </a:p>
      </dsp:txBody>
      <dsp:txXfrm>
        <a:off x="1798990" y="860696"/>
        <a:ext cx="6370705" cy="717187"/>
      </dsp:txXfrm>
    </dsp:sp>
    <dsp:sp modelId="{66EA90D7-7EF3-4FE6-94DD-95AC026487EE}">
      <dsp:nvSpPr>
        <dsp:cNvPr id="0" name=""/>
        <dsp:cNvSpPr/>
      </dsp:nvSpPr>
      <dsp:spPr>
        <a:xfrm>
          <a:off x="252706" y="914176"/>
          <a:ext cx="1305940" cy="609451"/>
        </a:xfrm>
        <a:prstGeom prst="roundRect">
          <a:avLst>
            <a:gd name="adj" fmla="val 10000"/>
          </a:avLst>
        </a:prstGeom>
        <a:blipFill>
          <a:blip xmlns:r="http://schemas.openxmlformats.org/officeDocument/2006/relationships" r:embed="rId2"/>
          <a:srcRect/>
          <a:stretch>
            <a:fillRect t="-3000" b="-3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424C9-F67F-154C-A471-E65ED23308F5}" type="datetimeFigureOut">
              <a:rPr kumimoji="1" lang="zh-CN" altLang="en-US" smtClean="0"/>
              <a:t>2019/1/16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A2E5F-BF5C-A040-8028-7CA9BACECF1A}" type="slidenum">
              <a:rPr kumimoji="1" lang="zh-CN" altLang="en-US" smtClean="0"/>
              <a:t>‹#›</a:t>
            </a:fld>
            <a:endParaRPr kumimoji="1" lang="zh-CN" altLang="en-US"/>
          </a:p>
        </p:txBody>
      </p:sp>
    </p:spTree>
    <p:extLst>
      <p:ext uri="{BB962C8B-B14F-4D97-AF65-F5344CB8AC3E}">
        <p14:creationId xmlns:p14="http://schemas.microsoft.com/office/powerpoint/2010/main" val="137300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a:t>
            </a:fld>
            <a:endParaRPr kumimoji="1" lang="zh-CN" altLang="en-US"/>
          </a:p>
        </p:txBody>
      </p:sp>
    </p:spTree>
    <p:extLst>
      <p:ext uri="{BB962C8B-B14F-4D97-AF65-F5344CB8AC3E}">
        <p14:creationId xmlns:p14="http://schemas.microsoft.com/office/powerpoint/2010/main" val="2309648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与用户的购买习惯有关，也跟中国产业发展的状态相关；</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16</a:t>
            </a:fld>
            <a:endParaRPr kumimoji="1" lang="zh-CN" altLang="en-US"/>
          </a:p>
        </p:txBody>
      </p:sp>
    </p:spTree>
    <p:extLst>
      <p:ext uri="{BB962C8B-B14F-4D97-AF65-F5344CB8AC3E}">
        <p14:creationId xmlns:p14="http://schemas.microsoft.com/office/powerpoint/2010/main" val="101141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中国相较于全球，差距还比较大；</a:t>
            </a:r>
            <a:endParaRPr lang="en-US" altLang="zh-CN" dirty="0"/>
          </a:p>
          <a:p>
            <a:r>
              <a:rPr lang="zh-CN" altLang="en-US" dirty="0"/>
              <a:t>目前：合规驱动；</a:t>
            </a:r>
            <a:endParaRPr lang="en-US" altLang="zh-CN" dirty="0"/>
          </a:p>
          <a:p>
            <a:r>
              <a:rPr lang="zh-CN" altLang="en-US" dirty="0"/>
              <a:t>智能驱动需要厂商和客户共同努力</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18</a:t>
            </a:fld>
            <a:endParaRPr kumimoji="1" lang="zh-CN" altLang="en-US"/>
          </a:p>
        </p:txBody>
      </p:sp>
    </p:spTree>
    <p:extLst>
      <p:ext uri="{BB962C8B-B14F-4D97-AF65-F5344CB8AC3E}">
        <p14:creationId xmlns:p14="http://schemas.microsoft.com/office/powerpoint/2010/main" val="12963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22</a:t>
            </a:fld>
            <a:endParaRPr kumimoji="1" lang="zh-CN" altLang="en-US"/>
          </a:p>
        </p:txBody>
      </p:sp>
    </p:spTree>
    <p:extLst>
      <p:ext uri="{BB962C8B-B14F-4D97-AF65-F5344CB8AC3E}">
        <p14:creationId xmlns:p14="http://schemas.microsoft.com/office/powerpoint/2010/main" val="144094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2</a:t>
            </a:fld>
            <a:endParaRPr kumimoji="1" lang="zh-CN" altLang="en-US"/>
          </a:p>
        </p:txBody>
      </p:sp>
    </p:spTree>
    <p:extLst>
      <p:ext uri="{BB962C8B-B14F-4D97-AF65-F5344CB8AC3E}">
        <p14:creationId xmlns:p14="http://schemas.microsoft.com/office/powerpoint/2010/main" val="100259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3</a:t>
            </a:fld>
            <a:endParaRPr kumimoji="1" lang="zh-CN" altLang="en-US"/>
          </a:p>
        </p:txBody>
      </p:sp>
    </p:spTree>
    <p:extLst>
      <p:ext uri="{BB962C8B-B14F-4D97-AF65-F5344CB8AC3E}">
        <p14:creationId xmlns:p14="http://schemas.microsoft.com/office/powerpoint/2010/main" val="155686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6</a:t>
            </a:fld>
            <a:endParaRPr kumimoji="1" lang="zh-CN" altLang="en-US"/>
          </a:p>
        </p:txBody>
      </p:sp>
    </p:spTree>
    <p:extLst>
      <p:ext uri="{BB962C8B-B14F-4D97-AF65-F5344CB8AC3E}">
        <p14:creationId xmlns:p14="http://schemas.microsoft.com/office/powerpoint/2010/main" val="129705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数字再次印证了上述观点</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7</a:t>
            </a:fld>
            <a:endParaRPr kumimoji="1" lang="zh-CN" altLang="en-US"/>
          </a:p>
        </p:txBody>
      </p:sp>
    </p:spTree>
    <p:extLst>
      <p:ext uri="{BB962C8B-B14F-4D97-AF65-F5344CB8AC3E}">
        <p14:creationId xmlns:p14="http://schemas.microsoft.com/office/powerpoint/2010/main" val="308671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latin typeface="+mn-lt"/>
                <a:ea typeface="+mn-ea"/>
                <a:cs typeface="Arial"/>
              </a:rPr>
              <a:t>一级分析师经常进行费时费力的任务分类，并进行警报的初步传递。在不久的将来，一级分析师必须成长为能够检测、证实和修复多数安全威胁的二级威胁狩猎者，并允许三级威胁狩猎者仅在主动攻击环境中工作</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11</a:t>
            </a:fld>
            <a:endParaRPr kumimoji="1" lang="zh-CN" altLang="en-US"/>
          </a:p>
        </p:txBody>
      </p:sp>
    </p:spTree>
    <p:extLst>
      <p:ext uri="{BB962C8B-B14F-4D97-AF65-F5344CB8AC3E}">
        <p14:creationId xmlns:p14="http://schemas.microsoft.com/office/powerpoint/2010/main" val="349208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2016 </a:t>
            </a:r>
            <a:r>
              <a:rPr lang="zh-CN" altLang="en-US" sz="1200" kern="1200" dirty="0">
                <a:solidFill>
                  <a:schemeClr val="tx1"/>
                </a:solidFill>
                <a:effectLst/>
                <a:latin typeface="+mn-lt"/>
                <a:ea typeface="+mn-ea"/>
                <a:cs typeface="+mn-cs"/>
              </a:rPr>
              <a:t>年，全球威胁情报服务市场规模已达</a:t>
            </a:r>
            <a:r>
              <a:rPr lang="en-US" sz="1200" kern="1200" dirty="0">
                <a:solidFill>
                  <a:schemeClr val="tx1"/>
                </a:solidFill>
                <a:effectLst/>
                <a:latin typeface="+mn-lt"/>
                <a:ea typeface="+mn-ea"/>
                <a:cs typeface="+mn-cs"/>
              </a:rPr>
              <a:t>11.8</a:t>
            </a:r>
            <a:r>
              <a:rPr lang="zh-CN" altLang="en-US" sz="1200" kern="1200" dirty="0">
                <a:solidFill>
                  <a:schemeClr val="tx1"/>
                </a:solidFill>
                <a:effectLst/>
                <a:latin typeface="+mn-lt"/>
                <a:ea typeface="+mn-ea"/>
                <a:cs typeface="+mn-cs"/>
              </a:rPr>
              <a:t>亿 美元，</a:t>
            </a:r>
            <a:r>
              <a:rPr lang="en-US"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年将达到</a:t>
            </a:r>
            <a:r>
              <a:rPr lang="en-US"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亿 美元，复合增长率为</a:t>
            </a:r>
            <a:r>
              <a:rPr lang="en-US" sz="1200" kern="1200" dirty="0">
                <a:solidFill>
                  <a:schemeClr val="tx1"/>
                </a:solidFill>
                <a:effectLst/>
                <a:latin typeface="+mn-lt"/>
                <a:ea typeface="+mn-ea"/>
                <a:cs typeface="+mn-cs"/>
              </a:rPr>
              <a:t>11.2%</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根据</a:t>
            </a:r>
            <a:r>
              <a:rPr lang="en-US" sz="1200" kern="1200" dirty="0">
                <a:solidFill>
                  <a:schemeClr val="tx1"/>
                </a:solidFill>
                <a:effectLst/>
                <a:latin typeface="+mn-lt"/>
                <a:ea typeface="+mn-ea"/>
                <a:cs typeface="+mn-cs"/>
              </a:rPr>
              <a:t>IDC</a:t>
            </a:r>
            <a:r>
              <a:rPr lang="zh-CN" altLang="en-US" sz="1200" kern="1200" dirty="0">
                <a:solidFill>
                  <a:schemeClr val="tx1"/>
                </a:solidFill>
                <a:effectLst/>
                <a:latin typeface="+mn-lt"/>
                <a:ea typeface="+mn-ea"/>
                <a:cs typeface="+mn-cs"/>
              </a:rPr>
              <a:t>的调研发现，国内威胁情报安全服务提供商在</a:t>
            </a:r>
            <a:r>
              <a:rPr lang="en-US"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年威胁情报直接收入相较于</a:t>
            </a:r>
            <a:r>
              <a:rPr lang="en-US"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年普遍呈现高速增长态势（多数企业威胁情报收入</a:t>
            </a:r>
            <a:r>
              <a:rPr lang="en-US" sz="1200" kern="1200" dirty="0">
                <a:solidFill>
                  <a:schemeClr val="tx1"/>
                </a:solidFill>
                <a:effectLst/>
                <a:latin typeface="+mn-lt"/>
                <a:ea typeface="+mn-ea"/>
                <a:cs typeface="+mn-cs"/>
              </a:rPr>
              <a:t>YoY</a:t>
            </a:r>
            <a:r>
              <a:rPr lang="zh-CN" altLang="en-US" sz="1200" kern="1200" dirty="0">
                <a:solidFill>
                  <a:schemeClr val="tx1"/>
                </a:solidFill>
                <a:effectLst/>
                <a:latin typeface="+mn-lt"/>
                <a:ea typeface="+mn-ea"/>
                <a:cs typeface="+mn-cs"/>
              </a:rPr>
              <a:t>远超</a:t>
            </a:r>
            <a:r>
              <a:rPr lang="en-US"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），随着企业市场对威胁情报认知度的提升和提供商相关技术和产品的不断成熟，威胁情报领域将大有可为</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12</a:t>
            </a:fld>
            <a:endParaRPr kumimoji="1" lang="zh-CN" altLang="en-US"/>
          </a:p>
        </p:txBody>
      </p:sp>
    </p:spTree>
    <p:extLst>
      <p:ext uri="{BB962C8B-B14F-4D97-AF65-F5344CB8AC3E}">
        <p14:creationId xmlns:p14="http://schemas.microsoft.com/office/powerpoint/2010/main" val="287605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年复合增长率</a:t>
            </a:r>
            <a:endParaRPr lang="en-US"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14</a:t>
            </a:fld>
            <a:endParaRPr kumimoji="1" lang="zh-CN" altLang="en-US"/>
          </a:p>
        </p:txBody>
      </p:sp>
    </p:spTree>
    <p:extLst>
      <p:ext uri="{BB962C8B-B14F-4D97-AF65-F5344CB8AC3E}">
        <p14:creationId xmlns:p14="http://schemas.microsoft.com/office/powerpoint/2010/main" val="382866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预算有限的情况下：牺牲安全保业务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等保三级，</a:t>
            </a:r>
            <a:r>
              <a:rPr lang="en-US" altLang="zh-CN" dirty="0"/>
              <a:t>1</a:t>
            </a:r>
            <a:r>
              <a:rPr lang="zh-CN" altLang="en-US" dirty="0"/>
              <a:t>亿</a:t>
            </a:r>
            <a:r>
              <a:rPr lang="en-US" altLang="zh-CN" dirty="0"/>
              <a:t>+</a:t>
            </a:r>
            <a:r>
              <a:rPr lang="zh-CN" altLang="en-US" dirty="0"/>
              <a:t>，</a:t>
            </a:r>
            <a:r>
              <a:rPr lang="en-US" altLang="zh-CN" dirty="0"/>
              <a:t>200w</a:t>
            </a:r>
            <a:r>
              <a:rPr lang="zh-CN" altLang="en-US" dirty="0"/>
              <a:t>；</a:t>
            </a:r>
          </a:p>
          <a:p>
            <a:r>
              <a:rPr lang="zh-CN" altLang="en-US" dirty="0"/>
              <a:t>我们认为：网络安全法，等保条例的政策驱动；企业对网络安全认知的提升；</a:t>
            </a:r>
            <a:endParaRPr lang="en-US" altLang="zh-CN" dirty="0"/>
          </a:p>
        </p:txBody>
      </p:sp>
      <p:sp>
        <p:nvSpPr>
          <p:cNvPr id="4" name="Slide Number Placeholder 3"/>
          <p:cNvSpPr>
            <a:spLocks noGrp="1"/>
          </p:cNvSpPr>
          <p:nvPr>
            <p:ph type="sldNum" sz="quarter" idx="5"/>
          </p:nvPr>
        </p:nvSpPr>
        <p:spPr/>
        <p:txBody>
          <a:bodyPr/>
          <a:lstStyle/>
          <a:p>
            <a:fld id="{9A2A2E5F-BF5C-A040-8028-7CA9BACECF1A}" type="slidenum">
              <a:rPr kumimoji="1" lang="zh-CN" altLang="en-US" smtClean="0"/>
              <a:t>15</a:t>
            </a:fld>
            <a:endParaRPr kumimoji="1" lang="zh-CN" altLang="en-US"/>
          </a:p>
        </p:txBody>
      </p:sp>
    </p:spTree>
    <p:extLst>
      <p:ext uri="{BB962C8B-B14F-4D97-AF65-F5344CB8AC3E}">
        <p14:creationId xmlns:p14="http://schemas.microsoft.com/office/powerpoint/2010/main" val="2375039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2" y="0"/>
            <a:ext cx="9145075" cy="6858000"/>
          </a:xfrm>
          <a:prstGeom prst="rect">
            <a:avLst/>
          </a:prstGeom>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47602" y="911492"/>
            <a:ext cx="7622831" cy="593682"/>
          </a:xfrm>
          <a:prstGeom prst="rect">
            <a:avLst/>
          </a:prstGeom>
        </p:spPr>
        <p:txBody>
          <a:bodyPr anchor="b"/>
          <a:lstStyle>
            <a:lvl1pPr algn="l">
              <a:defRPr sz="3600" b="1" i="0">
                <a:solidFill>
                  <a:srgbClr val="47B556"/>
                </a:solidFill>
                <a:latin typeface="Microsoft YaHei" charset="-122"/>
                <a:ea typeface="Microsoft YaHei" charset="-122"/>
                <a:cs typeface="Microsoft YaHei" charset="-122"/>
              </a:defRPr>
            </a:lvl1pPr>
          </a:lstStyle>
          <a:p>
            <a:r>
              <a:rPr lang="zh-CN" altLang="en-US" dirty="0"/>
              <a:t>目录</a:t>
            </a:r>
            <a:endParaRPr lang="en-US" dirty="0"/>
          </a:p>
        </p:txBody>
      </p:sp>
      <p:cxnSp>
        <p:nvCxnSpPr>
          <p:cNvPr id="4" name="Straight Connector 18"/>
          <p:cNvCxnSpPr/>
          <p:nvPr userDrawn="1"/>
        </p:nvCxnSpPr>
        <p:spPr>
          <a:xfrm>
            <a:off x="985774" y="1625189"/>
            <a:ext cx="327560" cy="0"/>
          </a:xfrm>
          <a:prstGeom prst="line">
            <a:avLst/>
          </a:prstGeom>
          <a:ln w="38100">
            <a:solidFill>
              <a:srgbClr val="47B556"/>
            </a:solidFill>
          </a:ln>
        </p:spPr>
        <p:style>
          <a:lnRef idx="1">
            <a:schemeClr val="accent1"/>
          </a:lnRef>
          <a:fillRef idx="0">
            <a:schemeClr val="accent1"/>
          </a:fillRef>
          <a:effectRef idx="0">
            <a:schemeClr val="accent1"/>
          </a:effectRef>
          <a:fontRef idx="minor">
            <a:schemeClr val="tx1"/>
          </a:fontRef>
        </p:style>
      </p:cxnSp>
      <p:sp>
        <p:nvSpPr>
          <p:cNvPr id="5" name="Text Placeholder 20"/>
          <p:cNvSpPr>
            <a:spLocks noGrp="1"/>
          </p:cNvSpPr>
          <p:nvPr>
            <p:ph type="body" sz="quarter" idx="12" hasCustomPrompt="1"/>
          </p:nvPr>
        </p:nvSpPr>
        <p:spPr>
          <a:xfrm>
            <a:off x="985774" y="1829137"/>
            <a:ext cx="7516221" cy="430213"/>
          </a:xfrm>
          <a:prstGeom prst="rect">
            <a:avLst/>
          </a:prstGeom>
        </p:spPr>
        <p:txBody>
          <a:bodyPr lIns="0" tIns="0" rIns="0" bIns="0">
            <a:noAutofit/>
          </a:bodyPr>
          <a:lstStyle>
            <a:lvl1pPr marL="0" indent="0">
              <a:lnSpc>
                <a:spcPts val="1700"/>
              </a:lnSpc>
              <a:spcBef>
                <a:spcPts val="0"/>
              </a:spcBef>
              <a:buFont typeface="Arial" panose="020B0604020202020204" pitchFamily="34" charset="0"/>
              <a:buNone/>
              <a:defRPr sz="1400" b="0" i="0" spc="100" baseline="0">
                <a:solidFill>
                  <a:schemeClr val="bg1"/>
                </a:solidFill>
                <a:latin typeface="Microsoft YaHei Light" charset="-122"/>
                <a:ea typeface="Microsoft YaHei Light" charset="-122"/>
                <a:cs typeface="Microsoft YaHei Light" charset="-122"/>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p>
        </p:txBody>
      </p:sp>
      <p:sp>
        <p:nvSpPr>
          <p:cNvPr id="6" name="Text Placeholder 22"/>
          <p:cNvSpPr>
            <a:spLocks noGrp="1"/>
          </p:cNvSpPr>
          <p:nvPr>
            <p:ph type="body" sz="quarter" idx="13" hasCustomPrompt="1"/>
          </p:nvPr>
        </p:nvSpPr>
        <p:spPr>
          <a:xfrm>
            <a:off x="985774" y="2647507"/>
            <a:ext cx="7516221" cy="3115983"/>
          </a:xfrm>
          <a:prstGeom prst="rect">
            <a:avLst/>
          </a:prstGeom>
        </p:spPr>
        <p:txBody>
          <a:bodyPr lIns="0" tIns="0" rIns="0" bIns="0" numCol="2" spcCol="360000">
            <a:noAutofit/>
          </a:bodyPr>
          <a:lstStyle>
            <a:lvl1pPr marL="342900" indent="-342900">
              <a:lnSpc>
                <a:spcPct val="150000"/>
              </a:lnSpc>
              <a:spcBef>
                <a:spcPts val="1300"/>
              </a:spcBef>
              <a:buFont typeface="+mj-lt"/>
              <a:buAutoNum type="arabicPeriod"/>
              <a:defRPr sz="1600" b="0" i="0" spc="100" baseline="0">
                <a:solidFill>
                  <a:schemeClr val="bg1"/>
                </a:solidFill>
                <a:latin typeface="Microsoft YaHei" charset="-122"/>
                <a:ea typeface="Microsoft YaHei" charset="-122"/>
                <a:cs typeface="Microsoft YaHei" charset="-122"/>
              </a:defRPr>
            </a:lvl1pPr>
            <a:lvl2pPr>
              <a:defRPr sz="1400"/>
            </a:lvl2pPr>
            <a:lvl3pPr>
              <a:defRPr sz="1400"/>
            </a:lvl3pPr>
            <a:lvl4pPr>
              <a:defRPr sz="1400"/>
            </a:lvl4pPr>
            <a:lvl5pPr>
              <a:defRPr sz="1400"/>
            </a:lvl5pPr>
          </a:lstStyle>
          <a:p>
            <a:pPr lvl="0"/>
            <a:r>
              <a:rPr lang="zh-CN" altLang="en-US" dirty="0"/>
              <a:t>在此处编辑目录内容</a:t>
            </a:r>
            <a:endParaRPr lang="en-US" dirty="0"/>
          </a:p>
        </p:txBody>
      </p:sp>
    </p:spTree>
    <p:extLst>
      <p:ext uri="{BB962C8B-B14F-4D97-AF65-F5344CB8AC3E}">
        <p14:creationId xmlns:p14="http://schemas.microsoft.com/office/powerpoint/2010/main" val="188204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模块概要">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71261" y="1532302"/>
            <a:ext cx="7201477" cy="1664224"/>
          </a:xfrm>
          <a:prstGeom prst="rect">
            <a:avLst/>
          </a:prstGeom>
        </p:spPr>
        <p:txBody>
          <a:bodyPr anchor="b"/>
          <a:lstStyle>
            <a:lvl1pPr algn="ctr">
              <a:lnSpc>
                <a:spcPts val="4300"/>
              </a:lnSpc>
              <a:defRPr sz="4000" b="1" i="0" spc="300" baseline="0">
                <a:solidFill>
                  <a:schemeClr val="bg1"/>
                </a:solidFill>
                <a:latin typeface="Microsoft YaHei" charset="-122"/>
                <a:ea typeface="Microsoft YaHei" charset="-122"/>
                <a:cs typeface="Microsoft YaHei" charset="-122"/>
              </a:defRPr>
            </a:lvl1pPr>
          </a:lstStyle>
          <a:p>
            <a:r>
              <a:rPr lang="zh-CN" altLang="en-US" dirty="0"/>
              <a:t>点击编辑模块标题</a:t>
            </a:r>
            <a:endParaRPr lang="en-US" dirty="0"/>
          </a:p>
        </p:txBody>
      </p:sp>
      <p:cxnSp>
        <p:nvCxnSpPr>
          <p:cNvPr id="8" name="Straight Connector 36"/>
          <p:cNvCxnSpPr/>
          <p:nvPr userDrawn="1"/>
        </p:nvCxnSpPr>
        <p:spPr>
          <a:xfrm>
            <a:off x="4418810" y="3414977"/>
            <a:ext cx="306378" cy="0"/>
          </a:xfrm>
          <a:prstGeom prst="line">
            <a:avLst/>
          </a:prstGeom>
          <a:ln w="38100">
            <a:solidFill>
              <a:srgbClr val="46B656"/>
            </a:solidFill>
          </a:ln>
        </p:spPr>
        <p:style>
          <a:lnRef idx="1">
            <a:schemeClr val="accent1"/>
          </a:lnRef>
          <a:fillRef idx="0">
            <a:schemeClr val="accent1"/>
          </a:fillRef>
          <a:effectRef idx="0">
            <a:schemeClr val="accent1"/>
          </a:effectRef>
          <a:fontRef idx="minor">
            <a:schemeClr val="tx1"/>
          </a:fontRef>
        </p:style>
      </p:cxnSp>
      <p:sp>
        <p:nvSpPr>
          <p:cNvPr id="9" name="Text Placeholder 38"/>
          <p:cNvSpPr>
            <a:spLocks noGrp="1"/>
          </p:cNvSpPr>
          <p:nvPr>
            <p:ph type="body" sz="quarter" idx="12" hasCustomPrompt="1"/>
          </p:nvPr>
        </p:nvSpPr>
        <p:spPr>
          <a:xfrm>
            <a:off x="971261" y="3671252"/>
            <a:ext cx="7201477" cy="996950"/>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charset="-122"/>
                <a:ea typeface="Microsoft YaHei" charset="-122"/>
                <a:cs typeface="Microsoft YaHei"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点击编辑模块概要</a:t>
            </a:r>
            <a:endParaRPr lang="en-US"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正文">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60508" y="439283"/>
            <a:ext cx="7422984"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6" name="Text Placeholder 38"/>
          <p:cNvSpPr>
            <a:spLocks noGrp="1"/>
          </p:cNvSpPr>
          <p:nvPr>
            <p:ph type="body" sz="quarter" idx="12" hasCustomPrompt="1"/>
          </p:nvPr>
        </p:nvSpPr>
        <p:spPr>
          <a:xfrm>
            <a:off x="860508" y="1266609"/>
            <a:ext cx="7422984"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10" name="Text Placeholder 38"/>
          <p:cNvSpPr>
            <a:spLocks noGrp="1"/>
          </p:cNvSpPr>
          <p:nvPr>
            <p:ph type="body" sz="quarter" idx="13" hasCustomPrompt="1"/>
          </p:nvPr>
        </p:nvSpPr>
        <p:spPr>
          <a:xfrm>
            <a:off x="860508" y="1828800"/>
            <a:ext cx="7422984" cy="4166505"/>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7" name="Slide Number Placeholder 5">
            <a:extLst>
              <a:ext uri="{FF2B5EF4-FFF2-40B4-BE49-F238E27FC236}">
                <a16:creationId xmlns:a16="http://schemas.microsoft.com/office/drawing/2014/main" id="{D5D13BA1-EA80-4D89-B31F-62A23A3522DB}"/>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8"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9" name="Text Placeholder 38"/>
          <p:cNvSpPr>
            <a:spLocks noGrp="1"/>
          </p:cNvSpPr>
          <p:nvPr>
            <p:ph type="body" sz="quarter" idx="13" hasCustomPrompt="1"/>
          </p:nvPr>
        </p:nvSpPr>
        <p:spPr>
          <a:xfrm>
            <a:off x="860508" y="1828800"/>
            <a:ext cx="7422984" cy="1193369"/>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0" name="图片占位符 7"/>
          <p:cNvSpPr>
            <a:spLocks noGrp="1"/>
          </p:cNvSpPr>
          <p:nvPr>
            <p:ph type="pic" sz="quarter" idx="14"/>
          </p:nvPr>
        </p:nvSpPr>
        <p:spPr>
          <a:xfrm>
            <a:off x="860507" y="3204276"/>
            <a:ext cx="3649500"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1" name="图片占位符 7"/>
          <p:cNvSpPr>
            <a:spLocks noGrp="1"/>
          </p:cNvSpPr>
          <p:nvPr>
            <p:ph type="pic" sz="quarter" idx="15"/>
          </p:nvPr>
        </p:nvSpPr>
        <p:spPr>
          <a:xfrm>
            <a:off x="4788977" y="3204276"/>
            <a:ext cx="3494515"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2" name="Slide Number Placeholder 5">
            <a:extLst>
              <a:ext uri="{FF2B5EF4-FFF2-40B4-BE49-F238E27FC236}">
                <a16:creationId xmlns:a16="http://schemas.microsoft.com/office/drawing/2014/main" id="{ACAF05B2-25F6-49A6-A1D8-3C7C3E966768}"/>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860507" y="2030278"/>
            <a:ext cx="3293039"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4479011" y="2030278"/>
            <a:ext cx="3804482"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2"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3"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6" name="Slide Number Placeholder 5">
            <a:extLst>
              <a:ext uri="{FF2B5EF4-FFF2-40B4-BE49-F238E27FC236}">
                <a16:creationId xmlns:a16="http://schemas.microsoft.com/office/drawing/2014/main" id="{F04D6981-56C0-47DC-9620-74D12545B1EC}"/>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4990455" y="2045776"/>
            <a:ext cx="3293038"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860507" y="2045776"/>
            <a:ext cx="38044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7" name="Slide Number Placeholder 5">
            <a:extLst>
              <a:ext uri="{FF2B5EF4-FFF2-40B4-BE49-F238E27FC236}">
                <a16:creationId xmlns:a16="http://schemas.microsoft.com/office/drawing/2014/main" id="{F4111BE7-1E9F-45E4-9214-A4676D980910}"/>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11" name="图片占位符 7"/>
          <p:cNvSpPr>
            <a:spLocks noGrp="1"/>
          </p:cNvSpPr>
          <p:nvPr>
            <p:ph type="pic" sz="quarter" idx="15"/>
          </p:nvPr>
        </p:nvSpPr>
        <p:spPr>
          <a:xfrm>
            <a:off x="860507" y="2045776"/>
            <a:ext cx="74229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5" name="Slide Number Placeholder 5">
            <a:extLst>
              <a:ext uri="{FF2B5EF4-FFF2-40B4-BE49-F238E27FC236}">
                <a16:creationId xmlns:a16="http://schemas.microsoft.com/office/drawing/2014/main" id="{45D94B09-0AF6-452B-844D-EEC2615E36D2}"/>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jp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194"/>
          </a:xfrm>
          <a:prstGeom prst="rect">
            <a:avLst/>
          </a:prstGeom>
        </p:spPr>
      </p:pic>
    </p:spTree>
    <p:extLst>
      <p:ext uri="{BB962C8B-B14F-4D97-AF65-F5344CB8AC3E}">
        <p14:creationId xmlns:p14="http://schemas.microsoft.com/office/powerpoint/2010/main" val="61693287"/>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50000"/>
            <a:lum/>
          </a:blip>
          <a:srcRect/>
          <a:stretch>
            <a:fillRect/>
          </a:stretch>
        </a:blipFill>
        <a:effectLst/>
      </p:bgPr>
    </p:bg>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45" y="0"/>
            <a:ext cx="9145073" cy="6857999"/>
          </a:xfrm>
          <a:prstGeom prst="rect">
            <a:avLst/>
          </a:prstGeom>
        </p:spPr>
      </p:pic>
    </p:spTree>
    <p:extLst>
      <p:ext uri="{BB962C8B-B14F-4D97-AF65-F5344CB8AC3E}">
        <p14:creationId xmlns:p14="http://schemas.microsoft.com/office/powerpoint/2010/main" val="950779332"/>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909B3-0475-4272-BD44-3E8FFC71B6B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91482" y="6377239"/>
            <a:ext cx="1891435" cy="363951"/>
          </a:xfrm>
          <a:prstGeom prst="rect">
            <a:avLst/>
          </a:prstGeom>
        </p:spPr>
      </p:pic>
      <p:sp>
        <p:nvSpPr>
          <p:cNvPr id="10" name="Rectangle 9">
            <a:extLst>
              <a:ext uri="{FF2B5EF4-FFF2-40B4-BE49-F238E27FC236}">
                <a16:creationId xmlns:a16="http://schemas.microsoft.com/office/drawing/2014/main" id="{6E64F2E7-2482-4616-9564-FB1864DF844E}"/>
              </a:ext>
            </a:extLst>
          </p:cNvPr>
          <p:cNvSpPr/>
          <p:nvPr userDrawn="1"/>
        </p:nvSpPr>
        <p:spPr>
          <a:xfrm>
            <a:off x="7971875" y="6489017"/>
            <a:ext cx="1172125"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5202B6D7-3A56-4C81-80E2-59A647F9F13D}"/>
              </a:ext>
            </a:extLst>
          </p:cNvPr>
          <p:cNvSpPr/>
          <p:nvPr userDrawn="1"/>
        </p:nvSpPr>
        <p:spPr>
          <a:xfrm>
            <a:off x="7971875" y="6489017"/>
            <a:ext cx="1172125"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9C431383-10D2-4A66-A5A7-CBBEFBC611FD}"/>
              </a:ext>
            </a:extLst>
          </p:cNvPr>
          <p:cNvSpPr/>
          <p:nvPr userDrawn="1"/>
        </p:nvSpPr>
        <p:spPr>
          <a:xfrm>
            <a:off x="8970235" y="6489017"/>
            <a:ext cx="173765"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926F22F9-9446-4720-8254-8AEE02768B1F}"/>
              </a:ext>
            </a:extLst>
          </p:cNvPr>
          <p:cNvSpPr/>
          <p:nvPr userDrawn="1"/>
        </p:nvSpPr>
        <p:spPr>
          <a:xfrm>
            <a:off x="8970235" y="6489017"/>
            <a:ext cx="173765"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Slide Number Placeholder 5">
            <a:extLst>
              <a:ext uri="{FF2B5EF4-FFF2-40B4-BE49-F238E27FC236}">
                <a16:creationId xmlns:a16="http://schemas.microsoft.com/office/drawing/2014/main" id="{2B4087A3-A4F3-41B8-B55E-5B5A3F5A94AD}"/>
              </a:ext>
            </a:extLst>
          </p:cNvPr>
          <p:cNvSpPr>
            <a:spLocks noGrp="1"/>
          </p:cNvSpPr>
          <p:nvPr>
            <p:ph type="sldNum" sz="quarter" idx="4"/>
          </p:nvPr>
        </p:nvSpPr>
        <p:spPr>
          <a:xfrm>
            <a:off x="8058150" y="6421718"/>
            <a:ext cx="476250" cy="363951"/>
          </a:xfrm>
          <a:prstGeom prst="rect">
            <a:avLst/>
          </a:prstGeom>
        </p:spPr>
        <p:txBody>
          <a:bodyPr vert="horz" lIns="91440" tIns="45720" rIns="91440" bIns="45720" rtlCol="0" anchor="ctr"/>
          <a:lstStyle>
            <a:lvl1pPr algn="r">
              <a:defRPr sz="1000">
                <a:solidFill>
                  <a:srgbClr val="FFFFFF"/>
                </a:solidFill>
              </a:defRPr>
            </a:lvl1pPr>
          </a:lstStyle>
          <a:p>
            <a:fld id="{30879362-658A-E344-B7E9-F19991414F7F}" type="slidenum">
              <a:rPr lang="en-US" smtClean="0"/>
              <a:pPr/>
              <a:t>‹#›</a:t>
            </a:fld>
            <a:endParaRPr lang="en-US" dirty="0"/>
          </a:p>
        </p:txBody>
      </p:sp>
      <p:sp>
        <p:nvSpPr>
          <p:cNvPr id="2" name="TextBox 1">
            <a:extLst>
              <a:ext uri="{FF2B5EF4-FFF2-40B4-BE49-F238E27FC236}">
                <a16:creationId xmlns:a16="http://schemas.microsoft.com/office/drawing/2014/main" id="{26F880C7-C566-414F-9A00-55F073FEA7A9}"/>
              </a:ext>
            </a:extLst>
          </p:cNvPr>
          <p:cNvSpPr txBox="1"/>
          <p:nvPr userDrawn="1"/>
        </p:nvSpPr>
        <p:spPr>
          <a:xfrm>
            <a:off x="7134225" y="127747"/>
            <a:ext cx="1908921" cy="338554"/>
          </a:xfrm>
          <a:prstGeom prst="rect">
            <a:avLst/>
          </a:prstGeom>
          <a:noFill/>
        </p:spPr>
        <p:txBody>
          <a:bodyPr wrap="square" rtlCol="0">
            <a:spAutoFit/>
          </a:bodyPr>
          <a:lstStyle/>
          <a:p>
            <a:pPr algn="r"/>
            <a:r>
              <a:rPr lang="zh-CN" altLang="en-US" sz="1600" b="1" dirty="0">
                <a:solidFill>
                  <a:srgbClr val="003264"/>
                </a:solidFill>
                <a:latin typeface="微软雅黑" panose="020B0503020204020204" pitchFamily="34" charset="-122"/>
                <a:ea typeface="微软雅黑" panose="020B0503020204020204" pitchFamily="34" charset="-122"/>
              </a:rPr>
              <a:t>威胁情报生态大会</a:t>
            </a:r>
            <a:endParaRPr lang="en-US" sz="1600" b="1" dirty="0">
              <a:solidFill>
                <a:srgbClr val="0032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924524"/>
      </p:ext>
    </p:extLst>
  </p:cSld>
  <p:clrMap bg1="lt1" tx1="dk1" bg2="lt2" tx2="dk2" accent1="accent1" accent2="accent2" accent3="accent3" accent4="accent4" accent5="accent5" accent6="accent6" hlink="hlink" folHlink="folHlink"/>
  <p:sldLayoutIdLst>
    <p:sldLayoutId id="2147483667" r:id="rId1"/>
    <p:sldLayoutId id="2147483666" r:id="rId2"/>
    <p:sldLayoutId id="2147483668" r:id="rId3"/>
    <p:sldLayoutId id="2147483669" r:id="rId4"/>
    <p:sldLayoutId id="214748367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chart" Target="../charts/chart14.xml"/><Relationship Id="rId4" Type="http://schemas.openxmlformats.org/officeDocument/2006/relationships/chart" Target="../charts/char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29.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8.png"/><Relationship Id="rId5" Type="http://schemas.openxmlformats.org/officeDocument/2006/relationships/slideLayout" Target="../slideLayouts/slideLayout4.xml"/><Relationship Id="rId4" Type="http://schemas.openxmlformats.org/officeDocument/2006/relationships/tags" Target="../tags/tag6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chart" Target="../charts/chart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5.xml"/><Relationship Id="rId2" Type="http://schemas.openxmlformats.org/officeDocument/2006/relationships/tags" Target="../tags/tag9.xml"/><Relationship Id="rId16" Type="http://schemas.openxmlformats.org/officeDocument/2006/relationships/tags" Target="../tags/tag23.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chart" Target="../charts/chart2.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6.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12.jpeg"/><Relationship Id="rId3" Type="http://schemas.openxmlformats.org/officeDocument/2006/relationships/tags" Target="../tags/tag26.xml"/><Relationship Id="rId21" Type="http://schemas.openxmlformats.org/officeDocument/2006/relationships/image" Target="../media/image7.jpg"/><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image" Target="../media/image11.jpeg"/><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notesSlide" Target="../notesSlides/notesSlide4.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10.jpeg"/><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image" Target="../media/image9.jpeg"/><Relationship Id="rId10" Type="http://schemas.openxmlformats.org/officeDocument/2006/relationships/tags" Target="../tags/tag33.xml"/><Relationship Id="rId19" Type="http://schemas.openxmlformats.org/officeDocument/2006/relationships/slideLayout" Target="../slideLayouts/slideLayout4.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microsoft.com/office/2007/relationships/hdphoto" Target="../media/hdphoto1.wdp"/><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17.png"/><Relationship Id="rId2" Type="http://schemas.openxmlformats.org/officeDocument/2006/relationships/tags" Target="../tags/tag43.xml"/><Relationship Id="rId16"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chart" Target="../charts/chart4.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930" y="1938114"/>
            <a:ext cx="5176140" cy="50414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06" y="2696901"/>
            <a:ext cx="7379988" cy="916762"/>
          </a:xfrm>
          <a:prstGeom prst="rect">
            <a:avLst/>
          </a:prstGeom>
        </p:spPr>
      </p:pic>
    </p:spTree>
    <p:extLst>
      <p:ext uri="{BB962C8B-B14F-4D97-AF65-F5344CB8AC3E}">
        <p14:creationId xmlns:p14="http://schemas.microsoft.com/office/powerpoint/2010/main" val="208230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921121"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en-US" altLang="zh-CN" sz="3600" b="1" dirty="0">
                <a:solidFill>
                  <a:srgbClr val="00B050"/>
                </a:solidFill>
                <a:latin typeface="Microsoft YaHei" charset="-122"/>
                <a:ea typeface="Microsoft YaHei" charset="-122"/>
                <a:cs typeface="Microsoft YaHei" charset="-122"/>
              </a:rPr>
              <a:t>CIO</a:t>
            </a:r>
            <a:r>
              <a:rPr lang="zh-CN" altLang="en-US" sz="3600" b="1" dirty="0">
                <a:solidFill>
                  <a:srgbClr val="00B050"/>
                </a:solidFill>
                <a:latin typeface="Microsoft YaHei" charset="-122"/>
                <a:ea typeface="Microsoft YaHei" charset="-122"/>
                <a:cs typeface="Microsoft YaHei" charset="-122"/>
              </a:rPr>
              <a:t>们担心哪些</a:t>
            </a:r>
            <a:r>
              <a:rPr lang="en-US" altLang="zh-CN" sz="3600" b="1" dirty="0">
                <a:solidFill>
                  <a:srgbClr val="00B050"/>
                </a:solidFill>
                <a:latin typeface="Microsoft YaHei" charset="-122"/>
                <a:ea typeface="Microsoft YaHei" charset="-122"/>
                <a:cs typeface="Microsoft YaHei" charset="-122"/>
              </a:rPr>
              <a:t>IT</a:t>
            </a:r>
            <a:r>
              <a:rPr lang="zh-CN" altLang="en-US" sz="3600" b="1" dirty="0">
                <a:solidFill>
                  <a:srgbClr val="00B050"/>
                </a:solidFill>
                <a:latin typeface="Microsoft YaHei" charset="-122"/>
                <a:ea typeface="Microsoft YaHei" charset="-122"/>
                <a:cs typeface="Microsoft YaHei" charset="-122"/>
              </a:rPr>
              <a:t>安全威胁问题？</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10</a:t>
            </a:fld>
            <a:endParaRPr lang="en-US" dirty="0"/>
          </a:p>
        </p:txBody>
      </p:sp>
      <p:sp>
        <p:nvSpPr>
          <p:cNvPr id="4" name="object 12">
            <a:extLst>
              <a:ext uri="{FF2B5EF4-FFF2-40B4-BE49-F238E27FC236}">
                <a16:creationId xmlns:a16="http://schemas.microsoft.com/office/drawing/2014/main" id="{C7B3354A-696B-48E7-8FB8-1D239F9E31BA}"/>
              </a:ext>
            </a:extLst>
          </p:cNvPr>
          <p:cNvSpPr txBox="1"/>
          <p:nvPr/>
        </p:nvSpPr>
        <p:spPr>
          <a:xfrm>
            <a:off x="584059" y="2468322"/>
            <a:ext cx="2249833" cy="769403"/>
          </a:xfrm>
          <a:prstGeom prst="rect">
            <a:avLst/>
          </a:prstGeom>
        </p:spPr>
        <p:txBody>
          <a:bodyPr vert="horz" wrap="square" lIns="0" tIns="34760" rIns="0" bIns="0" rtlCol="0">
            <a:spAutoFit/>
          </a:bodyPr>
          <a:lstStyle/>
          <a:p>
            <a:pPr marL="106680" algn="ctr" eaLnBrk="0" fontAlgn="base" hangingPunct="0">
              <a:lnSpc>
                <a:spcPct val="120000"/>
              </a:lnSpc>
              <a:defRPr/>
            </a:pPr>
            <a:r>
              <a:rPr lang="zh-CN" altLang="en-US" b="1" dirty="0">
                <a:latin typeface="微软雅黑" panose="020B0503020204020204" pitchFamily="34" charset="-122"/>
                <a:ea typeface="微软雅黑" panose="020B0503020204020204" pitchFamily="34" charset="-122"/>
                <a:cs typeface="Gotham"/>
                <a:sym typeface="Calibri" panose="020F0502020204030204" pitchFamily="34" charset="0"/>
              </a:rPr>
              <a:t>零日攻击</a:t>
            </a:r>
            <a:endParaRPr b="1" dirty="0">
              <a:latin typeface="微软雅黑" panose="020B0503020204020204" pitchFamily="34" charset="-122"/>
              <a:ea typeface="微软雅黑" panose="020B0503020204020204" pitchFamily="34" charset="-122"/>
              <a:cs typeface="Gotham"/>
              <a:sym typeface="Calibri" panose="020F0502020204030204" pitchFamily="34" charset="0"/>
            </a:endParaRPr>
          </a:p>
          <a:p>
            <a:pPr marL="10160" marR="3810" indent="1270" algn="ctr" eaLnBrk="0" fontAlgn="base" hangingPunct="0">
              <a:lnSpc>
                <a:spcPct val="120000"/>
              </a:lnSpc>
              <a:spcBef>
                <a:spcPts val="120"/>
              </a:spcBef>
              <a:spcAft>
                <a:spcPts val="1000"/>
              </a:spcAft>
              <a:defRPr/>
            </a:pPr>
            <a:r>
              <a:rPr lang="zh-CN" altLang="en-US" sz="1100" spc="-16" dirty="0">
                <a:latin typeface="微软雅黑" panose="020B0503020204020204" pitchFamily="34" charset="-122"/>
                <a:ea typeface="微软雅黑" panose="020B0503020204020204" pitchFamily="34" charset="-122"/>
                <a:cs typeface="Gotham Book"/>
                <a:sym typeface="Calibri" panose="020F0502020204030204" pitchFamily="34" charset="0"/>
              </a:rPr>
              <a:t>现有的软件存在零日漏洞，尚未提供修复的补丁。</a:t>
            </a:r>
            <a:endParaRPr sz="1100" dirty="0">
              <a:latin typeface="微软雅黑" panose="020B0503020204020204" pitchFamily="34" charset="-122"/>
              <a:ea typeface="微软雅黑" panose="020B0503020204020204" pitchFamily="34" charset="-122"/>
              <a:cs typeface="Gotham Book"/>
              <a:sym typeface="Calibri" panose="020F0502020204030204" pitchFamily="34" charset="0"/>
            </a:endParaRPr>
          </a:p>
        </p:txBody>
      </p:sp>
      <p:grpSp>
        <p:nvGrpSpPr>
          <p:cNvPr id="5" name="组合 29">
            <a:extLst>
              <a:ext uri="{FF2B5EF4-FFF2-40B4-BE49-F238E27FC236}">
                <a16:creationId xmlns:a16="http://schemas.microsoft.com/office/drawing/2014/main" id="{6A77EF3B-2835-464A-8BA2-16F66BD97D88}"/>
              </a:ext>
            </a:extLst>
          </p:cNvPr>
          <p:cNvGrpSpPr/>
          <p:nvPr/>
        </p:nvGrpSpPr>
        <p:grpSpPr>
          <a:xfrm>
            <a:off x="577513" y="1116934"/>
            <a:ext cx="2249833" cy="1499888"/>
            <a:chOff x="381000" y="2194115"/>
            <a:chExt cx="2249833" cy="1499888"/>
          </a:xfrm>
        </p:grpSpPr>
        <p:graphicFrame>
          <p:nvGraphicFramePr>
            <p:cNvPr id="6" name="图表 9">
              <a:extLst>
                <a:ext uri="{FF2B5EF4-FFF2-40B4-BE49-F238E27FC236}">
                  <a16:creationId xmlns:a16="http://schemas.microsoft.com/office/drawing/2014/main" id="{95CA3FD7-D83B-4382-BB4C-8107C35D9BDC}"/>
                </a:ext>
              </a:extLst>
            </p:cNvPr>
            <p:cNvGraphicFramePr/>
            <p:nvPr>
              <p:extLst>
                <p:ext uri="{D42A27DB-BD31-4B8C-83A1-F6EECF244321}">
                  <p14:modId xmlns:p14="http://schemas.microsoft.com/office/powerpoint/2010/main" val="4215422776"/>
                </p:ext>
              </p:extLst>
            </p:nvPr>
          </p:nvGraphicFramePr>
          <p:xfrm>
            <a:off x="381000" y="2194115"/>
            <a:ext cx="2249833" cy="1499888"/>
          </p:xfrm>
          <a:graphic>
            <a:graphicData uri="http://schemas.openxmlformats.org/drawingml/2006/chart">
              <c:chart xmlns:c="http://schemas.openxmlformats.org/drawingml/2006/chart" xmlns:r="http://schemas.openxmlformats.org/officeDocument/2006/relationships" r:id="rId2"/>
            </a:graphicData>
          </a:graphic>
        </p:graphicFrame>
        <p:sp>
          <p:nvSpPr>
            <p:cNvPr id="7" name="object 13">
              <a:extLst>
                <a:ext uri="{FF2B5EF4-FFF2-40B4-BE49-F238E27FC236}">
                  <a16:creationId xmlns:a16="http://schemas.microsoft.com/office/drawing/2014/main" id="{A861F0CC-1C72-44B1-B5EC-34E41F1D967F}"/>
                </a:ext>
              </a:extLst>
            </p:cNvPr>
            <p:cNvSpPr txBox="1"/>
            <p:nvPr/>
          </p:nvSpPr>
          <p:spPr>
            <a:xfrm>
              <a:off x="1021726" y="2697797"/>
              <a:ext cx="909627" cy="504651"/>
            </a:xfrm>
            <a:prstGeom prst="rect">
              <a:avLst/>
            </a:prstGeom>
          </p:spPr>
          <p:txBody>
            <a:bodyPr vert="horz" wrap="square" lIns="0" tIns="12090" rIns="0" bIns="0" rtlCol="0">
              <a:spAutoFit/>
            </a:bodyPr>
            <a:lstStyle/>
            <a:p>
              <a:pPr marL="10160" marR="0" lvl="0" indent="0" algn="ctr" defTabSz="914400" eaLnBrk="0" fontAlgn="base" latinLnBrk="0" hangingPunct="0">
                <a:lnSpc>
                  <a:spcPct val="100000"/>
                </a:lnSpc>
                <a:spcBef>
                  <a:spcPts val="95"/>
                </a:spcBef>
                <a:spcAft>
                  <a:spcPct val="0"/>
                </a:spcAft>
                <a:buClrTx/>
                <a:buSzTx/>
                <a:buFontTx/>
                <a:buNone/>
                <a:tabLst/>
                <a:defRPr/>
              </a:pPr>
              <a:r>
                <a:rPr kumimoji="0" sz="32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27</a:t>
              </a:r>
              <a:r>
                <a:rPr kumimoji="0" lang="en-US" altLang="zh-CN" sz="18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a:t>
              </a:r>
              <a:endParaRPr kumimoji="0" sz="3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endParaRPr>
            </a:p>
          </p:txBody>
        </p:sp>
      </p:grpSp>
      <p:sp>
        <p:nvSpPr>
          <p:cNvPr id="8" name="object 40">
            <a:extLst>
              <a:ext uri="{FF2B5EF4-FFF2-40B4-BE49-F238E27FC236}">
                <a16:creationId xmlns:a16="http://schemas.microsoft.com/office/drawing/2014/main" id="{FC79B75F-90F9-46F1-B9EB-5C2925EFE5B5}"/>
              </a:ext>
            </a:extLst>
          </p:cNvPr>
          <p:cNvSpPr txBox="1"/>
          <p:nvPr/>
        </p:nvSpPr>
        <p:spPr>
          <a:xfrm>
            <a:off x="3216235" y="2468322"/>
            <a:ext cx="2727365" cy="1353409"/>
          </a:xfrm>
          <a:prstGeom prst="rect">
            <a:avLst/>
          </a:prstGeom>
        </p:spPr>
        <p:txBody>
          <a:bodyPr vert="horz" wrap="square" lIns="0" tIns="34760" rIns="0" bIns="0" rtlCol="0">
            <a:spAutoFit/>
          </a:bodyPr>
          <a:lstStyle>
            <a:defPPr>
              <a:defRPr lang="en-US"/>
            </a:defPPr>
            <a:lvl1pPr marL="106680" algn="ctr">
              <a:lnSpc>
                <a:spcPct val="120000"/>
              </a:lnSpc>
              <a:spcBef>
                <a:spcPts val="275"/>
              </a:spcBef>
              <a:spcAft>
                <a:spcPts val="1000"/>
              </a:spcAft>
              <a:defRPr sz="2000" b="1">
                <a:solidFill>
                  <a:schemeClr val="bg1"/>
                </a:solidFill>
                <a:latin typeface="微软雅黑" panose="020B0503020204020204" pitchFamily="34" charset="-122"/>
                <a:ea typeface="微软雅黑" panose="020B0503020204020204" pitchFamily="34" charset="-122"/>
                <a:cs typeface="Gotham"/>
              </a:defRPr>
            </a:lvl1pPr>
          </a:lstStyle>
          <a:p>
            <a:pPr marL="106680" marR="0" lvl="0" indent="0" algn="ctr" defTabSz="914400" eaLnBrk="0" fontAlgn="base" latinLnBrk="0" hangingPunct="0">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定向攻击</a:t>
            </a:r>
            <a:endPar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a:p>
            <a:pPr marL="106680" marR="0" lvl="0" indent="0" algn="ctr" defTabSz="914400" eaLnBrk="0" fontAlgn="base" latinLnBrk="0" hangingPunct="0">
              <a:lnSpc>
                <a:spcPct val="12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对企业环境进行特定攻击本质上是一种</a:t>
            </a:r>
            <a:r>
              <a:rPr kumimoji="0" lang="en-US" altLang="zh-CN"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APT</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，强调了并不是所有企业都明白这一点</a:t>
            </a:r>
          </a:p>
          <a:p>
            <a:pPr marL="106680" marR="0" lvl="0" indent="0" algn="ctr" defTabSz="914400" eaLnBrk="0" fontAlgn="base" latinLnBrk="0" hangingPunct="0">
              <a:lnSpc>
                <a:spcPct val="120000"/>
              </a:lnSpc>
              <a:spcBef>
                <a:spcPts val="275"/>
              </a:spcBef>
              <a:spcAft>
                <a:spcPts val="1000"/>
              </a:spcAft>
              <a:buClrTx/>
              <a:buSzTx/>
              <a:buFontTx/>
              <a:buNone/>
              <a:tabLst/>
              <a:defRPr/>
            </a:pPr>
            <a:endParaRPr kumimoji="0"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0" name="object 59">
            <a:extLst>
              <a:ext uri="{FF2B5EF4-FFF2-40B4-BE49-F238E27FC236}">
                <a16:creationId xmlns:a16="http://schemas.microsoft.com/office/drawing/2014/main" id="{04EAE8D2-ACB7-47BC-B923-CD00A0452356}"/>
              </a:ext>
            </a:extLst>
          </p:cNvPr>
          <p:cNvSpPr txBox="1"/>
          <p:nvPr/>
        </p:nvSpPr>
        <p:spPr>
          <a:xfrm>
            <a:off x="6105559" y="2468322"/>
            <a:ext cx="2703577" cy="998184"/>
          </a:xfrm>
          <a:prstGeom prst="rect">
            <a:avLst/>
          </a:prstGeom>
        </p:spPr>
        <p:txBody>
          <a:bodyPr vert="horz" wrap="square" lIns="0" tIns="34760" rIns="0" bIns="0" rtlCol="0">
            <a:spAutoFit/>
          </a:bodyPr>
          <a:lstStyle>
            <a:defPPr>
              <a:defRPr lang="en-US"/>
            </a:defPPr>
            <a:lvl1pPr marL="106680" algn="ctr">
              <a:lnSpc>
                <a:spcPct val="120000"/>
              </a:lnSpc>
              <a:spcBef>
                <a:spcPts val="275"/>
              </a:spcBef>
              <a:spcAft>
                <a:spcPts val="1000"/>
              </a:spcAft>
              <a:defRPr sz="2000" b="1">
                <a:solidFill>
                  <a:schemeClr val="bg1"/>
                </a:solidFill>
                <a:latin typeface="微软雅黑" panose="020B0503020204020204" pitchFamily="34" charset="-122"/>
                <a:ea typeface="微软雅黑" panose="020B0503020204020204" pitchFamily="34" charset="-122"/>
                <a:cs typeface="Gotham"/>
              </a:defRPr>
            </a:lvl1pPr>
          </a:lstStyle>
          <a:p>
            <a:pPr marL="106680" marR="0" lvl="0" indent="0" algn="ctr" defTabSz="914400" eaLnBrk="1" fontAlgn="base" latinLnBrk="1"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勒索软件</a:t>
            </a:r>
            <a:endParaRPr kumimoji="0"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a:p>
            <a:pPr marL="106680" marR="0" lvl="0" indent="0" algn="ctr" defTabSz="914400" eaLnBrk="1" fontAlgn="base" latinLnBrk="1" hangingPunct="1">
              <a:lnSpc>
                <a:spcPct val="120000"/>
              </a:lnSpc>
              <a:spcBef>
                <a:spcPts val="275"/>
              </a:spcBef>
              <a:spcAft>
                <a:spcPts val="1000"/>
              </a:spcAft>
              <a:buClrTx/>
              <a:buSzTx/>
              <a:buFontTx/>
              <a:buNone/>
              <a:tabLst/>
              <a:defRPr/>
            </a:pP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勒索软件排在第一位，因为它是最近许多企业面临的重要威胁，实际的事件已经有新闻报道。</a:t>
            </a:r>
            <a:endParaRPr kumimoji="0"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11" name="组合 5">
            <a:extLst>
              <a:ext uri="{FF2B5EF4-FFF2-40B4-BE49-F238E27FC236}">
                <a16:creationId xmlns:a16="http://schemas.microsoft.com/office/drawing/2014/main" id="{CE2EF88F-FF9E-4DD1-A48C-CEF5981FFD1B}"/>
              </a:ext>
            </a:extLst>
          </p:cNvPr>
          <p:cNvGrpSpPr/>
          <p:nvPr/>
        </p:nvGrpSpPr>
        <p:grpSpPr>
          <a:xfrm>
            <a:off x="6588836" y="3729691"/>
            <a:ext cx="2378149" cy="1251552"/>
            <a:chOff x="9393858" y="3372908"/>
            <a:chExt cx="2511574" cy="671545"/>
          </a:xfrm>
        </p:grpSpPr>
        <p:sp>
          <p:nvSpPr>
            <p:cNvPr id="12" name="object 6">
              <a:extLst>
                <a:ext uri="{FF2B5EF4-FFF2-40B4-BE49-F238E27FC236}">
                  <a16:creationId xmlns:a16="http://schemas.microsoft.com/office/drawing/2014/main" id="{3F8958FC-1D03-4161-BDFA-62639D5C09D0}"/>
                </a:ext>
              </a:extLst>
            </p:cNvPr>
            <p:cNvSpPr txBox="1"/>
            <p:nvPr/>
          </p:nvSpPr>
          <p:spPr>
            <a:xfrm>
              <a:off x="9393858" y="3698807"/>
              <a:ext cx="2511574" cy="345646"/>
            </a:xfrm>
            <a:prstGeom prst="rect">
              <a:avLst/>
            </a:prstGeom>
          </p:spPr>
          <p:txBody>
            <a:bodyPr vert="horz" wrap="square" lIns="0" tIns="34760" rIns="0" bIns="0" rtlCol="0">
              <a:spAutoFit/>
            </a:bodyPr>
            <a:lstStyle>
              <a:defPPr>
                <a:defRPr lang="en-US"/>
              </a:defPPr>
              <a:lvl1pPr marL="106680" algn="ctr" eaLnBrk="1" latinLnBrk="1" hangingPunct="1">
                <a:lnSpc>
                  <a:spcPct val="120000"/>
                </a:lnSpc>
                <a:spcBef>
                  <a:spcPts val="275"/>
                </a:spcBef>
                <a:spcAft>
                  <a:spcPts val="1000"/>
                </a:spcAft>
                <a:defRPr sz="2000" b="1">
                  <a:solidFill>
                    <a:schemeClr val="bg1"/>
                  </a:solidFill>
                  <a:latin typeface="微软雅黑" panose="020B0503020204020204" pitchFamily="34" charset="-122"/>
                  <a:ea typeface="微软雅黑" panose="020B0503020204020204" pitchFamily="34" charset="-122"/>
                  <a:cs typeface="Gotham"/>
                </a:defRPr>
              </a:lvl1pPr>
            </a:lstStyle>
            <a:p>
              <a:pPr marL="106680" marR="0" lvl="0" indent="0" algn="ctr" defTabSz="914400" eaLnBrk="1" fontAlgn="base" latinLnBrk="1" hangingPunct="1">
                <a:lnSpc>
                  <a:spcPct val="120000"/>
                </a:lnSpc>
                <a:spcBef>
                  <a:spcPts val="275"/>
                </a:spcBef>
                <a:spcAft>
                  <a:spcPts val="100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APTs</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很少被报道，或被认为是恶意软件或漏洞</a:t>
              </a:r>
              <a:r>
                <a:rPr lang="zh-CN" altLang="en-US" sz="1100" b="0" kern="0" dirty="0">
                  <a:solidFill>
                    <a:schemeClr val="tx1"/>
                  </a:solidFill>
                  <a:sym typeface="Calibri" panose="020F0502020204030204" pitchFamily="34" charset="0"/>
                </a:rPr>
                <a:t>，</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许多组织对</a:t>
              </a:r>
              <a:r>
                <a:rPr kumimoji="0" lang="en-US" altLang="zh-CN"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APT</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及其严重性缺乏</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认识也就</a:t>
              </a: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不足为奇</a:t>
              </a:r>
              <a:r>
                <a:rPr kumimoji="0" lang="zh-CN" altLang="en-US" sz="12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a:t>
              </a:r>
              <a:endParaRPr kumimoji="0" sz="12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3" name="Rectangle 12">
              <a:extLst>
                <a:ext uri="{FF2B5EF4-FFF2-40B4-BE49-F238E27FC236}">
                  <a16:creationId xmlns:a16="http://schemas.microsoft.com/office/drawing/2014/main" id="{8637D36A-FA31-44D5-BFB6-228F318841E6}"/>
                </a:ext>
              </a:extLst>
            </p:cNvPr>
            <p:cNvSpPr/>
            <p:nvPr/>
          </p:nvSpPr>
          <p:spPr>
            <a:xfrm>
              <a:off x="9477446" y="3372908"/>
              <a:ext cx="2149565" cy="332606"/>
            </a:xfrm>
            <a:prstGeom prst="rect">
              <a:avLst/>
            </a:prstGeom>
          </p:spPr>
          <p:txBody>
            <a:bodyPr vert="horz" wrap="square" lIns="0" tIns="34760" rIns="0" bIns="0" rtlCol="0">
              <a:spAutoFit/>
            </a:bodyPr>
            <a:lstStyle/>
            <a:p>
              <a:pPr marL="106680" marR="0" lvl="0" indent="0" algn="ctr" defTabSz="914400" eaLnBrk="1" fontAlgn="base" latinLnBrk="1" hangingPunct="1">
                <a:buClrTx/>
                <a:buSzTx/>
                <a:buFontTx/>
                <a:buNone/>
                <a:tabLst/>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高级持续性威胁（</a:t>
              </a:r>
              <a:r>
                <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APT</a:t>
              </a: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p>
          </p:txBody>
        </p:sp>
      </p:grpSp>
      <p:grpSp>
        <p:nvGrpSpPr>
          <p:cNvPr id="14" name="组合 28">
            <a:extLst>
              <a:ext uri="{FF2B5EF4-FFF2-40B4-BE49-F238E27FC236}">
                <a16:creationId xmlns:a16="http://schemas.microsoft.com/office/drawing/2014/main" id="{2C4A94BB-C992-4F4D-A499-E2538A4897E5}"/>
              </a:ext>
            </a:extLst>
          </p:cNvPr>
          <p:cNvGrpSpPr/>
          <p:nvPr/>
        </p:nvGrpSpPr>
        <p:grpSpPr>
          <a:xfrm>
            <a:off x="3458533" y="1116934"/>
            <a:ext cx="2249833" cy="1499888"/>
            <a:chOff x="2788392" y="3003679"/>
            <a:chExt cx="2249833" cy="1499888"/>
          </a:xfrm>
        </p:grpSpPr>
        <p:graphicFrame>
          <p:nvGraphicFramePr>
            <p:cNvPr id="15" name="图表 26">
              <a:extLst>
                <a:ext uri="{FF2B5EF4-FFF2-40B4-BE49-F238E27FC236}">
                  <a16:creationId xmlns:a16="http://schemas.microsoft.com/office/drawing/2014/main" id="{8BF09D88-0619-4940-8335-9AE4043DF80A}"/>
                </a:ext>
              </a:extLst>
            </p:cNvPr>
            <p:cNvGraphicFramePr/>
            <p:nvPr>
              <p:extLst>
                <p:ext uri="{D42A27DB-BD31-4B8C-83A1-F6EECF244321}">
                  <p14:modId xmlns:p14="http://schemas.microsoft.com/office/powerpoint/2010/main" val="3263199035"/>
                </p:ext>
              </p:extLst>
            </p:nvPr>
          </p:nvGraphicFramePr>
          <p:xfrm>
            <a:off x="2788392" y="3003679"/>
            <a:ext cx="2249833" cy="1499888"/>
          </p:xfrm>
          <a:graphic>
            <a:graphicData uri="http://schemas.openxmlformats.org/drawingml/2006/chart">
              <c:chart xmlns:c="http://schemas.openxmlformats.org/drawingml/2006/chart" xmlns:r="http://schemas.openxmlformats.org/officeDocument/2006/relationships" r:id="rId3"/>
            </a:graphicData>
          </a:graphic>
        </p:graphicFrame>
        <p:sp>
          <p:nvSpPr>
            <p:cNvPr id="17" name="object 13">
              <a:extLst>
                <a:ext uri="{FF2B5EF4-FFF2-40B4-BE49-F238E27FC236}">
                  <a16:creationId xmlns:a16="http://schemas.microsoft.com/office/drawing/2014/main" id="{5F9BA839-5F8E-47F1-A54F-5800CB6695C5}"/>
                </a:ext>
              </a:extLst>
            </p:cNvPr>
            <p:cNvSpPr txBox="1"/>
            <p:nvPr/>
          </p:nvSpPr>
          <p:spPr>
            <a:xfrm>
              <a:off x="3458494" y="3501297"/>
              <a:ext cx="909627" cy="504651"/>
            </a:xfrm>
            <a:prstGeom prst="rect">
              <a:avLst/>
            </a:prstGeom>
          </p:spPr>
          <p:txBody>
            <a:bodyPr vert="horz" wrap="square" lIns="0" tIns="12090" rIns="0" bIns="0" rtlCol="0">
              <a:spAutoFit/>
            </a:bodyPr>
            <a:lstStyle/>
            <a:p>
              <a:pPr marL="10160" marR="0" lvl="0" indent="0" algn="ctr" defTabSz="914400" eaLnBrk="0" fontAlgn="base" latinLnBrk="0" hangingPunct="0">
                <a:lnSpc>
                  <a:spcPct val="100000"/>
                </a:lnSpc>
                <a:spcBef>
                  <a:spcPts val="95"/>
                </a:spcBef>
                <a:spcAft>
                  <a:spcPct val="0"/>
                </a:spcAft>
                <a:buClrTx/>
                <a:buSzTx/>
                <a:buFontTx/>
                <a:buNone/>
                <a:tabLst/>
                <a:defRPr/>
              </a:pPr>
              <a:r>
                <a:rPr kumimoji="0" lang="en-US" altLang="zh-CN" sz="32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41</a:t>
              </a:r>
              <a:r>
                <a:rPr kumimoji="0" lang="en-US" altLang="zh-CN" sz="18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a:t>
              </a:r>
              <a:endParaRPr kumimoji="0" sz="3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endParaRPr>
            </a:p>
          </p:txBody>
        </p:sp>
      </p:grpSp>
      <p:grpSp>
        <p:nvGrpSpPr>
          <p:cNvPr id="18" name="组合 32">
            <a:extLst>
              <a:ext uri="{FF2B5EF4-FFF2-40B4-BE49-F238E27FC236}">
                <a16:creationId xmlns:a16="http://schemas.microsoft.com/office/drawing/2014/main" id="{A9571598-0D9F-421F-B64C-95B398EA1027}"/>
              </a:ext>
            </a:extLst>
          </p:cNvPr>
          <p:cNvGrpSpPr/>
          <p:nvPr/>
        </p:nvGrpSpPr>
        <p:grpSpPr>
          <a:xfrm>
            <a:off x="6326853" y="1116934"/>
            <a:ext cx="2249833" cy="1499888"/>
            <a:chOff x="4997803" y="2194115"/>
            <a:chExt cx="2249833" cy="1499888"/>
          </a:xfrm>
        </p:grpSpPr>
        <p:graphicFrame>
          <p:nvGraphicFramePr>
            <p:cNvPr id="19" name="图表 30">
              <a:extLst>
                <a:ext uri="{FF2B5EF4-FFF2-40B4-BE49-F238E27FC236}">
                  <a16:creationId xmlns:a16="http://schemas.microsoft.com/office/drawing/2014/main" id="{45DE9C2D-49E8-4505-A3BC-E2E6EEA63FBE}"/>
                </a:ext>
              </a:extLst>
            </p:cNvPr>
            <p:cNvGraphicFramePr/>
            <p:nvPr>
              <p:extLst>
                <p:ext uri="{D42A27DB-BD31-4B8C-83A1-F6EECF244321}">
                  <p14:modId xmlns:p14="http://schemas.microsoft.com/office/powerpoint/2010/main" val="1889976994"/>
                </p:ext>
              </p:extLst>
            </p:nvPr>
          </p:nvGraphicFramePr>
          <p:xfrm>
            <a:off x="4997803" y="2194115"/>
            <a:ext cx="2249833" cy="1499888"/>
          </p:xfrm>
          <a:graphic>
            <a:graphicData uri="http://schemas.openxmlformats.org/drawingml/2006/chart">
              <c:chart xmlns:c="http://schemas.openxmlformats.org/drawingml/2006/chart" xmlns:r="http://schemas.openxmlformats.org/officeDocument/2006/relationships" r:id="rId4"/>
            </a:graphicData>
          </a:graphic>
        </p:graphicFrame>
        <p:sp>
          <p:nvSpPr>
            <p:cNvPr id="20" name="object 13">
              <a:extLst>
                <a:ext uri="{FF2B5EF4-FFF2-40B4-BE49-F238E27FC236}">
                  <a16:creationId xmlns:a16="http://schemas.microsoft.com/office/drawing/2014/main" id="{6A50535E-A7C9-4A55-9A7C-5449793A5DA3}"/>
                </a:ext>
              </a:extLst>
            </p:cNvPr>
            <p:cNvSpPr txBox="1"/>
            <p:nvPr/>
          </p:nvSpPr>
          <p:spPr>
            <a:xfrm>
              <a:off x="5370245" y="2696606"/>
              <a:ext cx="1530347" cy="504651"/>
            </a:xfrm>
            <a:prstGeom prst="rect">
              <a:avLst/>
            </a:prstGeom>
          </p:spPr>
          <p:txBody>
            <a:bodyPr vert="horz" wrap="square" lIns="0" tIns="12090" rIns="0" bIns="0" rtlCol="0">
              <a:spAutoFit/>
            </a:bodyPr>
            <a:lstStyle/>
            <a:p>
              <a:pPr marL="10160" marR="0" lvl="0" indent="0" algn="ctr" defTabSz="914400" eaLnBrk="0" fontAlgn="base" latinLnBrk="0" hangingPunct="0">
                <a:lnSpc>
                  <a:spcPct val="100000"/>
                </a:lnSpc>
                <a:spcBef>
                  <a:spcPts val="95"/>
                </a:spcBef>
                <a:spcAft>
                  <a:spcPct val="0"/>
                </a:spcAft>
                <a:buClrTx/>
                <a:buSzTx/>
                <a:buFontTx/>
                <a:buNone/>
                <a:tabLst/>
                <a:defRPr/>
              </a:pPr>
              <a:r>
                <a:rPr kumimoji="0" lang="en-US" altLang="zh-CN" sz="32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60.5</a:t>
              </a:r>
              <a:r>
                <a:rPr kumimoji="0" lang="en-US" altLang="zh-CN" sz="18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a:t>
              </a:r>
              <a:endParaRPr kumimoji="0" sz="3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endParaRPr>
            </a:p>
          </p:txBody>
        </p:sp>
      </p:grpSp>
      <p:grpSp>
        <p:nvGrpSpPr>
          <p:cNvPr id="21" name="组合 3">
            <a:extLst>
              <a:ext uri="{FF2B5EF4-FFF2-40B4-BE49-F238E27FC236}">
                <a16:creationId xmlns:a16="http://schemas.microsoft.com/office/drawing/2014/main" id="{32B47834-CA8A-41C5-8CA1-90D76A43AFE9}"/>
              </a:ext>
            </a:extLst>
          </p:cNvPr>
          <p:cNvGrpSpPr/>
          <p:nvPr/>
        </p:nvGrpSpPr>
        <p:grpSpPr>
          <a:xfrm>
            <a:off x="2258009" y="3606285"/>
            <a:ext cx="2249833" cy="1499888"/>
            <a:chOff x="7195260" y="1752600"/>
            <a:chExt cx="2249833" cy="1499888"/>
          </a:xfrm>
        </p:grpSpPr>
        <p:graphicFrame>
          <p:nvGraphicFramePr>
            <p:cNvPr id="22" name="图表 34">
              <a:extLst>
                <a:ext uri="{FF2B5EF4-FFF2-40B4-BE49-F238E27FC236}">
                  <a16:creationId xmlns:a16="http://schemas.microsoft.com/office/drawing/2014/main" id="{29D69EB1-334E-4D10-A613-97E83198B363}"/>
                </a:ext>
              </a:extLst>
            </p:cNvPr>
            <p:cNvGraphicFramePr/>
            <p:nvPr>
              <p:extLst>
                <p:ext uri="{D42A27DB-BD31-4B8C-83A1-F6EECF244321}">
                  <p14:modId xmlns:p14="http://schemas.microsoft.com/office/powerpoint/2010/main" val="2384201794"/>
                </p:ext>
              </p:extLst>
            </p:nvPr>
          </p:nvGraphicFramePr>
          <p:xfrm>
            <a:off x="7195260" y="1752600"/>
            <a:ext cx="2249833" cy="1499888"/>
          </p:xfrm>
          <a:graphic>
            <a:graphicData uri="http://schemas.openxmlformats.org/drawingml/2006/chart">
              <c:chart xmlns:c="http://schemas.openxmlformats.org/drawingml/2006/chart" xmlns:r="http://schemas.openxmlformats.org/officeDocument/2006/relationships" r:id="rId5"/>
            </a:graphicData>
          </a:graphic>
        </p:graphicFrame>
        <p:sp>
          <p:nvSpPr>
            <p:cNvPr id="23" name="object 13">
              <a:extLst>
                <a:ext uri="{FF2B5EF4-FFF2-40B4-BE49-F238E27FC236}">
                  <a16:creationId xmlns:a16="http://schemas.microsoft.com/office/drawing/2014/main" id="{16BFCD23-CAD6-4C4D-8A6E-A7F83FA297EC}"/>
                </a:ext>
              </a:extLst>
            </p:cNvPr>
            <p:cNvSpPr txBox="1"/>
            <p:nvPr/>
          </p:nvSpPr>
          <p:spPr>
            <a:xfrm>
              <a:off x="7886786" y="2266664"/>
              <a:ext cx="909627" cy="504651"/>
            </a:xfrm>
            <a:prstGeom prst="rect">
              <a:avLst/>
            </a:prstGeom>
          </p:spPr>
          <p:txBody>
            <a:bodyPr vert="horz" wrap="square" lIns="0" tIns="12090" rIns="0" bIns="0" rtlCol="0">
              <a:spAutoFit/>
            </a:bodyPr>
            <a:lstStyle/>
            <a:p>
              <a:pPr marL="10160" marR="0" lvl="0" indent="0" algn="ctr" defTabSz="914400" eaLnBrk="0" fontAlgn="base" latinLnBrk="0" hangingPunct="0">
                <a:lnSpc>
                  <a:spcPct val="100000"/>
                </a:lnSpc>
                <a:spcBef>
                  <a:spcPts val="95"/>
                </a:spcBef>
                <a:spcAft>
                  <a:spcPct val="0"/>
                </a:spcAft>
                <a:buClrTx/>
                <a:buSzTx/>
                <a:buFontTx/>
                <a:buNone/>
                <a:tabLst/>
                <a:defRPr/>
              </a:pPr>
              <a:r>
                <a:rPr kumimoji="0" lang="en-US" altLang="zh-CN" sz="32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37</a:t>
              </a:r>
              <a:r>
                <a:rPr kumimoji="0" lang="en-US" altLang="zh-CN" sz="18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a:t>
              </a:r>
              <a:endParaRPr kumimoji="0" sz="3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endParaRPr>
            </a:p>
          </p:txBody>
        </p:sp>
      </p:grpSp>
      <p:grpSp>
        <p:nvGrpSpPr>
          <p:cNvPr id="24" name="组合 2">
            <a:extLst>
              <a:ext uri="{FF2B5EF4-FFF2-40B4-BE49-F238E27FC236}">
                <a16:creationId xmlns:a16="http://schemas.microsoft.com/office/drawing/2014/main" id="{2008B00E-114D-46DF-B84C-0CAFCA23F7E2}"/>
              </a:ext>
            </a:extLst>
          </p:cNvPr>
          <p:cNvGrpSpPr/>
          <p:nvPr/>
        </p:nvGrpSpPr>
        <p:grpSpPr>
          <a:xfrm>
            <a:off x="4656429" y="3580885"/>
            <a:ext cx="2249833" cy="1499888"/>
            <a:chOff x="9466680" y="1752600"/>
            <a:chExt cx="2249833" cy="1499888"/>
          </a:xfrm>
        </p:grpSpPr>
        <p:graphicFrame>
          <p:nvGraphicFramePr>
            <p:cNvPr id="25" name="图表 37">
              <a:extLst>
                <a:ext uri="{FF2B5EF4-FFF2-40B4-BE49-F238E27FC236}">
                  <a16:creationId xmlns:a16="http://schemas.microsoft.com/office/drawing/2014/main" id="{C9CBE2DC-0797-4037-A206-CFAA50121C74}"/>
                </a:ext>
              </a:extLst>
            </p:cNvPr>
            <p:cNvGraphicFramePr/>
            <p:nvPr>
              <p:extLst>
                <p:ext uri="{D42A27DB-BD31-4B8C-83A1-F6EECF244321}">
                  <p14:modId xmlns:p14="http://schemas.microsoft.com/office/powerpoint/2010/main" val="3696131534"/>
                </p:ext>
              </p:extLst>
            </p:nvPr>
          </p:nvGraphicFramePr>
          <p:xfrm>
            <a:off x="9466680" y="1752600"/>
            <a:ext cx="2249833" cy="1499888"/>
          </p:xfrm>
          <a:graphic>
            <a:graphicData uri="http://schemas.openxmlformats.org/drawingml/2006/chart">
              <c:chart xmlns:c="http://schemas.openxmlformats.org/drawingml/2006/chart" xmlns:r="http://schemas.openxmlformats.org/officeDocument/2006/relationships" r:id="rId6"/>
            </a:graphicData>
          </a:graphic>
        </p:graphicFrame>
        <p:sp>
          <p:nvSpPr>
            <p:cNvPr id="26" name="object 13">
              <a:extLst>
                <a:ext uri="{FF2B5EF4-FFF2-40B4-BE49-F238E27FC236}">
                  <a16:creationId xmlns:a16="http://schemas.microsoft.com/office/drawing/2014/main" id="{8B8AD52A-D3AB-4EE2-BBF7-B943410AA6CE}"/>
                </a:ext>
              </a:extLst>
            </p:cNvPr>
            <p:cNvSpPr txBox="1"/>
            <p:nvPr/>
          </p:nvSpPr>
          <p:spPr>
            <a:xfrm>
              <a:off x="10136782" y="2260600"/>
              <a:ext cx="909627" cy="504651"/>
            </a:xfrm>
            <a:prstGeom prst="rect">
              <a:avLst/>
            </a:prstGeom>
          </p:spPr>
          <p:txBody>
            <a:bodyPr vert="horz" wrap="square" lIns="0" tIns="12090" rIns="0" bIns="0" rtlCol="0">
              <a:spAutoFit/>
            </a:bodyPr>
            <a:lstStyle/>
            <a:p>
              <a:pPr marL="10160" marR="0" lvl="0" indent="0" algn="ctr" defTabSz="914400" eaLnBrk="0" fontAlgn="base" latinLnBrk="0" hangingPunct="0">
                <a:lnSpc>
                  <a:spcPct val="100000"/>
                </a:lnSpc>
                <a:spcBef>
                  <a:spcPts val="95"/>
                </a:spcBef>
                <a:spcAft>
                  <a:spcPct val="0"/>
                </a:spcAft>
                <a:buClrTx/>
                <a:buSzTx/>
                <a:buFontTx/>
                <a:buNone/>
                <a:tabLst/>
                <a:defRPr/>
              </a:pPr>
              <a:r>
                <a:rPr kumimoji="0" lang="en-US" altLang="zh-CN" sz="32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32</a:t>
              </a:r>
              <a:r>
                <a:rPr kumimoji="0" lang="en-US" altLang="zh-CN" sz="1800" b="1" i="0" u="none" strike="noStrike" kern="0" cap="none" spc="-28"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rPr>
                <a:t>%</a:t>
              </a:r>
              <a:endParaRPr kumimoji="0" sz="3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Gotham"/>
                <a:sym typeface="Calibri" panose="020F0502020204030204" pitchFamily="34" charset="0"/>
              </a:endParaRPr>
            </a:p>
          </p:txBody>
        </p:sp>
      </p:grpSp>
      <p:grpSp>
        <p:nvGrpSpPr>
          <p:cNvPr id="27" name="组合 4">
            <a:extLst>
              <a:ext uri="{FF2B5EF4-FFF2-40B4-BE49-F238E27FC236}">
                <a16:creationId xmlns:a16="http://schemas.microsoft.com/office/drawing/2014/main" id="{F023F2D4-72A4-4EC3-822B-DF4969FC3661}"/>
              </a:ext>
            </a:extLst>
          </p:cNvPr>
          <p:cNvGrpSpPr/>
          <p:nvPr/>
        </p:nvGrpSpPr>
        <p:grpSpPr>
          <a:xfrm>
            <a:off x="177015" y="3729681"/>
            <a:ext cx="2103233" cy="1417754"/>
            <a:chOff x="7214479" y="3429000"/>
            <a:chExt cx="2075708" cy="752095"/>
          </a:xfrm>
        </p:grpSpPr>
        <p:sp>
          <p:nvSpPr>
            <p:cNvPr id="28" name="object 52">
              <a:extLst>
                <a:ext uri="{FF2B5EF4-FFF2-40B4-BE49-F238E27FC236}">
                  <a16:creationId xmlns:a16="http://schemas.microsoft.com/office/drawing/2014/main" id="{965E636A-6C2C-42E0-9A19-BD1F60EC3343}"/>
                </a:ext>
              </a:extLst>
            </p:cNvPr>
            <p:cNvSpPr txBox="1"/>
            <p:nvPr/>
          </p:nvSpPr>
          <p:spPr>
            <a:xfrm>
              <a:off x="7268110" y="3740558"/>
              <a:ext cx="1968445" cy="440537"/>
            </a:xfrm>
            <a:prstGeom prst="rect">
              <a:avLst/>
            </a:prstGeom>
          </p:spPr>
          <p:txBody>
            <a:bodyPr vert="horz" wrap="square" lIns="0" tIns="34760" rIns="0" bIns="0" rtlCol="0">
              <a:spAutoFit/>
            </a:bodyPr>
            <a:lstStyle>
              <a:defPPr>
                <a:defRPr lang="en-US"/>
              </a:defPPr>
              <a:lvl1pPr marL="106680" algn="ctr" eaLnBrk="1" latinLnBrk="1" hangingPunct="1">
                <a:lnSpc>
                  <a:spcPct val="120000"/>
                </a:lnSpc>
                <a:spcBef>
                  <a:spcPts val="275"/>
                </a:spcBef>
                <a:spcAft>
                  <a:spcPts val="1000"/>
                </a:spcAft>
                <a:defRPr sz="2000" b="1">
                  <a:solidFill>
                    <a:schemeClr val="bg1"/>
                  </a:solidFill>
                  <a:latin typeface="微软雅黑" panose="020B0503020204020204" pitchFamily="34" charset="-122"/>
                  <a:ea typeface="微软雅黑" panose="020B0503020204020204" pitchFamily="34" charset="-122"/>
                  <a:cs typeface="Gotham"/>
                </a:defRPr>
              </a:lvl1pPr>
            </a:lstStyle>
            <a:p>
              <a:pPr marL="106680" marR="0" lvl="0" indent="0" algn="ctr" defTabSz="914400" eaLnBrk="1" fontAlgn="base" latinLnBrk="1" hangingPunct="1">
                <a:lnSpc>
                  <a:spcPct val="120000"/>
                </a:lnSpc>
                <a:spcBef>
                  <a:spcPts val="275"/>
                </a:spcBef>
                <a:spcAft>
                  <a:spcPts val="1000"/>
                </a:spcAft>
                <a:buClrTx/>
                <a:buSzTx/>
                <a:buFontTx/>
                <a:buNone/>
                <a:tabLst/>
                <a:defRPr/>
              </a:pPr>
              <a:r>
                <a:rPr kumimoji="0" lang="zh-CN" altLang="en-US"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这是一个令人担忧的焦点，因为这个问题很难解决，而且可能会与其他可以解决和阻止的问题混淆</a:t>
              </a:r>
              <a:endParaRPr kumimoji="0" sz="11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45">
              <a:extLst>
                <a:ext uri="{FF2B5EF4-FFF2-40B4-BE49-F238E27FC236}">
                  <a16:creationId xmlns:a16="http://schemas.microsoft.com/office/drawing/2014/main" id="{6DDB31A7-26F1-4D32-885F-3AB5AE254450}"/>
                </a:ext>
              </a:extLst>
            </p:cNvPr>
            <p:cNvSpPr/>
            <p:nvPr/>
          </p:nvSpPr>
          <p:spPr>
            <a:xfrm>
              <a:off x="7214479" y="3429000"/>
              <a:ext cx="2075708" cy="312506"/>
            </a:xfrm>
            <a:prstGeom prst="rect">
              <a:avLst/>
            </a:prstGeom>
          </p:spPr>
          <p:txBody>
            <a:bodyPr vert="horz" wrap="square" lIns="0" tIns="34760" rIns="0" bIns="0" rtlCol="0">
              <a:spAutoFit/>
            </a:bodyPr>
            <a:lstStyle/>
            <a:p>
              <a:pPr marL="106680" marR="0" lvl="0" indent="0" algn="ctr" defTabSz="914400" eaLnBrk="1" fontAlgn="base" latinLnBrk="1" hangingPunct="1">
                <a:buClrTx/>
                <a:buSzTx/>
                <a:buFontTx/>
                <a:buNone/>
                <a:tabLst/>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合法软件和固件中安放后门程序</a:t>
              </a:r>
            </a:p>
          </p:txBody>
        </p:sp>
      </p:grpSp>
      <p:sp>
        <p:nvSpPr>
          <p:cNvPr id="30" name="object 70">
            <a:extLst>
              <a:ext uri="{FF2B5EF4-FFF2-40B4-BE49-F238E27FC236}">
                <a16:creationId xmlns:a16="http://schemas.microsoft.com/office/drawing/2014/main" id="{80888F85-185C-465A-BDD6-FC9C101E766B}"/>
              </a:ext>
            </a:extLst>
          </p:cNvPr>
          <p:cNvSpPr txBox="1"/>
          <p:nvPr/>
        </p:nvSpPr>
        <p:spPr>
          <a:xfrm>
            <a:off x="324674" y="6201737"/>
            <a:ext cx="3802462" cy="82891"/>
          </a:xfrm>
          <a:prstGeom prst="rect">
            <a:avLst/>
          </a:prstGeom>
        </p:spPr>
        <p:txBody>
          <a:bodyPr vert="horz" wrap="square" lIns="0" tIns="9572" rIns="0" bIns="0" rtlCol="0">
            <a:spAutoFit/>
          </a:bodyPr>
          <a:lstStyle/>
          <a:p>
            <a:pPr marL="10160" eaLnBrk="0" fontAlgn="base" hangingPunct="0">
              <a:spcBef>
                <a:spcPts val="75"/>
              </a:spcBef>
              <a:spcAft>
                <a:spcPct val="0"/>
              </a:spcAft>
            </a:pPr>
            <a:r>
              <a:rPr lang="zh-CN" altLang="en-US" sz="475" dirty="0">
                <a:latin typeface="Gotham Book"/>
                <a:cs typeface="Gotham Book"/>
                <a:sym typeface="Calibri" panose="020F0502020204030204" pitchFamily="34" charset="0"/>
              </a:rPr>
              <a:t>来源：</a:t>
            </a:r>
            <a:r>
              <a:rPr sz="475" dirty="0">
                <a:latin typeface="Gotham Book"/>
                <a:cs typeface="Gotham Book"/>
                <a:sym typeface="Calibri" panose="020F0502020204030204" pitchFamily="34" charset="0"/>
              </a:rPr>
              <a:t>An IDC </a:t>
            </a:r>
            <a:r>
              <a:rPr sz="475" spc="-4" dirty="0">
                <a:latin typeface="Gotham Book"/>
                <a:cs typeface="Gotham Book"/>
                <a:sym typeface="Calibri" panose="020F0502020204030204" pitchFamily="34" charset="0"/>
              </a:rPr>
              <a:t>InfoBrief </a:t>
            </a:r>
            <a:r>
              <a:rPr sz="475" dirty="0">
                <a:latin typeface="Gotham Bold" panose="02000803030000020004" pitchFamily="2" charset="0"/>
                <a:cs typeface="Gotham Book"/>
                <a:sym typeface="Calibri" panose="020F0502020204030204" pitchFamily="34" charset="0"/>
              </a:rPr>
              <a:t>• </a:t>
            </a:r>
            <a:r>
              <a:rPr sz="475" b="1" dirty="0">
                <a:latin typeface="Gotham Bold" panose="02000803030000020004" pitchFamily="2" charset="0"/>
                <a:cs typeface="Gotham"/>
                <a:sym typeface="Calibri" panose="020F0502020204030204" pitchFamily="34" charset="0"/>
              </a:rPr>
              <a:t>Winning the Cybersecurity Battle: How Ready Are You to Defend Against Advanced Persistent</a:t>
            </a:r>
            <a:r>
              <a:rPr sz="475" b="1" spc="-48" dirty="0">
                <a:latin typeface="Gotham Bold" panose="02000803030000020004" pitchFamily="2" charset="0"/>
                <a:cs typeface="Gotham"/>
                <a:sym typeface="Calibri" panose="020F0502020204030204" pitchFamily="34" charset="0"/>
              </a:rPr>
              <a:t> </a:t>
            </a:r>
            <a:r>
              <a:rPr sz="475" b="1" dirty="0">
                <a:latin typeface="Gotham Bold" panose="02000803030000020004" pitchFamily="2" charset="0"/>
                <a:cs typeface="Gotham"/>
                <a:sym typeface="Calibri" panose="020F0502020204030204" pitchFamily="34" charset="0"/>
              </a:rPr>
              <a:t>Threats?</a:t>
            </a:r>
            <a:endParaRPr sz="475" dirty="0">
              <a:latin typeface="Gotham Bold" panose="02000803030000020004" pitchFamily="2" charset="0"/>
              <a:cs typeface="Gotham"/>
              <a:sym typeface="Calibri" panose="020F0502020204030204" pitchFamily="34" charset="0"/>
            </a:endParaRPr>
          </a:p>
        </p:txBody>
      </p:sp>
      <p:sp>
        <p:nvSpPr>
          <p:cNvPr id="31" name="object 9">
            <a:extLst>
              <a:ext uri="{FF2B5EF4-FFF2-40B4-BE49-F238E27FC236}">
                <a16:creationId xmlns:a16="http://schemas.microsoft.com/office/drawing/2014/main" id="{58361C5F-E8A9-4937-A1C2-F55C5F63B569}"/>
              </a:ext>
            </a:extLst>
          </p:cNvPr>
          <p:cNvSpPr txBox="1"/>
          <p:nvPr/>
        </p:nvSpPr>
        <p:spPr>
          <a:xfrm>
            <a:off x="0" y="5392775"/>
            <a:ext cx="9144000" cy="605016"/>
          </a:xfrm>
          <a:prstGeom prst="rect">
            <a:avLst/>
          </a:prstGeom>
        </p:spPr>
        <p:txBody>
          <a:bodyPr vert="horz" wrap="square" lIns="0" tIns="10075" rIns="0" bIns="0" rtlCol="0">
            <a:spAutoFit/>
          </a:bodyPr>
          <a:lstStyle/>
          <a:p>
            <a:pPr marL="297180" marR="460375" lvl="0" indent="0" algn="l" defTabSz="914400" rtl="0" eaLnBrk="1" fontAlgn="base" latinLnBrk="1" hangingPunct="1">
              <a:lnSpc>
                <a:spcPct val="111000"/>
              </a:lnSpc>
              <a:spcBef>
                <a:spcPts val="80"/>
              </a:spcBef>
              <a:spcAft>
                <a:spcPct val="0"/>
              </a:spcAft>
              <a:buClrTx/>
              <a:buSzTx/>
              <a:buFontTx/>
              <a:buNone/>
              <a:tabLst/>
              <a:defRPr/>
            </a:pPr>
            <a:r>
              <a:rPr kumimoji="0" lang="zh-CN" altLang="en-US" sz="1800" b="1" i="0" u="none" strike="noStrike" kern="1200" cap="none" spc="-2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定向攻击和零日攻击</a:t>
            </a:r>
            <a:r>
              <a:rPr kumimoji="0" lang="zh-CN" altLang="en-US" sz="1800" b="0"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是</a:t>
            </a:r>
            <a:r>
              <a:rPr kumimoji="0" lang="en-US" altLang="zh-CN" sz="1800" b="1" i="0" u="none" strike="noStrike" kern="1200" cap="none" spc="-2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APT</a:t>
            </a:r>
            <a:r>
              <a:rPr kumimoji="0" lang="zh-CN" altLang="en-US" sz="1800" b="1" i="0" u="none" strike="noStrike" kern="1200" cap="none" spc="-2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攻击</a:t>
            </a:r>
            <a:r>
              <a:rPr kumimoji="0" lang="zh-CN" altLang="en-US" sz="1800" b="0"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的组成部分，这意味着，从现实来看，</a:t>
            </a:r>
            <a:r>
              <a:rPr kumimoji="0" lang="en-US" altLang="zh-CN" sz="1800" b="1"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 </a:t>
            </a:r>
            <a:r>
              <a:rPr kumimoji="0" lang="en-US" altLang="zh-CN" sz="1800" b="1" i="0" u="none" strike="noStrike" kern="1200" cap="none" spc="-2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APT</a:t>
            </a:r>
            <a:r>
              <a:rPr kumimoji="0" lang="zh-CN" altLang="en-US" sz="1800" b="1" i="0" u="none" strike="noStrike" kern="1200" cap="none" spc="-2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攻击</a:t>
            </a:r>
            <a:r>
              <a:rPr kumimoji="0" lang="zh-CN" altLang="en-US" sz="1800" b="1"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是</a:t>
            </a:r>
            <a:r>
              <a:rPr kumimoji="0" lang="zh-CN" altLang="en-US" sz="1800" b="0"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受访组织</a:t>
            </a:r>
            <a:r>
              <a:rPr kumimoji="0" lang="zh-CN" altLang="en-US" sz="1800" b="1" i="0" u="none" strike="noStrike" kern="1200" cap="none" spc="-2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首要关心的</a:t>
            </a:r>
            <a:r>
              <a:rPr kumimoji="0" lang="zh-CN" altLang="en-US" sz="1800" b="1" i="0" u="none" strike="noStrike" kern="1200" cap="none" spc="-2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Gotham Book"/>
                <a:sym typeface="+mn-ea"/>
              </a:rPr>
              <a:t>问题</a:t>
            </a:r>
            <a:r>
              <a:rPr kumimoji="0" lang="zh-CN" altLang="en-US" sz="1800" b="0" i="0" u="none" strike="noStrike" kern="1200" cap="none" spc="-2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rPr>
              <a:t>。</a:t>
            </a:r>
            <a:endParaRPr kumimoji="0"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Gotham Book"/>
              <a:sym typeface="Calibri" panose="020F0502020204030204" pitchFamily="34" charset="0"/>
            </a:endParaRPr>
          </a:p>
        </p:txBody>
      </p:sp>
    </p:spTree>
    <p:extLst>
      <p:ext uri="{BB962C8B-B14F-4D97-AF65-F5344CB8AC3E}">
        <p14:creationId xmlns:p14="http://schemas.microsoft.com/office/powerpoint/2010/main" val="36906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anim calcmode="lin" valueType="num">
                                      <p:cBhvr>
                                        <p:cTn id="50" dur="500" fill="hold"/>
                                        <p:tgtEl>
                                          <p:spTgt spid="27"/>
                                        </p:tgtEl>
                                        <p:attrNameLst>
                                          <p:attrName>ppt_x</p:attrName>
                                        </p:attrNameLst>
                                      </p:cBhvr>
                                      <p:tavLst>
                                        <p:tav tm="0">
                                          <p:val>
                                            <p:strVal val="#ppt_x"/>
                                          </p:val>
                                        </p:tav>
                                        <p:tav tm="100000">
                                          <p:val>
                                            <p:strVal val="#ppt_x"/>
                                          </p:val>
                                        </p:tav>
                                      </p:tavLst>
                                    </p:anim>
                                    <p:anim calcmode="lin" valueType="num">
                                      <p:cBhvr>
                                        <p:cTn id="51" dur="5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42"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strVal val="#ppt_x"/>
                                          </p:val>
                                        </p:tav>
                                        <p:tav tm="100000">
                                          <p:val>
                                            <p:strVal val="#ppt_x"/>
                                          </p:val>
                                        </p:tav>
                                      </p:tavLst>
                                    </p:anim>
                                    <p:anim calcmode="lin" valueType="num">
                                      <p:cBhvr>
                                        <p:cTn id="63" dur="500" fill="hold"/>
                                        <p:tgtEl>
                                          <p:spTgt spid="11"/>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anim calcmode="lin" valueType="num">
                                      <p:cBhvr>
                                        <p:cTn id="68" dur="500" fill="hold"/>
                                        <p:tgtEl>
                                          <p:spTgt spid="31"/>
                                        </p:tgtEl>
                                        <p:attrNameLst>
                                          <p:attrName>ppt_x</p:attrName>
                                        </p:attrNameLst>
                                      </p:cBhvr>
                                      <p:tavLst>
                                        <p:tav tm="0">
                                          <p:val>
                                            <p:strVal val="#ppt_x"/>
                                          </p:val>
                                        </p:tav>
                                        <p:tav tm="100000">
                                          <p:val>
                                            <p:strVal val="#ppt_x"/>
                                          </p:val>
                                        </p:tav>
                                      </p:tavLst>
                                    </p:anim>
                                    <p:anim calcmode="lin" valueType="num">
                                      <p:cBhvr>
                                        <p:cTn id="6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4708977"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安全市场，路在何方？</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11</a:t>
            </a:fld>
            <a:endParaRPr lang="en-US" dirty="0"/>
          </a:p>
        </p:txBody>
      </p:sp>
      <p:grpSp>
        <p:nvGrpSpPr>
          <p:cNvPr id="51" name="Group 50">
            <a:extLst>
              <a:ext uri="{FF2B5EF4-FFF2-40B4-BE49-F238E27FC236}">
                <a16:creationId xmlns:a16="http://schemas.microsoft.com/office/drawing/2014/main" id="{54190FD4-747D-4AF4-8903-FAC04D8CA688}"/>
              </a:ext>
            </a:extLst>
          </p:cNvPr>
          <p:cNvGrpSpPr/>
          <p:nvPr/>
        </p:nvGrpSpPr>
        <p:grpSpPr>
          <a:xfrm>
            <a:off x="86507" y="1057227"/>
            <a:ext cx="9050844" cy="5153683"/>
            <a:chOff x="86507" y="1057227"/>
            <a:chExt cx="9050844" cy="5153683"/>
          </a:xfrm>
        </p:grpSpPr>
        <p:sp>
          <p:nvSpPr>
            <p:cNvPr id="4" name="Rectangle 14">
              <a:extLst>
                <a:ext uri="{FF2B5EF4-FFF2-40B4-BE49-F238E27FC236}">
                  <a16:creationId xmlns:a16="http://schemas.microsoft.com/office/drawing/2014/main" id="{CC56A54E-D9AC-4A58-BA14-DC17B60F5AC1}"/>
                </a:ext>
              </a:extLst>
            </p:cNvPr>
            <p:cNvSpPr/>
            <p:nvPr/>
          </p:nvSpPr>
          <p:spPr>
            <a:xfrm>
              <a:off x="812106" y="4332165"/>
              <a:ext cx="3495645" cy="1347107"/>
            </a:xfrm>
            <a:prstGeom prst="rect">
              <a:avLst/>
            </a:prstGeom>
            <a:solidFill>
              <a:srgbClr val="B8CF3E">
                <a:alpha val="50000"/>
              </a:srgbClr>
            </a:solidFill>
            <a:ln>
              <a:solidFill>
                <a:srgbClr val="B8C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5" name="Rectangle 15">
              <a:extLst>
                <a:ext uri="{FF2B5EF4-FFF2-40B4-BE49-F238E27FC236}">
                  <a16:creationId xmlns:a16="http://schemas.microsoft.com/office/drawing/2014/main" id="{2A4B7FA8-CA80-4A71-98D7-F44917ED3A9C}"/>
                </a:ext>
              </a:extLst>
            </p:cNvPr>
            <p:cNvSpPr/>
            <p:nvPr/>
          </p:nvSpPr>
          <p:spPr>
            <a:xfrm>
              <a:off x="2612338" y="2404138"/>
              <a:ext cx="5072992" cy="3284466"/>
            </a:xfrm>
            <a:prstGeom prst="rect">
              <a:avLst/>
            </a:prstGeom>
            <a:solidFill>
              <a:srgbClr val="F37221">
                <a:alpha val="50000"/>
              </a:srgbClr>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6" name="TextBox 48">
              <a:extLst>
                <a:ext uri="{FF2B5EF4-FFF2-40B4-BE49-F238E27FC236}">
                  <a16:creationId xmlns:a16="http://schemas.microsoft.com/office/drawing/2014/main" id="{2150DEFE-E2DC-4049-919E-210B6F057ED5}"/>
                </a:ext>
              </a:extLst>
            </p:cNvPr>
            <p:cNvSpPr txBox="1"/>
            <p:nvPr/>
          </p:nvSpPr>
          <p:spPr>
            <a:xfrm>
              <a:off x="7739049" y="3129040"/>
              <a:ext cx="1261019" cy="461665"/>
            </a:xfrm>
            <a:prstGeom prst="rect">
              <a:avLst/>
            </a:prstGeom>
            <a:solidFill>
              <a:srgbClr val="00B0F0">
                <a:alpha val="40000"/>
              </a:srgbClr>
            </a:solidFill>
            <a:ln>
              <a:solidFill>
                <a:srgbClr val="00B0F0"/>
              </a:solidFill>
            </a:ln>
          </p:spPr>
          <p:txBody>
            <a:bodyPr wrap="square" lIns="91440" rtlCol="0">
              <a:spAutoFit/>
            </a:bodyPr>
            <a:lstStyle/>
            <a:p>
              <a:pPr marL="0" marR="0" lvl="0" indent="0" algn="l" defTabSz="457200" rtl="0" eaLnBrk="1" fontAlgn="auto" latinLnBrk="0" hangingPunct="1">
                <a:lnSpc>
                  <a:spcPct val="100000"/>
                </a:lnSpc>
                <a:spcBef>
                  <a:spcPts val="0"/>
                </a:spcBef>
                <a:spcAft>
                  <a:spcPts val="600"/>
                </a:spcAft>
                <a:buClr>
                  <a:srgbClr val="004B85"/>
                </a:buClr>
                <a:buSzTx/>
                <a:buFontTx/>
                <a:buNone/>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与</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IDC</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全球安全服务团队合作</a:t>
              </a:r>
              <a:endParaRPr kumimoji="0" 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7" name="TextBox 5">
              <a:extLst>
                <a:ext uri="{FF2B5EF4-FFF2-40B4-BE49-F238E27FC236}">
                  <a16:creationId xmlns:a16="http://schemas.microsoft.com/office/drawing/2014/main" id="{0A7D520C-85F7-4D40-BC92-85012A5135E5}"/>
                </a:ext>
              </a:extLst>
            </p:cNvPr>
            <p:cNvSpPr txBox="1"/>
            <p:nvPr/>
          </p:nvSpPr>
          <p:spPr>
            <a:xfrm rot="16200000">
              <a:off x="-185307" y="3122557"/>
              <a:ext cx="1441420" cy="307777"/>
            </a:xfrm>
            <a:prstGeom prst="rect">
              <a:avLst/>
            </a:prstGeom>
            <a:noFill/>
          </p:spPr>
          <p:txBody>
            <a:bodyPr wrap="none" lIns="91440" rtlCol="0">
              <a:spAutoFit/>
            </a:bodyPr>
            <a:lstStyle/>
            <a:p>
              <a:pPr marL="0" marR="0" lvl="0" indent="0" algn="l"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可行性和理解度</a:t>
              </a:r>
              <a:endParaRPr kumimoji="0" 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cxnSp>
          <p:nvCxnSpPr>
            <p:cNvPr id="8" name="Straight Arrow Connector 34">
              <a:extLst>
                <a:ext uri="{FF2B5EF4-FFF2-40B4-BE49-F238E27FC236}">
                  <a16:creationId xmlns:a16="http://schemas.microsoft.com/office/drawing/2014/main" id="{9ED4D796-97F9-493B-99C6-E8BCC7899705}"/>
                </a:ext>
              </a:extLst>
            </p:cNvPr>
            <p:cNvCxnSpPr>
              <a:cxnSpLocks noChangeShapeType="1"/>
            </p:cNvCxnSpPr>
            <p:nvPr/>
          </p:nvCxnSpPr>
          <p:spPr bwMode="auto">
            <a:xfrm flipV="1">
              <a:off x="797796" y="1378265"/>
              <a:ext cx="7197" cy="4316982"/>
            </a:xfrm>
            <a:prstGeom prst="straightConnector1">
              <a:avLst/>
            </a:prstGeom>
            <a:noFill/>
            <a:ln w="50800" algn="ctr">
              <a:gradFill>
                <a:gsLst>
                  <a:gs pos="0">
                    <a:srgbClr val="0070C0"/>
                  </a:gs>
                  <a:gs pos="35000">
                    <a:srgbClr val="B8CF3E"/>
                  </a:gs>
                  <a:gs pos="66000">
                    <a:srgbClr val="FCBF4D"/>
                  </a:gs>
                  <a:gs pos="100000">
                    <a:srgbClr val="F37221"/>
                  </a:gs>
                </a:gsLst>
                <a:lin ang="5400000" scaled="0"/>
              </a:gradFill>
              <a:round/>
              <a:headEnd/>
              <a:tailEnd type="triangle" w="lg" len="lg"/>
            </a:ln>
            <a:extLst>
              <a:ext uri="{909E8E84-426E-40DD-AFC4-6F175D3DCCD1}">
                <a14:hiddenFill xmlns:a14="http://schemas.microsoft.com/office/drawing/2010/main">
                  <a:noFill/>
                </a14:hiddenFill>
              </a:ext>
            </a:extLst>
          </p:spPr>
        </p:cxnSp>
        <p:cxnSp>
          <p:nvCxnSpPr>
            <p:cNvPr id="10" name="Straight Connector 7">
              <a:extLst>
                <a:ext uri="{FF2B5EF4-FFF2-40B4-BE49-F238E27FC236}">
                  <a16:creationId xmlns:a16="http://schemas.microsoft.com/office/drawing/2014/main" id="{5649B06B-5986-4FFD-9966-2D48034C1A38}"/>
                </a:ext>
              </a:extLst>
            </p:cNvPr>
            <p:cNvCxnSpPr>
              <a:cxnSpLocks/>
              <a:stCxn id="7" idx="3"/>
            </p:cNvCxnSpPr>
            <p:nvPr/>
          </p:nvCxnSpPr>
          <p:spPr>
            <a:xfrm flipV="1">
              <a:off x="535403" y="1382610"/>
              <a:ext cx="6" cy="1173126"/>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9">
              <a:extLst>
                <a:ext uri="{FF2B5EF4-FFF2-40B4-BE49-F238E27FC236}">
                  <a16:creationId xmlns:a16="http://schemas.microsoft.com/office/drawing/2014/main" id="{2F8EA237-75B4-4AA9-8608-536E8F1B84B1}"/>
                </a:ext>
              </a:extLst>
            </p:cNvPr>
            <p:cNvCxnSpPr>
              <a:cxnSpLocks/>
              <a:endCxn id="7" idx="1"/>
            </p:cNvCxnSpPr>
            <p:nvPr/>
          </p:nvCxnSpPr>
          <p:spPr>
            <a:xfrm flipV="1">
              <a:off x="535403" y="3997156"/>
              <a:ext cx="1" cy="1611902"/>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634B9C1E-3C73-4D37-A46A-92F64987D0DC}"/>
                </a:ext>
              </a:extLst>
            </p:cNvPr>
            <p:cNvSpPr txBox="1"/>
            <p:nvPr/>
          </p:nvSpPr>
          <p:spPr>
            <a:xfrm>
              <a:off x="280275" y="5495246"/>
              <a:ext cx="543739" cy="307777"/>
            </a:xfrm>
            <a:prstGeom prst="rect">
              <a:avLst/>
            </a:prstGeom>
            <a:noFill/>
          </p:spPr>
          <p:txBody>
            <a:bodyPr wrap="none" lIns="91440" rtlCol="0">
              <a:spAutoFit/>
            </a:bodyPr>
            <a:lstStyle/>
            <a:p>
              <a:pPr marL="0" marR="0" lvl="0" indent="0" algn="l"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简单</a:t>
              </a:r>
              <a:endParaRPr kumimoji="0" 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cxnSp>
          <p:nvCxnSpPr>
            <p:cNvPr id="13" name="Straight Arrow Connector 33">
              <a:extLst>
                <a:ext uri="{FF2B5EF4-FFF2-40B4-BE49-F238E27FC236}">
                  <a16:creationId xmlns:a16="http://schemas.microsoft.com/office/drawing/2014/main" id="{6F4ACC06-10AA-49D5-AE5B-0012EB5A4704}"/>
                </a:ext>
              </a:extLst>
            </p:cNvPr>
            <p:cNvCxnSpPr>
              <a:cxnSpLocks noChangeShapeType="1"/>
            </p:cNvCxnSpPr>
            <p:nvPr/>
          </p:nvCxnSpPr>
          <p:spPr bwMode="auto">
            <a:xfrm flipV="1">
              <a:off x="797796" y="5699490"/>
              <a:ext cx="7736604" cy="1"/>
            </a:xfrm>
            <a:prstGeom prst="straightConnector1">
              <a:avLst/>
            </a:prstGeom>
            <a:noFill/>
            <a:ln w="50800" algn="ctr">
              <a:solidFill>
                <a:schemeClr val="bg1">
                  <a:lumMod val="50000"/>
                </a:schemeClr>
              </a:solidFill>
              <a:round/>
              <a:headEnd/>
              <a:tailEnd type="triangle" w="lg" len="lg"/>
            </a:ln>
            <a:extLst>
              <a:ext uri="{909E8E84-426E-40DD-AFC4-6F175D3DCCD1}">
                <a14:hiddenFill xmlns:a14="http://schemas.microsoft.com/office/drawing/2010/main">
                  <a:noFill/>
                </a14:hiddenFill>
              </a:ext>
            </a:extLst>
          </p:spPr>
        </p:cxnSp>
        <p:sp>
          <p:nvSpPr>
            <p:cNvPr id="14" name="TextBox 12">
              <a:extLst>
                <a:ext uri="{FF2B5EF4-FFF2-40B4-BE49-F238E27FC236}">
                  <a16:creationId xmlns:a16="http://schemas.microsoft.com/office/drawing/2014/main" id="{059444B9-2D49-4BF0-AB45-FCFAD15DB69A}"/>
                </a:ext>
              </a:extLst>
            </p:cNvPr>
            <p:cNvSpPr txBox="1"/>
            <p:nvPr/>
          </p:nvSpPr>
          <p:spPr>
            <a:xfrm>
              <a:off x="3660166" y="5903133"/>
              <a:ext cx="1620957" cy="307777"/>
            </a:xfrm>
            <a:prstGeom prst="rect">
              <a:avLst/>
            </a:prstGeom>
            <a:noFill/>
            <a:ln>
              <a:noFill/>
            </a:ln>
          </p:spPr>
          <p:txBody>
            <a:bodyPr wrap="none" lIns="91440" rtlCol="0">
              <a:spAutoFit/>
            </a:bodyPr>
            <a:lstStyle/>
            <a:p>
              <a:pPr marL="0" marR="0" lvl="0" indent="0" algn="l"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安全团队和技能集</a:t>
              </a:r>
              <a:endParaRPr kumimoji="0" 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5" name="Text Box 14">
              <a:extLst>
                <a:ext uri="{FF2B5EF4-FFF2-40B4-BE49-F238E27FC236}">
                  <a16:creationId xmlns:a16="http://schemas.microsoft.com/office/drawing/2014/main" id="{9B7DA089-D5D7-4CB2-8F04-E1AFE2C26F55}"/>
                </a:ext>
              </a:extLst>
            </p:cNvPr>
            <p:cNvSpPr txBox="1">
              <a:spLocks noChangeArrowheads="1"/>
            </p:cNvSpPr>
            <p:nvPr/>
          </p:nvSpPr>
          <p:spPr bwMode="auto">
            <a:xfrm>
              <a:off x="700068" y="5728595"/>
              <a:ext cx="1620957" cy="307777"/>
            </a:xfrm>
            <a:prstGeom prst="rect">
              <a:avLst/>
            </a:prstGeom>
            <a:noFill/>
            <a:ln w="12700">
              <a:noFill/>
              <a:miter lim="800000"/>
              <a:headEnd type="none" w="sm" len="sm"/>
              <a:tailEnd type="none" w="sm" len="sm"/>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基于用户终端设备</a:t>
              </a:r>
              <a:endParaRPr kumimoji="0" 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7" name="Text Box 14">
              <a:extLst>
                <a:ext uri="{FF2B5EF4-FFF2-40B4-BE49-F238E27FC236}">
                  <a16:creationId xmlns:a16="http://schemas.microsoft.com/office/drawing/2014/main" id="{319CFE6D-5D2D-496D-B922-26EE1B8ED0E5}"/>
                </a:ext>
              </a:extLst>
            </p:cNvPr>
            <p:cNvSpPr txBox="1">
              <a:spLocks noChangeArrowheads="1"/>
            </p:cNvSpPr>
            <p:nvPr/>
          </p:nvSpPr>
          <p:spPr bwMode="auto">
            <a:xfrm>
              <a:off x="6648046" y="5728595"/>
              <a:ext cx="2489305" cy="307777"/>
            </a:xfrm>
            <a:prstGeom prst="rect">
              <a:avLst/>
            </a:prstGeom>
            <a:noFill/>
            <a:ln w="12700">
              <a:noFill/>
              <a:miter lim="800000"/>
              <a:headEnd type="none" w="sm" len="sm"/>
              <a:tailEnd type="none" w="sm" len="sm"/>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基于主机</a:t>
              </a:r>
              <a:r>
                <a:rPr kumimoji="0" 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基于云</a:t>
              </a:r>
              <a:endParaRPr kumimoji="0" 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18" name="组合 61">
              <a:extLst>
                <a:ext uri="{FF2B5EF4-FFF2-40B4-BE49-F238E27FC236}">
                  <a16:creationId xmlns:a16="http://schemas.microsoft.com/office/drawing/2014/main" id="{63879572-5B87-47F3-9CF3-5CBE0750B161}"/>
                </a:ext>
              </a:extLst>
            </p:cNvPr>
            <p:cNvGrpSpPr/>
            <p:nvPr/>
          </p:nvGrpSpPr>
          <p:grpSpPr>
            <a:xfrm>
              <a:off x="1051990" y="4602018"/>
              <a:ext cx="1084248" cy="457200"/>
              <a:chOff x="1414688" y="4474215"/>
              <a:chExt cx="1084248" cy="628821"/>
            </a:xfrm>
          </p:grpSpPr>
          <p:sp>
            <p:nvSpPr>
              <p:cNvPr id="19" name="Flowchart: Connector 19">
                <a:extLst>
                  <a:ext uri="{FF2B5EF4-FFF2-40B4-BE49-F238E27FC236}">
                    <a16:creationId xmlns:a16="http://schemas.microsoft.com/office/drawing/2014/main" id="{2A803422-3D24-452E-AD62-FA956C0BF622}"/>
                  </a:ext>
                </a:extLst>
              </p:cNvPr>
              <p:cNvSpPr/>
              <p:nvPr/>
            </p:nvSpPr>
            <p:spPr>
              <a:xfrm>
                <a:off x="1432776" y="4474215"/>
                <a:ext cx="1019545" cy="628821"/>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0" name="TextBox 20">
                <a:extLst>
                  <a:ext uri="{FF2B5EF4-FFF2-40B4-BE49-F238E27FC236}">
                    <a16:creationId xmlns:a16="http://schemas.microsoft.com/office/drawing/2014/main" id="{7F521E33-0840-436F-A628-E7AE048D6D01}"/>
                  </a:ext>
                </a:extLst>
              </p:cNvPr>
              <p:cNvSpPr txBox="1"/>
              <p:nvPr/>
            </p:nvSpPr>
            <p:spPr>
              <a:xfrm>
                <a:off x="1414688" y="4486818"/>
                <a:ext cx="1084248" cy="461665"/>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en-US" sz="12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FW, IDS,   </a:t>
                </a:r>
                <a:r>
                  <a:rPr kumimoji="0" lang="zh-CN" altLang="en-US" sz="12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日志</a:t>
                </a:r>
                <a:endParaRPr kumimoji="0" lang="en-US" sz="12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sp>
          <p:nvSpPr>
            <p:cNvPr id="21" name="Flowchart: Connector 22">
              <a:extLst>
                <a:ext uri="{FF2B5EF4-FFF2-40B4-BE49-F238E27FC236}">
                  <a16:creationId xmlns:a16="http://schemas.microsoft.com/office/drawing/2014/main" id="{51CB5E12-DE5F-49DE-A95A-B3A5CE5B06E3}"/>
                </a:ext>
              </a:extLst>
            </p:cNvPr>
            <p:cNvSpPr/>
            <p:nvPr/>
          </p:nvSpPr>
          <p:spPr>
            <a:xfrm>
              <a:off x="6302946" y="1767583"/>
              <a:ext cx="1207058" cy="548640"/>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ts val="0"/>
                </a:spcAft>
                <a:buClr>
                  <a:srgbClr val="004B85"/>
                </a:buClr>
                <a:buSzTx/>
                <a:buFontTx/>
                <a:buNone/>
                <a:tabLst/>
                <a:defRPr/>
              </a:pPr>
              <a:r>
                <a:rPr kumimoji="0" lang="zh-CN" alt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大数据分析，</a:t>
              </a:r>
              <a:endParaRPr kumimoji="0" lang="en-US" altLang="zh-CN"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0" marR="0" lvl="0" indent="0" algn="ctr" defTabSz="914400" rtl="0" eaLnBrk="0" fontAlgn="base" latinLnBrk="0" hangingPunct="0">
                <a:lnSpc>
                  <a:spcPct val="100000"/>
                </a:lnSpc>
                <a:spcBef>
                  <a:spcPct val="0"/>
                </a:spcBef>
                <a:spcAft>
                  <a:spcPts val="0"/>
                </a:spcAft>
                <a:buClr>
                  <a:srgbClr val="004B85"/>
                </a:buClr>
                <a:buSzTx/>
                <a:buFontTx/>
                <a:buNone/>
                <a:tabLst/>
                <a:defRPr/>
              </a:pPr>
              <a:r>
                <a:rPr kumimoji="0" lang="en-US" sz="1200" b="1" i="0" u="none" strike="noStrike" kern="1200" cap="none" spc="0" normalizeH="0" baseline="0" noProof="0" dirty="0" err="1">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事件响应</a:t>
              </a:r>
              <a:endParaRPr kumimoji="0" lang="en-US" altLang="zh-CN"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0" marR="0" lvl="0" indent="0" algn="ctr" defTabSz="914400" rtl="0" eaLnBrk="0" fontAlgn="base" latinLnBrk="0" hangingPunct="0">
                <a:lnSpc>
                  <a:spcPct val="100000"/>
                </a:lnSpc>
                <a:spcBef>
                  <a:spcPct val="0"/>
                </a:spcBef>
                <a:spcAft>
                  <a:spcPts val="0"/>
                </a:spcAft>
                <a:buClr>
                  <a:srgbClr val="004B85"/>
                </a:buClr>
                <a:buSzTx/>
                <a:buFontTx/>
                <a:buNone/>
                <a:tabLst/>
                <a:defRPr/>
              </a:pPr>
              <a:r>
                <a:rPr kumimoji="0" 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AI</a:t>
              </a:r>
              <a:r>
                <a:rPr kumimoji="0" lang="zh-CN" alt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r>
                <a:rPr lang="zh-CN" altLang="en-US"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感知</a:t>
              </a:r>
              <a:endParaRPr kumimoji="0" 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cxnSp>
          <p:nvCxnSpPr>
            <p:cNvPr id="22" name="Curved Connector 19">
              <a:extLst>
                <a:ext uri="{FF2B5EF4-FFF2-40B4-BE49-F238E27FC236}">
                  <a16:creationId xmlns:a16="http://schemas.microsoft.com/office/drawing/2014/main" id="{B396E173-5DDE-442B-BCAC-CA89FF7A1647}"/>
                </a:ext>
              </a:extLst>
            </p:cNvPr>
            <p:cNvCxnSpPr>
              <a:cxnSpLocks/>
            </p:cNvCxnSpPr>
            <p:nvPr/>
          </p:nvCxnSpPr>
          <p:spPr>
            <a:xfrm flipV="1">
              <a:off x="827311" y="2410612"/>
              <a:ext cx="6858019" cy="3199055"/>
            </a:xfrm>
            <a:prstGeom prst="curvedConnector3">
              <a:avLst>
                <a:gd name="adj1" fmla="val 55305"/>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Flowchart: Connector 25">
              <a:extLst>
                <a:ext uri="{FF2B5EF4-FFF2-40B4-BE49-F238E27FC236}">
                  <a16:creationId xmlns:a16="http://schemas.microsoft.com/office/drawing/2014/main" id="{54EEEC74-12B3-414D-B81A-6867E265B63C}"/>
                </a:ext>
              </a:extLst>
            </p:cNvPr>
            <p:cNvSpPr/>
            <p:nvPr/>
          </p:nvSpPr>
          <p:spPr>
            <a:xfrm>
              <a:off x="5051732" y="1761109"/>
              <a:ext cx="1153939" cy="548640"/>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4" name="Oval 29">
              <a:extLst>
                <a:ext uri="{FF2B5EF4-FFF2-40B4-BE49-F238E27FC236}">
                  <a16:creationId xmlns:a16="http://schemas.microsoft.com/office/drawing/2014/main" id="{276AB62E-E6BA-4FA6-8A47-31B882BCE959}"/>
                </a:ext>
              </a:extLst>
            </p:cNvPr>
            <p:cNvSpPr/>
            <p:nvPr/>
          </p:nvSpPr>
          <p:spPr>
            <a:xfrm>
              <a:off x="1983894" y="5429058"/>
              <a:ext cx="171826" cy="180000"/>
            </a:xfrm>
            <a:prstGeom prst="ellipse">
              <a:avLst/>
            </a:prstGeom>
            <a:solidFill>
              <a:schemeClr val="bg1"/>
            </a:solidFill>
            <a:ln>
              <a:solidFill>
                <a:srgbClr val="00B0F0"/>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cxnSp>
          <p:nvCxnSpPr>
            <p:cNvPr id="25" name="Straight Connector 30">
              <a:extLst>
                <a:ext uri="{FF2B5EF4-FFF2-40B4-BE49-F238E27FC236}">
                  <a16:creationId xmlns:a16="http://schemas.microsoft.com/office/drawing/2014/main" id="{EF797F78-D7A9-4D2D-A13C-57977FB5F269}"/>
                </a:ext>
              </a:extLst>
            </p:cNvPr>
            <p:cNvCxnSpPr/>
            <p:nvPr/>
          </p:nvCxnSpPr>
          <p:spPr>
            <a:xfrm flipV="1">
              <a:off x="4302988" y="1410527"/>
              <a:ext cx="13985" cy="4284958"/>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26" name="组合 56">
              <a:extLst>
                <a:ext uri="{FF2B5EF4-FFF2-40B4-BE49-F238E27FC236}">
                  <a16:creationId xmlns:a16="http://schemas.microsoft.com/office/drawing/2014/main" id="{491D3280-FF48-4381-812A-8D0B48CA0F0D}"/>
                </a:ext>
              </a:extLst>
            </p:cNvPr>
            <p:cNvGrpSpPr/>
            <p:nvPr/>
          </p:nvGrpSpPr>
          <p:grpSpPr>
            <a:xfrm>
              <a:off x="1805200" y="3827660"/>
              <a:ext cx="1458412" cy="457200"/>
              <a:chOff x="2606048" y="3699857"/>
              <a:chExt cx="1458412" cy="628821"/>
            </a:xfrm>
          </p:grpSpPr>
          <p:sp>
            <p:nvSpPr>
              <p:cNvPr id="27" name="Flowchart: Connector 21">
                <a:extLst>
                  <a:ext uri="{FF2B5EF4-FFF2-40B4-BE49-F238E27FC236}">
                    <a16:creationId xmlns:a16="http://schemas.microsoft.com/office/drawing/2014/main" id="{11EFB5C0-9EDE-43FC-842A-1DDAAE84B423}"/>
                  </a:ext>
                </a:extLst>
              </p:cNvPr>
              <p:cNvSpPr/>
              <p:nvPr/>
            </p:nvSpPr>
            <p:spPr>
              <a:xfrm>
                <a:off x="2710804" y="3699857"/>
                <a:ext cx="1204069" cy="628821"/>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8" name="TextBox 33">
                <a:extLst>
                  <a:ext uri="{FF2B5EF4-FFF2-40B4-BE49-F238E27FC236}">
                    <a16:creationId xmlns:a16="http://schemas.microsoft.com/office/drawing/2014/main" id="{4C2B631F-861C-465E-A330-70C53CEE9121}"/>
                  </a:ext>
                </a:extLst>
              </p:cNvPr>
              <p:cNvSpPr txBox="1"/>
              <p:nvPr/>
            </p:nvSpPr>
            <p:spPr>
              <a:xfrm>
                <a:off x="2606048" y="3835140"/>
                <a:ext cx="1458412" cy="276999"/>
              </a:xfrm>
              <a:prstGeom prst="rect">
                <a:avLst/>
              </a:prstGeom>
              <a:noFill/>
            </p:spPr>
            <p:txBody>
              <a:bodyPr wrap="square" lIns="68580" rtlCol="0">
                <a:spAutoFit/>
              </a:bodyPr>
              <a:lstStyle/>
              <a:p>
                <a:pPr marL="0" marR="0" lvl="0" indent="0" algn="ctr" defTabSz="914400" rtl="0" eaLnBrk="0" fontAlgn="base" latinLnBrk="0" hangingPunct="0">
                  <a:lnSpc>
                    <a:spcPct val="100000"/>
                  </a:lnSpc>
                  <a:spcBef>
                    <a:spcPct val="0"/>
                  </a:spcBef>
                  <a:spcAft>
                    <a:spcPts val="450"/>
                  </a:spcAft>
                  <a:buClr>
                    <a:srgbClr val="A7A7A7"/>
                  </a:buClr>
                  <a:buSzTx/>
                  <a:buFontTx/>
                  <a:buNone/>
                  <a:tabLst/>
                  <a:defRPr/>
                </a:pPr>
                <a:r>
                  <a:rPr kumimoji="0" lang="en-US" sz="12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SIEM</a:t>
                </a:r>
              </a:p>
            </p:txBody>
          </p:sp>
        </p:grpSp>
        <p:sp>
          <p:nvSpPr>
            <p:cNvPr id="29" name="TextBox 36">
              <a:extLst>
                <a:ext uri="{FF2B5EF4-FFF2-40B4-BE49-F238E27FC236}">
                  <a16:creationId xmlns:a16="http://schemas.microsoft.com/office/drawing/2014/main" id="{D5919DD1-0E27-4A06-9606-C1B633170E00}"/>
                </a:ext>
              </a:extLst>
            </p:cNvPr>
            <p:cNvSpPr txBox="1"/>
            <p:nvPr/>
          </p:nvSpPr>
          <p:spPr>
            <a:xfrm>
              <a:off x="2204146" y="5369560"/>
              <a:ext cx="2511881" cy="338554"/>
            </a:xfrm>
            <a:prstGeom prst="rect">
              <a:avLst/>
            </a:prstGeom>
            <a:noFill/>
          </p:spPr>
          <p:txBody>
            <a:bodyPr wrap="square" lIns="91440" rtlCol="0">
              <a:spAutoFit/>
            </a:bodyPr>
            <a:lstStyle/>
            <a:p>
              <a:pPr marL="0" marR="0" lvl="0" indent="0" algn="ctr"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第</a:t>
              </a:r>
              <a:r>
                <a:rPr kumimoji="0" lang="en-US" altLang="zh-CN"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1</a:t>
              </a:r>
              <a:r>
                <a:rPr kumimoji="0" lang="zh-CN" alt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级分析人员</a:t>
              </a:r>
              <a:r>
                <a:rPr kumimoji="0" 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 </a:t>
              </a:r>
            </a:p>
          </p:txBody>
        </p:sp>
        <p:sp>
          <p:nvSpPr>
            <p:cNvPr id="30" name="TextBox 37">
              <a:extLst>
                <a:ext uri="{FF2B5EF4-FFF2-40B4-BE49-F238E27FC236}">
                  <a16:creationId xmlns:a16="http://schemas.microsoft.com/office/drawing/2014/main" id="{3E03BB3E-30C4-42E5-882B-426DFF5C52E0}"/>
                </a:ext>
              </a:extLst>
            </p:cNvPr>
            <p:cNvSpPr txBox="1"/>
            <p:nvPr/>
          </p:nvSpPr>
          <p:spPr>
            <a:xfrm>
              <a:off x="3840550" y="5369560"/>
              <a:ext cx="3822671" cy="338554"/>
            </a:xfrm>
            <a:prstGeom prst="rect">
              <a:avLst/>
            </a:prstGeom>
            <a:noFill/>
          </p:spPr>
          <p:txBody>
            <a:bodyPr wrap="square" lIns="91440" rtlCol="0">
              <a:spAutoFit/>
            </a:bodyPr>
            <a:lstStyle/>
            <a:p>
              <a:pPr marL="0" marR="0" lvl="0" indent="0" algn="ctr"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第</a:t>
              </a:r>
              <a:r>
                <a:rPr kumimoji="0" 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2-3</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Arial"/>
                  <a:sym typeface="Calibri" panose="020F0502020204030204" pitchFamily="34" charset="0"/>
                </a:rPr>
                <a:t>级</a:t>
              </a:r>
              <a:r>
                <a:rPr kumimoji="0" lang="zh-CN" alt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分析人员</a:t>
              </a:r>
              <a:endParaRPr kumimoji="0" lang="en-US" sz="16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31" name="TextBox 38">
              <a:extLst>
                <a:ext uri="{FF2B5EF4-FFF2-40B4-BE49-F238E27FC236}">
                  <a16:creationId xmlns:a16="http://schemas.microsoft.com/office/drawing/2014/main" id="{CA5E776A-548F-4B5D-A5E2-A0C2E11B75A6}"/>
                </a:ext>
              </a:extLst>
            </p:cNvPr>
            <p:cNvSpPr txBox="1"/>
            <p:nvPr/>
          </p:nvSpPr>
          <p:spPr>
            <a:xfrm>
              <a:off x="761772" y="5146120"/>
              <a:ext cx="2484526" cy="276999"/>
            </a:xfrm>
            <a:prstGeom prst="rect">
              <a:avLst/>
            </a:prstGeom>
            <a:noFill/>
          </p:spPr>
          <p:txBody>
            <a:bodyPr wrap="square" lIns="68580" rtlCol="0">
              <a:spAutoFit/>
            </a:bodyPr>
            <a:lstStyle/>
            <a:p>
              <a:pPr marL="0" marR="0" lvl="0" indent="0" algn="ctr" defTabSz="914400" rtl="0" eaLnBrk="0" fontAlgn="base" latinLnBrk="0" hangingPunct="0">
                <a:lnSpc>
                  <a:spcPct val="100000"/>
                </a:lnSpc>
                <a:spcBef>
                  <a:spcPct val="0"/>
                </a:spcBef>
                <a:spcAft>
                  <a:spcPts val="450"/>
                </a:spcAft>
                <a:buClr>
                  <a:srgbClr val="A7A7A7"/>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保护</a:t>
              </a:r>
              <a:r>
                <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 </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合规</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32" name="组合 11">
              <a:extLst>
                <a:ext uri="{FF2B5EF4-FFF2-40B4-BE49-F238E27FC236}">
                  <a16:creationId xmlns:a16="http://schemas.microsoft.com/office/drawing/2014/main" id="{46B729F5-8FDA-4F83-8DA9-2D7D7050A3E6}"/>
                </a:ext>
              </a:extLst>
            </p:cNvPr>
            <p:cNvGrpSpPr/>
            <p:nvPr/>
          </p:nvGrpSpPr>
          <p:grpSpPr>
            <a:xfrm>
              <a:off x="2897632" y="3240414"/>
              <a:ext cx="1275409" cy="457200"/>
              <a:chOff x="3698480" y="2916727"/>
              <a:chExt cx="1332000" cy="720000"/>
            </a:xfrm>
          </p:grpSpPr>
          <p:sp>
            <p:nvSpPr>
              <p:cNvPr id="33" name="Flowchart: Connector 23">
                <a:extLst>
                  <a:ext uri="{FF2B5EF4-FFF2-40B4-BE49-F238E27FC236}">
                    <a16:creationId xmlns:a16="http://schemas.microsoft.com/office/drawing/2014/main" id="{0DAC7B24-AC3F-400A-984A-EDC17A1F8530}"/>
                  </a:ext>
                </a:extLst>
              </p:cNvPr>
              <p:cNvSpPr/>
              <p:nvPr/>
            </p:nvSpPr>
            <p:spPr>
              <a:xfrm>
                <a:off x="3698480" y="2916727"/>
                <a:ext cx="1332000" cy="720000"/>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34" name="TextBox 40">
                <a:extLst>
                  <a:ext uri="{FF2B5EF4-FFF2-40B4-BE49-F238E27FC236}">
                    <a16:creationId xmlns:a16="http://schemas.microsoft.com/office/drawing/2014/main" id="{4DF867E1-C513-496A-998E-D7A884D9F739}"/>
                  </a:ext>
                </a:extLst>
              </p:cNvPr>
              <p:cNvSpPr txBox="1"/>
              <p:nvPr/>
            </p:nvSpPr>
            <p:spPr>
              <a:xfrm>
                <a:off x="3759696" y="2963010"/>
                <a:ext cx="1249004" cy="461665"/>
              </a:xfrm>
              <a:prstGeom prst="rect">
                <a:avLst/>
              </a:prstGeom>
              <a:noFill/>
            </p:spPr>
            <p:txBody>
              <a:bodyPr wrap="square" lIns="68580" rtlCol="0">
                <a:spAutoFit/>
              </a:bodyPr>
              <a:lstStyle/>
              <a:p>
                <a:pPr marL="0" marR="0" lvl="0" indent="0" algn="ctr" defTabSz="914400" rtl="0" eaLnBrk="0" fontAlgn="base" latinLnBrk="0" hangingPunct="0">
                  <a:lnSpc>
                    <a:spcPct val="100000"/>
                  </a:lnSpc>
                  <a:spcBef>
                    <a:spcPct val="0"/>
                  </a:spcBef>
                  <a:spcAft>
                    <a:spcPts val="450"/>
                  </a:spcAft>
                  <a:buClr>
                    <a:srgbClr val="A7A7A7"/>
                  </a:buClr>
                  <a:buSzTx/>
                  <a:buFontTx/>
                  <a:buNone/>
                  <a:tabLst/>
                  <a:defRPr/>
                </a:pPr>
                <a:r>
                  <a:rPr kumimoji="0" lang="zh-CN" alt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共同管理</a:t>
                </a:r>
                <a:r>
                  <a:rPr kumimoji="0" 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 </a:t>
                </a:r>
                <a:r>
                  <a:rPr kumimoji="0" lang="zh-CN" alt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外包</a:t>
                </a:r>
                <a:r>
                  <a:rPr kumimoji="0" 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 SIEM</a:t>
                </a:r>
                <a:r>
                  <a:rPr kumimoji="0" lang="zh-CN" alt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r>
                  <a:rPr kumimoji="0" 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MSSP</a:t>
                </a:r>
              </a:p>
            </p:txBody>
          </p:sp>
        </p:grpSp>
        <p:sp>
          <p:nvSpPr>
            <p:cNvPr id="36" name="TextBox 42">
              <a:extLst>
                <a:ext uri="{FF2B5EF4-FFF2-40B4-BE49-F238E27FC236}">
                  <a16:creationId xmlns:a16="http://schemas.microsoft.com/office/drawing/2014/main" id="{259EE4AE-03F1-4159-9651-20DC3BFE7AAC}"/>
                </a:ext>
              </a:extLst>
            </p:cNvPr>
            <p:cNvSpPr txBox="1"/>
            <p:nvPr/>
          </p:nvSpPr>
          <p:spPr>
            <a:xfrm>
              <a:off x="5047981" y="1928903"/>
              <a:ext cx="1153939" cy="276999"/>
            </a:xfrm>
            <a:prstGeom prst="rect">
              <a:avLst/>
            </a:prstGeom>
            <a:noFill/>
          </p:spPr>
          <p:txBody>
            <a:bodyPr wrap="square" lIns="68580" rtlCol="0">
              <a:spAutoFit/>
            </a:bodyPr>
            <a:lstStyle/>
            <a:p>
              <a:pPr marL="0" marR="0" lvl="0" indent="0" algn="ctr" defTabSz="914400" rtl="0" eaLnBrk="0" fontAlgn="base" latinLnBrk="0" hangingPunct="0">
                <a:lnSpc>
                  <a:spcPct val="100000"/>
                </a:lnSpc>
                <a:spcBef>
                  <a:spcPct val="0"/>
                </a:spcBef>
                <a:spcAft>
                  <a:spcPts val="450"/>
                </a:spcAft>
                <a:buClr>
                  <a:srgbClr val="A7A7A7"/>
                </a:buClr>
                <a:buSzTx/>
                <a:buFontTx/>
                <a:buNone/>
                <a:tabLst/>
                <a:defRPr/>
              </a:pPr>
              <a:r>
                <a:rPr kumimoji="0" lang="zh-CN" alt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多维控制面</a:t>
              </a:r>
              <a:endParaRPr kumimoji="0" 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37" name="TextBox 43">
              <a:extLst>
                <a:ext uri="{FF2B5EF4-FFF2-40B4-BE49-F238E27FC236}">
                  <a16:creationId xmlns:a16="http://schemas.microsoft.com/office/drawing/2014/main" id="{DAA4E4DA-6C96-42BD-AD0A-BAC420BEA8A8}"/>
                </a:ext>
              </a:extLst>
            </p:cNvPr>
            <p:cNvSpPr txBox="1"/>
            <p:nvPr/>
          </p:nvSpPr>
          <p:spPr>
            <a:xfrm>
              <a:off x="6150466" y="2713219"/>
              <a:ext cx="1642794" cy="646331"/>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自动响应、开发安全计划、调查、探索、威胁追捕</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38" name="TextBox 44">
              <a:extLst>
                <a:ext uri="{FF2B5EF4-FFF2-40B4-BE49-F238E27FC236}">
                  <a16:creationId xmlns:a16="http://schemas.microsoft.com/office/drawing/2014/main" id="{307294BB-5271-4F3C-A8B8-E7653E8211CC}"/>
                </a:ext>
              </a:extLst>
            </p:cNvPr>
            <p:cNvSpPr txBox="1"/>
            <p:nvPr/>
          </p:nvSpPr>
          <p:spPr>
            <a:xfrm>
              <a:off x="4899403" y="3131014"/>
              <a:ext cx="1434333" cy="525785"/>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下一代：</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分析、自动预测</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39" name="TextBox 45">
              <a:extLst>
                <a:ext uri="{FF2B5EF4-FFF2-40B4-BE49-F238E27FC236}">
                  <a16:creationId xmlns:a16="http://schemas.microsoft.com/office/drawing/2014/main" id="{006B3599-1974-4FD7-9259-70FEF59D02B8}"/>
                </a:ext>
              </a:extLst>
            </p:cNvPr>
            <p:cNvSpPr txBox="1"/>
            <p:nvPr/>
          </p:nvSpPr>
          <p:spPr>
            <a:xfrm>
              <a:off x="4538343" y="3795345"/>
              <a:ext cx="1095919" cy="276999"/>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分析</a:t>
              </a:r>
              <a:r>
                <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 &amp; </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防御</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40" name="TextBox 46">
              <a:extLst>
                <a:ext uri="{FF2B5EF4-FFF2-40B4-BE49-F238E27FC236}">
                  <a16:creationId xmlns:a16="http://schemas.microsoft.com/office/drawing/2014/main" id="{400B8AB8-DE9F-4C79-B64D-819960973CD7}"/>
                </a:ext>
              </a:extLst>
            </p:cNvPr>
            <p:cNvSpPr txBox="1"/>
            <p:nvPr/>
          </p:nvSpPr>
          <p:spPr>
            <a:xfrm>
              <a:off x="2458859" y="4709090"/>
              <a:ext cx="1934141" cy="276999"/>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检测</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41" name="TextBox 47">
              <a:extLst>
                <a:ext uri="{FF2B5EF4-FFF2-40B4-BE49-F238E27FC236}">
                  <a16:creationId xmlns:a16="http://schemas.microsoft.com/office/drawing/2014/main" id="{C375AD38-4036-407B-9CD7-CC94199A49B4}"/>
                </a:ext>
              </a:extLst>
            </p:cNvPr>
            <p:cNvSpPr txBox="1"/>
            <p:nvPr/>
          </p:nvSpPr>
          <p:spPr>
            <a:xfrm>
              <a:off x="3520390" y="4100648"/>
              <a:ext cx="1161355" cy="276999"/>
            </a:xfrm>
            <a:prstGeom prst="rect">
              <a:avLst/>
            </a:prstGeom>
            <a:noFill/>
          </p:spPr>
          <p:txBody>
            <a:bodyPr wrap="square" lIns="68580" rtlCol="0">
              <a:spAutoFit/>
            </a:bodyPr>
            <a:lstStyle/>
            <a:p>
              <a:pPr marL="0" marR="0" lvl="0" indent="0" algn="ctr" defTabSz="457200" rtl="0" eaLnBrk="1" fontAlgn="auto" latinLnBrk="0" hangingPunct="1">
                <a:lnSpc>
                  <a:spcPct val="100000"/>
                </a:lnSpc>
                <a:spcBef>
                  <a:spcPts val="0"/>
                </a:spcBef>
                <a:spcAft>
                  <a:spcPts val="450"/>
                </a:spcAft>
                <a:buClr>
                  <a:srgbClr val="004B85"/>
                </a:buClr>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监控</a:t>
              </a:r>
              <a:r>
                <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&amp; </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警报</a:t>
              </a:r>
              <a:endParaRPr kumimoji="0" 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42" name="Flowchart: Connector 49">
              <a:extLst>
                <a:ext uri="{FF2B5EF4-FFF2-40B4-BE49-F238E27FC236}">
                  <a16:creationId xmlns:a16="http://schemas.microsoft.com/office/drawing/2014/main" id="{F1FA51C5-764D-43CF-A332-3AB56D66A454}"/>
                </a:ext>
              </a:extLst>
            </p:cNvPr>
            <p:cNvSpPr/>
            <p:nvPr/>
          </p:nvSpPr>
          <p:spPr>
            <a:xfrm>
              <a:off x="2211671" y="1726442"/>
              <a:ext cx="2541305" cy="548640"/>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集成无处不在</a:t>
              </a:r>
              <a:endParaRPr kumimoji="0" lang="en-US" altLang="zh-CN"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r>
                <a:rPr kumimoji="0" lang="zh-CN" alt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动态规则、自动生成脚本、编排</a:t>
              </a:r>
              <a:r>
                <a:rPr kumimoji="0" lang="en-US" sz="1200" b="1" i="0" u="none" strike="noStrike" kern="120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p>
          </p:txBody>
        </p:sp>
        <p:sp>
          <p:nvSpPr>
            <p:cNvPr id="43" name="Flowchart: Connector 50">
              <a:extLst>
                <a:ext uri="{FF2B5EF4-FFF2-40B4-BE49-F238E27FC236}">
                  <a16:creationId xmlns:a16="http://schemas.microsoft.com/office/drawing/2014/main" id="{ACCC7325-CA12-4576-9178-55D1B9DC5560}"/>
                </a:ext>
              </a:extLst>
            </p:cNvPr>
            <p:cNvSpPr/>
            <p:nvPr/>
          </p:nvSpPr>
          <p:spPr>
            <a:xfrm>
              <a:off x="4288040" y="2692703"/>
              <a:ext cx="914400" cy="457200"/>
            </a:xfrm>
            <a:prstGeom prst="roundRect">
              <a:avLst/>
            </a:prstGeom>
            <a:solidFill>
              <a:schemeClr val="bg1">
                <a:lumMod val="85000"/>
              </a:schemeClr>
            </a:solidFill>
            <a:ln>
              <a:solidFill>
                <a:schemeClr val="bg1">
                  <a:lumMod val="85000"/>
                </a:schemeClr>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脚本和</a:t>
              </a:r>
              <a:r>
                <a:rPr kumimoji="0" lang="en-US" altLang="zh-CN"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IT</a:t>
              </a:r>
              <a:r>
                <a:rPr kumimoji="0" lang="zh-CN" alt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标签</a:t>
              </a:r>
              <a:endParaRPr kumimoji="0" lang="en-US" sz="1200" b="1" i="0"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44" name="TextBox 8">
              <a:extLst>
                <a:ext uri="{FF2B5EF4-FFF2-40B4-BE49-F238E27FC236}">
                  <a16:creationId xmlns:a16="http://schemas.microsoft.com/office/drawing/2014/main" id="{2F16019B-04D1-4A8C-AA27-9D4EEB4BB89D}"/>
                </a:ext>
              </a:extLst>
            </p:cNvPr>
            <p:cNvSpPr txBox="1"/>
            <p:nvPr/>
          </p:nvSpPr>
          <p:spPr>
            <a:xfrm>
              <a:off x="86507" y="1057227"/>
              <a:ext cx="1176808" cy="307777"/>
            </a:xfrm>
            <a:prstGeom prst="rect">
              <a:avLst/>
            </a:prstGeom>
            <a:noFill/>
          </p:spPr>
          <p:txBody>
            <a:bodyPr wrap="square" lIns="91440" rtlCol="0">
              <a:spAutoFit/>
            </a:bodyPr>
            <a:lstStyle/>
            <a:p>
              <a:pPr marL="0" marR="0" lvl="0" indent="0" algn="l" defTabSz="914400" rtl="0" eaLnBrk="0" fontAlgn="base" latinLnBrk="0" hangingPunct="0">
                <a:lnSpc>
                  <a:spcPct val="100000"/>
                </a:lnSpc>
                <a:spcBef>
                  <a:spcPct val="0"/>
                </a:spcBef>
                <a:spcAft>
                  <a:spcPts val="600"/>
                </a:spcAft>
                <a:buClr>
                  <a:srgbClr val="A7A7A7"/>
                </a:buClr>
                <a:buSzTx/>
                <a:buFontTx/>
                <a:buNone/>
                <a:tabLst/>
                <a:defRPr/>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高级及熟练</a:t>
              </a:r>
              <a:endParaRPr kumimoji="0" 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spTree>
    <p:extLst>
      <p:ext uri="{BB962C8B-B14F-4D97-AF65-F5344CB8AC3E}">
        <p14:creationId xmlns:p14="http://schemas.microsoft.com/office/powerpoint/2010/main" val="161627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017302"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采用下一代安全技术成为应对之道</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12</a:t>
            </a:fld>
            <a:endParaRPr lang="en-US" dirty="0"/>
          </a:p>
        </p:txBody>
      </p:sp>
      <p:sp>
        <p:nvSpPr>
          <p:cNvPr id="5" name="矩形 245">
            <a:extLst>
              <a:ext uri="{FF2B5EF4-FFF2-40B4-BE49-F238E27FC236}">
                <a16:creationId xmlns:a16="http://schemas.microsoft.com/office/drawing/2014/main" id="{23CF5EE5-7576-47CC-97C8-2B639F88E5C9}"/>
              </a:ext>
            </a:extLst>
          </p:cNvPr>
          <p:cNvSpPr/>
          <p:nvPr/>
        </p:nvSpPr>
        <p:spPr bwMode="auto">
          <a:xfrm>
            <a:off x="2934065" y="1867957"/>
            <a:ext cx="3286451" cy="3573594"/>
          </a:xfrm>
          <a:prstGeom prst="rect">
            <a:avLst/>
          </a:prstGeom>
          <a:solidFill>
            <a:srgbClr val="92D050">
              <a:alpha val="10000"/>
            </a:srgbClr>
          </a:solidFill>
          <a:ln w="6350" cap="flat" cmpd="sng" algn="ctr">
            <a:solidFill>
              <a:srgbClr val="92D050"/>
            </a:solidFill>
            <a:prstDash val="solid"/>
            <a:miter lim="800000"/>
            <a:headEnd type="none" w="med" len="med"/>
            <a:tailEnd type="none" w="med" len="med"/>
          </a:ln>
        </p:spPr>
        <p:txBody>
          <a:bodyPr vert="horz" wrap="square" lIns="45720" tIns="45720" rIns="45720" bIns="45720" numCol="1" rtlCol="0" anchor="ctr" anchorCtr="0" compatLnSpc="1">
            <a:sp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zh-CN" altLang="en-US"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pic>
        <p:nvPicPr>
          <p:cNvPr id="6" name="Picture 79">
            <a:extLst>
              <a:ext uri="{FF2B5EF4-FFF2-40B4-BE49-F238E27FC236}">
                <a16:creationId xmlns:a16="http://schemas.microsoft.com/office/drawing/2014/main" id="{20E85ACD-CFFD-4415-AE30-C67D574FAB38}"/>
              </a:ext>
            </a:extLst>
          </p:cNvPr>
          <p:cNvPicPr>
            <a:picLocks noChangeAspect="1"/>
          </p:cNvPicPr>
          <p:nvPr/>
        </p:nvPicPr>
        <p:blipFill>
          <a:blip r:embed="rId3"/>
          <a:stretch>
            <a:fillRect/>
          </a:stretch>
        </p:blipFill>
        <p:spPr>
          <a:xfrm>
            <a:off x="4709897" y="3398032"/>
            <a:ext cx="1312530" cy="417624"/>
          </a:xfrm>
          <a:prstGeom prst="rect">
            <a:avLst/>
          </a:prstGeom>
        </p:spPr>
      </p:pic>
      <p:pic>
        <p:nvPicPr>
          <p:cNvPr id="7" name="Picture 9">
            <a:extLst>
              <a:ext uri="{FF2B5EF4-FFF2-40B4-BE49-F238E27FC236}">
                <a16:creationId xmlns:a16="http://schemas.microsoft.com/office/drawing/2014/main" id="{67FE477D-BF3E-4B60-8647-2C633768D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3504" y="2656037"/>
            <a:ext cx="1318968" cy="364593"/>
          </a:xfrm>
          <a:prstGeom prst="rect">
            <a:avLst/>
          </a:prstGeom>
        </p:spPr>
      </p:pic>
      <p:pic>
        <p:nvPicPr>
          <p:cNvPr id="8" name="Picture 154">
            <a:extLst>
              <a:ext uri="{FF2B5EF4-FFF2-40B4-BE49-F238E27FC236}">
                <a16:creationId xmlns:a16="http://schemas.microsoft.com/office/drawing/2014/main" id="{B34F8944-4A60-42E5-B06B-9EF583F1D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388" y="3464958"/>
            <a:ext cx="1278958" cy="283772"/>
          </a:xfrm>
          <a:prstGeom prst="rect">
            <a:avLst/>
          </a:prstGeom>
        </p:spPr>
      </p:pic>
      <p:grpSp>
        <p:nvGrpSpPr>
          <p:cNvPr id="10" name="Group 19">
            <a:extLst>
              <a:ext uri="{FF2B5EF4-FFF2-40B4-BE49-F238E27FC236}">
                <a16:creationId xmlns:a16="http://schemas.microsoft.com/office/drawing/2014/main" id="{FB455F4E-25FD-4031-A723-3F09BF82049E}"/>
              </a:ext>
            </a:extLst>
          </p:cNvPr>
          <p:cNvGrpSpPr/>
          <p:nvPr/>
        </p:nvGrpSpPr>
        <p:grpSpPr>
          <a:xfrm>
            <a:off x="4772101" y="4209302"/>
            <a:ext cx="1300016" cy="417624"/>
            <a:chOff x="4231440" y="2909312"/>
            <a:chExt cx="2000963" cy="670688"/>
          </a:xfrm>
        </p:grpSpPr>
        <p:sp>
          <p:nvSpPr>
            <p:cNvPr id="14" name="Rectangle 16">
              <a:extLst>
                <a:ext uri="{FF2B5EF4-FFF2-40B4-BE49-F238E27FC236}">
                  <a16:creationId xmlns:a16="http://schemas.microsoft.com/office/drawing/2014/main" id="{E8A26296-15BA-4461-88F5-E4C26BC7E115}"/>
                </a:ext>
              </a:extLst>
            </p:cNvPr>
            <p:cNvSpPr/>
            <p:nvPr/>
          </p:nvSpPr>
          <p:spPr bwMode="auto">
            <a:xfrm>
              <a:off x="4231440" y="2909312"/>
              <a:ext cx="2000963" cy="670688"/>
            </a:xfrm>
            <a:prstGeom prst="rect">
              <a:avLst/>
            </a:prstGeom>
            <a:solidFill>
              <a:srgbClr val="000000"/>
            </a:solidFill>
            <a:ln w="12700" cap="flat" cmpd="sng" algn="ctr">
              <a:solidFill>
                <a:srgbClr val="4472C4"/>
              </a:solidFill>
              <a:prstDash val="solid"/>
              <a:miter lim="800000"/>
              <a:headEnd type="none" w="med" len="med"/>
              <a:tailEnd type="none" w="med" len="med"/>
            </a:ln>
          </p:spPr>
          <p:txBody>
            <a:bodyPr vert="horz" wrap="square" lIns="45720" tIns="45720" rIns="45720" bIns="45720" numCol="1" rtlCol="0" anchor="ctr" anchorCtr="0" compatLnSpc="1">
              <a:sp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pic>
          <p:nvPicPr>
            <p:cNvPr id="15" name="Picture 13">
              <a:extLst>
                <a:ext uri="{FF2B5EF4-FFF2-40B4-BE49-F238E27FC236}">
                  <a16:creationId xmlns:a16="http://schemas.microsoft.com/office/drawing/2014/main" id="{E71991AB-D0B1-4BB5-B185-14F3E8B722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896" y="2920803"/>
              <a:ext cx="1524000" cy="647700"/>
            </a:xfrm>
            <a:prstGeom prst="rect">
              <a:avLst/>
            </a:prstGeom>
          </p:spPr>
        </p:pic>
      </p:grpSp>
      <p:pic>
        <p:nvPicPr>
          <p:cNvPr id="11" name="Picture 21" descr="A close up of a logo&#10;&#10;Description generated with very high confidence">
            <a:extLst>
              <a:ext uri="{FF2B5EF4-FFF2-40B4-BE49-F238E27FC236}">
                <a16:creationId xmlns:a16="http://schemas.microsoft.com/office/drawing/2014/main" id="{CBFB49AE-CFB0-4170-B757-D37129C2540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4167" r="94048">
                        <a14:foregroundMark x1="17262" y1="22500" x2="17262" y2="22500"/>
                        <a14:foregroundMark x1="22619" y1="36250" x2="22619" y2="36250"/>
                        <a14:foregroundMark x1="14881" y1="73750" x2="14881" y2="73750"/>
                        <a14:foregroundMark x1="10119" y1="68750" x2="10119" y2="68750"/>
                        <a14:foregroundMark x1="8333" y1="61250" x2="8333" y2="61250"/>
                        <a14:foregroundMark x1="4167" y1="46250" x2="4167" y2="46250"/>
                        <a14:foregroundMark x1="33929" y1="35000" x2="33929" y2="35000"/>
                        <a14:foregroundMark x1="45238" y1="41250" x2="45238" y2="41250"/>
                        <a14:foregroundMark x1="54762" y1="38750" x2="54762" y2="38750"/>
                        <a14:foregroundMark x1="66071" y1="41250" x2="66071" y2="41250"/>
                        <a14:foregroundMark x1="70833" y1="42500" x2="70833" y2="42500"/>
                        <a14:foregroundMark x1="77976" y1="41250" x2="77976" y2="41250"/>
                        <a14:foregroundMark x1="85119" y1="38750" x2="85119" y2="38750"/>
                        <a14:foregroundMark x1="94048" y1="38750" x2="94048" y2="38750"/>
                        <a14:foregroundMark x1="35714" y1="67500" x2="35714" y2="67500"/>
                        <a14:foregroundMark x1="48214" y1="66250" x2="48214" y2="66250"/>
                        <a14:foregroundMark x1="59524" y1="66250" x2="59524" y2="66250"/>
                        <a14:foregroundMark x1="72619" y1="67500" x2="72619" y2="67500"/>
                        <a14:foregroundMark x1="70238" y1="65000" x2="70238" y2="65000"/>
                        <a14:foregroundMark x1="70833" y1="70000" x2="70833" y2="70000"/>
                        <a14:foregroundMark x1="8333" y1="68750" x2="8333" y2="68750"/>
                        <a14:foregroundMark x1="13095" y1="71250" x2="13095" y2="71250"/>
                      </a14:backgroundRemoval>
                    </a14:imgEffect>
                  </a14:imgLayer>
                </a14:imgProps>
              </a:ext>
              <a:ext uri="{28A0092B-C50C-407E-A947-70E740481C1C}">
                <a14:useLocalDpi xmlns:a14="http://schemas.microsoft.com/office/drawing/2010/main" val="0"/>
              </a:ext>
            </a:extLst>
          </a:blip>
          <a:stretch>
            <a:fillRect/>
          </a:stretch>
        </p:blipFill>
        <p:spPr>
          <a:xfrm>
            <a:off x="3066048" y="4095872"/>
            <a:ext cx="1353423" cy="644487"/>
          </a:xfrm>
          <a:prstGeom prst="rect">
            <a:avLst/>
          </a:prstGeom>
        </p:spPr>
      </p:pic>
      <p:pic>
        <p:nvPicPr>
          <p:cNvPr id="12" name="Picture 20" descr="A close up of a logo&#10;&#10;Description generated with high confidence">
            <a:extLst>
              <a:ext uri="{FF2B5EF4-FFF2-40B4-BE49-F238E27FC236}">
                <a16:creationId xmlns:a16="http://schemas.microsoft.com/office/drawing/2014/main" id="{A3B87D38-22BB-4901-BE58-19D057A9A1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0719" y="2682550"/>
            <a:ext cx="1341398" cy="447133"/>
          </a:xfrm>
          <a:prstGeom prst="rect">
            <a:avLst/>
          </a:prstGeom>
        </p:spPr>
      </p:pic>
      <p:sp>
        <p:nvSpPr>
          <p:cNvPr id="13" name="TextBox 12">
            <a:extLst>
              <a:ext uri="{FF2B5EF4-FFF2-40B4-BE49-F238E27FC236}">
                <a16:creationId xmlns:a16="http://schemas.microsoft.com/office/drawing/2014/main" id="{81040C3E-1580-4DE3-AFBE-99670FD2A22A}"/>
              </a:ext>
            </a:extLst>
          </p:cNvPr>
          <p:cNvSpPr txBox="1"/>
          <p:nvPr/>
        </p:nvSpPr>
        <p:spPr>
          <a:xfrm>
            <a:off x="4007050" y="4659317"/>
            <a:ext cx="752129"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a:t>
            </a:r>
            <a:endParaRPr kumimoji="0" 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8" name="矩形 246">
            <a:extLst>
              <a:ext uri="{FF2B5EF4-FFF2-40B4-BE49-F238E27FC236}">
                <a16:creationId xmlns:a16="http://schemas.microsoft.com/office/drawing/2014/main" id="{F992D23C-99F5-41E7-806A-AA47B4B18405}"/>
              </a:ext>
            </a:extLst>
          </p:cNvPr>
          <p:cNvSpPr/>
          <p:nvPr/>
        </p:nvSpPr>
        <p:spPr bwMode="auto">
          <a:xfrm>
            <a:off x="6229102" y="1868972"/>
            <a:ext cx="2806116" cy="3573594"/>
          </a:xfrm>
          <a:prstGeom prst="rect">
            <a:avLst/>
          </a:prstGeom>
          <a:solidFill>
            <a:srgbClr val="F37221">
              <a:alpha val="5000"/>
            </a:srgbClr>
          </a:solidFill>
          <a:ln w="12700" cap="flat" cmpd="sng" algn="ctr">
            <a:solidFill>
              <a:srgbClr val="F37221"/>
            </a:solid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spcBef>
                <a:spcPct val="0"/>
              </a:spcBef>
              <a:spcAft>
                <a:spcPct val="0"/>
              </a:spcAft>
            </a:pPr>
            <a:endParaRPr lang="zh-CN" altLang="en-US">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pic>
        <p:nvPicPr>
          <p:cNvPr id="19" name="Picture 24" descr="A screenshot of a cell phone&#10;&#10;Description generated with very high confidence">
            <a:extLst>
              <a:ext uri="{FF2B5EF4-FFF2-40B4-BE49-F238E27FC236}">
                <a16:creationId xmlns:a16="http://schemas.microsoft.com/office/drawing/2014/main" id="{75281EE1-B321-469E-B8E7-8FB91C792DB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2376" y="2686627"/>
            <a:ext cx="2642752" cy="2407533"/>
          </a:xfrm>
          <a:prstGeom prst="rect">
            <a:avLst/>
          </a:prstGeom>
        </p:spPr>
      </p:pic>
      <p:sp>
        <p:nvSpPr>
          <p:cNvPr id="20" name="TextBox 85">
            <a:extLst>
              <a:ext uri="{FF2B5EF4-FFF2-40B4-BE49-F238E27FC236}">
                <a16:creationId xmlns:a16="http://schemas.microsoft.com/office/drawing/2014/main" id="{F33AE959-D607-4BB1-8DAE-FBE0676F0AE9}"/>
              </a:ext>
            </a:extLst>
          </p:cNvPr>
          <p:cNvSpPr txBox="1"/>
          <p:nvPr/>
        </p:nvSpPr>
        <p:spPr>
          <a:xfrm>
            <a:off x="886807" y="5622892"/>
            <a:ext cx="1210551" cy="400091"/>
          </a:xfrm>
          <a:prstGeom prst="rect">
            <a:avLst/>
          </a:prstGeom>
          <a:noFill/>
        </p:spPr>
        <p:txBody>
          <a:bodyPr wrap="none" lIns="91422" tIns="45711" rIns="91422" bIns="45711" rtlCol="0">
            <a:spAutoFit/>
          </a:bodyPr>
          <a:lstStyle/>
          <a:p>
            <a:pPr eaLnBrk="0" fontAlgn="base" hangingPunct="0">
              <a:spcBef>
                <a:spcPct val="0"/>
              </a:spcBef>
              <a:spcAft>
                <a:spcPct val="0"/>
              </a:spcAft>
            </a:pPr>
            <a:r>
              <a:rPr lang="zh-CN" altLang="en-US"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新兴技术</a:t>
            </a:r>
            <a:endParaRPr lang="en-US" altLang="zh-CN"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21" name="Group 94">
            <a:extLst>
              <a:ext uri="{FF2B5EF4-FFF2-40B4-BE49-F238E27FC236}">
                <a16:creationId xmlns:a16="http://schemas.microsoft.com/office/drawing/2014/main" id="{D0F7A3B0-FF7C-45F2-9CC0-E658B956F7B1}"/>
              </a:ext>
            </a:extLst>
          </p:cNvPr>
          <p:cNvGrpSpPr/>
          <p:nvPr/>
        </p:nvGrpSpPr>
        <p:grpSpPr>
          <a:xfrm>
            <a:off x="1377311" y="5306647"/>
            <a:ext cx="277647" cy="276819"/>
            <a:chOff x="2138511" y="2464802"/>
            <a:chExt cx="354012" cy="352956"/>
          </a:xfrm>
          <a:solidFill>
            <a:srgbClr val="00B0F0"/>
          </a:solidFill>
        </p:grpSpPr>
        <p:sp>
          <p:nvSpPr>
            <p:cNvPr id="22" name="Oval 95">
              <a:extLst>
                <a:ext uri="{FF2B5EF4-FFF2-40B4-BE49-F238E27FC236}">
                  <a16:creationId xmlns:a16="http://schemas.microsoft.com/office/drawing/2014/main" id="{E3B578AE-C815-4F7A-85B7-9C1B9F47D3E9}"/>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23" name="Freeform 96">
              <a:extLst>
                <a:ext uri="{FF2B5EF4-FFF2-40B4-BE49-F238E27FC236}">
                  <a16:creationId xmlns:a16="http://schemas.microsoft.com/office/drawing/2014/main" id="{1A6A0BF6-4B5D-4022-9C83-BCA968F988DB}"/>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微软雅黑" panose="020B0503020204020204" pitchFamily="34" charset="-122"/>
                <a:ea typeface="微软雅黑" panose="020B0503020204020204" pitchFamily="34" charset="-122"/>
                <a:cs typeface="Arial"/>
                <a:sym typeface="+mn-lt"/>
              </a:endParaRPr>
            </a:p>
          </p:txBody>
        </p:sp>
      </p:grpSp>
      <p:sp>
        <p:nvSpPr>
          <p:cNvPr id="24" name="TextBox 89">
            <a:extLst>
              <a:ext uri="{FF2B5EF4-FFF2-40B4-BE49-F238E27FC236}">
                <a16:creationId xmlns:a16="http://schemas.microsoft.com/office/drawing/2014/main" id="{3D55C75D-CB29-4163-AA6F-01716AF99CC2}"/>
              </a:ext>
            </a:extLst>
          </p:cNvPr>
          <p:cNvSpPr txBox="1"/>
          <p:nvPr/>
        </p:nvSpPr>
        <p:spPr>
          <a:xfrm>
            <a:off x="3590308" y="5622892"/>
            <a:ext cx="1979993" cy="400091"/>
          </a:xfrm>
          <a:prstGeom prst="rect">
            <a:avLst/>
          </a:prstGeom>
          <a:noFill/>
        </p:spPr>
        <p:txBody>
          <a:bodyPr wrap="none" lIns="91422" tIns="45711" rIns="91422" bIns="45711" rtlCol="0">
            <a:spAutoFit/>
          </a:bodyPr>
          <a:lstStyle/>
          <a:p>
            <a:pPr eaLnBrk="0" fontAlgn="base" hangingPunct="0">
              <a:spcBef>
                <a:spcPct val="0"/>
              </a:spcBef>
              <a:spcAft>
                <a:spcPct val="0"/>
              </a:spcAft>
            </a:pPr>
            <a:r>
              <a:rPr lang="zh-CN" altLang="en-US"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新技术创新者们</a:t>
            </a:r>
            <a:endParaRPr lang="en-US" altLang="zh-CN"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25" name="Group 58">
            <a:extLst>
              <a:ext uri="{FF2B5EF4-FFF2-40B4-BE49-F238E27FC236}">
                <a16:creationId xmlns:a16="http://schemas.microsoft.com/office/drawing/2014/main" id="{0B3FCBB0-F446-4115-BB38-AEB78BAEB603}"/>
              </a:ext>
            </a:extLst>
          </p:cNvPr>
          <p:cNvGrpSpPr/>
          <p:nvPr/>
        </p:nvGrpSpPr>
        <p:grpSpPr>
          <a:xfrm>
            <a:off x="4385032" y="1196348"/>
            <a:ext cx="424754" cy="666152"/>
            <a:chOff x="5531672" y="2496426"/>
            <a:chExt cx="1131336" cy="1774302"/>
          </a:xfrm>
        </p:grpSpPr>
        <p:sp>
          <p:nvSpPr>
            <p:cNvPr id="26" name="Rectangle 240">
              <a:extLst>
                <a:ext uri="{FF2B5EF4-FFF2-40B4-BE49-F238E27FC236}">
                  <a16:creationId xmlns:a16="http://schemas.microsoft.com/office/drawing/2014/main" id="{4991B4A1-A2F2-480A-99D6-23AAE4EA6F58}"/>
                </a:ext>
              </a:extLst>
            </p:cNvPr>
            <p:cNvSpPr>
              <a:spLocks noChangeArrowheads="1"/>
            </p:cNvSpPr>
            <p:nvPr/>
          </p:nvSpPr>
          <p:spPr bwMode="auto">
            <a:xfrm>
              <a:off x="6062204" y="2577237"/>
              <a:ext cx="80811" cy="899448"/>
            </a:xfrm>
            <a:prstGeom prst="rect">
              <a:avLst/>
            </a:prstGeom>
            <a:solidFill>
              <a:srgbClr val="80C4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27" name="Rectangle 241">
              <a:extLst>
                <a:ext uri="{FF2B5EF4-FFF2-40B4-BE49-F238E27FC236}">
                  <a16:creationId xmlns:a16="http://schemas.microsoft.com/office/drawing/2014/main" id="{9ECDE0A8-4F28-4FF8-90DB-75367D3890AF}"/>
                </a:ext>
              </a:extLst>
            </p:cNvPr>
            <p:cNvSpPr>
              <a:spLocks noChangeArrowheads="1"/>
            </p:cNvSpPr>
            <p:nvPr/>
          </p:nvSpPr>
          <p:spPr bwMode="auto">
            <a:xfrm>
              <a:off x="6062204" y="2577237"/>
              <a:ext cx="80811" cy="89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28" name="Freeform 242">
              <a:extLst>
                <a:ext uri="{FF2B5EF4-FFF2-40B4-BE49-F238E27FC236}">
                  <a16:creationId xmlns:a16="http://schemas.microsoft.com/office/drawing/2014/main" id="{45F6E91D-1A0C-48DC-BF86-799D827BF4E7}"/>
                </a:ext>
              </a:extLst>
            </p:cNvPr>
            <p:cNvSpPr>
              <a:spLocks/>
            </p:cNvSpPr>
            <p:nvPr/>
          </p:nvSpPr>
          <p:spPr bwMode="auto">
            <a:xfrm>
              <a:off x="6062204" y="2496426"/>
              <a:ext cx="80811" cy="80811"/>
            </a:xfrm>
            <a:custGeom>
              <a:avLst/>
              <a:gdLst>
                <a:gd name="T0" fmla="*/ 16 w 23"/>
                <a:gd name="T1" fmla="*/ 0 h 23"/>
                <a:gd name="T2" fmla="*/ 6 w 23"/>
                <a:gd name="T3" fmla="*/ 0 h 23"/>
                <a:gd name="T4" fmla="*/ 0 w 23"/>
                <a:gd name="T5" fmla="*/ 23 h 23"/>
                <a:gd name="T6" fmla="*/ 23 w 23"/>
                <a:gd name="T7" fmla="*/ 23 h 23"/>
                <a:gd name="T8" fmla="*/ 16 w 23"/>
                <a:gd name="T9" fmla="*/ 0 h 23"/>
              </a:gdLst>
              <a:ahLst/>
              <a:cxnLst>
                <a:cxn ang="0">
                  <a:pos x="T0" y="T1"/>
                </a:cxn>
                <a:cxn ang="0">
                  <a:pos x="T2" y="T3"/>
                </a:cxn>
                <a:cxn ang="0">
                  <a:pos x="T4" y="T5"/>
                </a:cxn>
                <a:cxn ang="0">
                  <a:pos x="T6" y="T7"/>
                </a:cxn>
                <a:cxn ang="0">
                  <a:pos x="T8" y="T9"/>
                </a:cxn>
              </a:cxnLst>
              <a:rect l="0" t="0" r="r" b="b"/>
              <a:pathLst>
                <a:path w="23" h="23">
                  <a:moveTo>
                    <a:pt x="16" y="0"/>
                  </a:moveTo>
                  <a:lnTo>
                    <a:pt x="6" y="0"/>
                  </a:lnTo>
                  <a:lnTo>
                    <a:pt x="0" y="23"/>
                  </a:lnTo>
                  <a:lnTo>
                    <a:pt x="23" y="23"/>
                  </a:lnTo>
                  <a:lnTo>
                    <a:pt x="16" y="0"/>
                  </a:lnTo>
                  <a:close/>
                </a:path>
              </a:pathLst>
            </a:custGeom>
            <a:solidFill>
              <a:srgbClr val="99C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29" name="Freeform 243">
              <a:extLst>
                <a:ext uri="{FF2B5EF4-FFF2-40B4-BE49-F238E27FC236}">
                  <a16:creationId xmlns:a16="http://schemas.microsoft.com/office/drawing/2014/main" id="{F95A79F6-5999-4CAE-9D3B-E61DF35EEFEE}"/>
                </a:ext>
              </a:extLst>
            </p:cNvPr>
            <p:cNvSpPr>
              <a:spLocks/>
            </p:cNvSpPr>
            <p:nvPr/>
          </p:nvSpPr>
          <p:spPr bwMode="auto">
            <a:xfrm>
              <a:off x="6143015" y="2640479"/>
              <a:ext cx="291619" cy="200269"/>
            </a:xfrm>
            <a:custGeom>
              <a:avLst/>
              <a:gdLst>
                <a:gd name="T0" fmla="*/ 51 w 51"/>
                <a:gd name="T1" fmla="*/ 17 h 35"/>
                <a:gd name="T2" fmla="*/ 29 w 51"/>
                <a:gd name="T3" fmla="*/ 35 h 35"/>
                <a:gd name="T4" fmla="*/ 0 w 51"/>
                <a:gd name="T5" fmla="*/ 17 h 35"/>
                <a:gd name="T6" fmla="*/ 29 w 51"/>
                <a:gd name="T7" fmla="*/ 0 h 35"/>
                <a:gd name="T8" fmla="*/ 51 w 51"/>
                <a:gd name="T9" fmla="*/ 17 h 35"/>
              </a:gdLst>
              <a:ahLst/>
              <a:cxnLst>
                <a:cxn ang="0">
                  <a:pos x="T0" y="T1"/>
                </a:cxn>
                <a:cxn ang="0">
                  <a:pos x="T2" y="T3"/>
                </a:cxn>
                <a:cxn ang="0">
                  <a:pos x="T4" y="T5"/>
                </a:cxn>
                <a:cxn ang="0">
                  <a:pos x="T6" y="T7"/>
                </a:cxn>
                <a:cxn ang="0">
                  <a:pos x="T8" y="T9"/>
                </a:cxn>
              </a:cxnLst>
              <a:rect l="0" t="0" r="r" b="b"/>
              <a:pathLst>
                <a:path w="51" h="35">
                  <a:moveTo>
                    <a:pt x="51" y="17"/>
                  </a:moveTo>
                  <a:cubicBezTo>
                    <a:pt x="51" y="27"/>
                    <a:pt x="43" y="35"/>
                    <a:pt x="29" y="35"/>
                  </a:cubicBezTo>
                  <a:cubicBezTo>
                    <a:pt x="12" y="35"/>
                    <a:pt x="0" y="17"/>
                    <a:pt x="0" y="17"/>
                  </a:cubicBezTo>
                  <a:cubicBezTo>
                    <a:pt x="0" y="17"/>
                    <a:pt x="12" y="0"/>
                    <a:pt x="29" y="0"/>
                  </a:cubicBezTo>
                  <a:cubicBezTo>
                    <a:pt x="43" y="0"/>
                    <a:pt x="51" y="8"/>
                    <a:pt x="51" y="17"/>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0" name="Freeform 244">
              <a:extLst>
                <a:ext uri="{FF2B5EF4-FFF2-40B4-BE49-F238E27FC236}">
                  <a16:creationId xmlns:a16="http://schemas.microsoft.com/office/drawing/2014/main" id="{4C26F908-C479-464C-8BAE-6742C884EB86}"/>
                </a:ext>
              </a:extLst>
            </p:cNvPr>
            <p:cNvSpPr>
              <a:spLocks/>
            </p:cNvSpPr>
            <p:nvPr/>
          </p:nvSpPr>
          <p:spPr bwMode="auto">
            <a:xfrm>
              <a:off x="6143015" y="2640479"/>
              <a:ext cx="291619" cy="94865"/>
            </a:xfrm>
            <a:custGeom>
              <a:avLst/>
              <a:gdLst>
                <a:gd name="T0" fmla="*/ 29 w 51"/>
                <a:gd name="T1" fmla="*/ 0 h 17"/>
                <a:gd name="T2" fmla="*/ 0 w 51"/>
                <a:gd name="T3" fmla="*/ 17 h 17"/>
                <a:gd name="T4" fmla="*/ 51 w 51"/>
                <a:gd name="T5" fmla="*/ 17 h 17"/>
                <a:gd name="T6" fmla="*/ 29 w 51"/>
                <a:gd name="T7" fmla="*/ 0 h 17"/>
              </a:gdLst>
              <a:ahLst/>
              <a:cxnLst>
                <a:cxn ang="0">
                  <a:pos x="T0" y="T1"/>
                </a:cxn>
                <a:cxn ang="0">
                  <a:pos x="T2" y="T3"/>
                </a:cxn>
                <a:cxn ang="0">
                  <a:pos x="T4" y="T5"/>
                </a:cxn>
                <a:cxn ang="0">
                  <a:pos x="T6" y="T7"/>
                </a:cxn>
              </a:cxnLst>
              <a:rect l="0" t="0" r="r" b="b"/>
              <a:pathLst>
                <a:path w="51" h="17">
                  <a:moveTo>
                    <a:pt x="29" y="0"/>
                  </a:moveTo>
                  <a:cubicBezTo>
                    <a:pt x="12" y="0"/>
                    <a:pt x="0" y="17"/>
                    <a:pt x="0" y="17"/>
                  </a:cubicBezTo>
                  <a:cubicBezTo>
                    <a:pt x="51" y="17"/>
                    <a:pt x="51" y="17"/>
                    <a:pt x="51" y="17"/>
                  </a:cubicBezTo>
                  <a:cubicBezTo>
                    <a:pt x="51" y="8"/>
                    <a:pt x="43" y="0"/>
                    <a:pt x="29"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1" name="Freeform 245">
              <a:extLst>
                <a:ext uri="{FF2B5EF4-FFF2-40B4-BE49-F238E27FC236}">
                  <a16:creationId xmlns:a16="http://schemas.microsoft.com/office/drawing/2014/main" id="{415E45B4-1EBC-420C-9817-7E5C058A1CC5}"/>
                </a:ext>
              </a:extLst>
            </p:cNvPr>
            <p:cNvSpPr>
              <a:spLocks/>
            </p:cNvSpPr>
            <p:nvPr/>
          </p:nvSpPr>
          <p:spPr bwMode="auto">
            <a:xfrm>
              <a:off x="5767073" y="2640479"/>
              <a:ext cx="295131" cy="200269"/>
            </a:xfrm>
            <a:custGeom>
              <a:avLst/>
              <a:gdLst>
                <a:gd name="T0" fmla="*/ 0 w 51"/>
                <a:gd name="T1" fmla="*/ 17 h 35"/>
                <a:gd name="T2" fmla="*/ 22 w 51"/>
                <a:gd name="T3" fmla="*/ 35 h 35"/>
                <a:gd name="T4" fmla="*/ 51 w 51"/>
                <a:gd name="T5" fmla="*/ 17 h 35"/>
                <a:gd name="T6" fmla="*/ 22 w 51"/>
                <a:gd name="T7" fmla="*/ 0 h 35"/>
                <a:gd name="T8" fmla="*/ 0 w 51"/>
                <a:gd name="T9" fmla="*/ 17 h 35"/>
              </a:gdLst>
              <a:ahLst/>
              <a:cxnLst>
                <a:cxn ang="0">
                  <a:pos x="T0" y="T1"/>
                </a:cxn>
                <a:cxn ang="0">
                  <a:pos x="T2" y="T3"/>
                </a:cxn>
                <a:cxn ang="0">
                  <a:pos x="T4" y="T5"/>
                </a:cxn>
                <a:cxn ang="0">
                  <a:pos x="T6" y="T7"/>
                </a:cxn>
                <a:cxn ang="0">
                  <a:pos x="T8" y="T9"/>
                </a:cxn>
              </a:cxnLst>
              <a:rect l="0" t="0" r="r" b="b"/>
              <a:pathLst>
                <a:path w="51" h="35">
                  <a:moveTo>
                    <a:pt x="0" y="17"/>
                  </a:moveTo>
                  <a:cubicBezTo>
                    <a:pt x="0" y="27"/>
                    <a:pt x="8" y="35"/>
                    <a:pt x="22" y="35"/>
                  </a:cubicBezTo>
                  <a:cubicBezTo>
                    <a:pt x="39" y="35"/>
                    <a:pt x="51" y="17"/>
                    <a:pt x="51" y="17"/>
                  </a:cubicBezTo>
                  <a:cubicBezTo>
                    <a:pt x="51" y="17"/>
                    <a:pt x="39" y="0"/>
                    <a:pt x="22" y="0"/>
                  </a:cubicBezTo>
                  <a:cubicBezTo>
                    <a:pt x="8" y="0"/>
                    <a:pt x="0" y="8"/>
                    <a:pt x="0" y="17"/>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2" name="Freeform 246">
              <a:extLst>
                <a:ext uri="{FF2B5EF4-FFF2-40B4-BE49-F238E27FC236}">
                  <a16:creationId xmlns:a16="http://schemas.microsoft.com/office/drawing/2014/main" id="{6AD64C66-4B87-4EA9-8596-D2FA143975E4}"/>
                </a:ext>
              </a:extLst>
            </p:cNvPr>
            <p:cNvSpPr>
              <a:spLocks/>
            </p:cNvSpPr>
            <p:nvPr/>
          </p:nvSpPr>
          <p:spPr bwMode="auto">
            <a:xfrm>
              <a:off x="5767073" y="2640479"/>
              <a:ext cx="295131" cy="94865"/>
            </a:xfrm>
            <a:custGeom>
              <a:avLst/>
              <a:gdLst>
                <a:gd name="T0" fmla="*/ 22 w 51"/>
                <a:gd name="T1" fmla="*/ 0 h 17"/>
                <a:gd name="T2" fmla="*/ 0 w 51"/>
                <a:gd name="T3" fmla="*/ 17 h 17"/>
                <a:gd name="T4" fmla="*/ 51 w 51"/>
                <a:gd name="T5" fmla="*/ 17 h 17"/>
                <a:gd name="T6" fmla="*/ 22 w 51"/>
                <a:gd name="T7" fmla="*/ 0 h 17"/>
              </a:gdLst>
              <a:ahLst/>
              <a:cxnLst>
                <a:cxn ang="0">
                  <a:pos x="T0" y="T1"/>
                </a:cxn>
                <a:cxn ang="0">
                  <a:pos x="T2" y="T3"/>
                </a:cxn>
                <a:cxn ang="0">
                  <a:pos x="T4" y="T5"/>
                </a:cxn>
                <a:cxn ang="0">
                  <a:pos x="T6" y="T7"/>
                </a:cxn>
              </a:cxnLst>
              <a:rect l="0" t="0" r="r" b="b"/>
              <a:pathLst>
                <a:path w="51" h="17">
                  <a:moveTo>
                    <a:pt x="22" y="0"/>
                  </a:moveTo>
                  <a:cubicBezTo>
                    <a:pt x="8" y="0"/>
                    <a:pt x="0" y="8"/>
                    <a:pt x="0" y="17"/>
                  </a:cubicBezTo>
                  <a:cubicBezTo>
                    <a:pt x="51" y="17"/>
                    <a:pt x="51" y="17"/>
                    <a:pt x="51" y="17"/>
                  </a:cubicBezTo>
                  <a:cubicBezTo>
                    <a:pt x="51" y="17"/>
                    <a:pt x="39" y="0"/>
                    <a:pt x="22"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grpSp>
          <p:nvGrpSpPr>
            <p:cNvPr id="33" name="Group 8">
              <a:extLst>
                <a:ext uri="{FF2B5EF4-FFF2-40B4-BE49-F238E27FC236}">
                  <a16:creationId xmlns:a16="http://schemas.microsoft.com/office/drawing/2014/main" id="{01A780EA-3840-46C3-B4AE-27B3C3F4A7B6}"/>
                </a:ext>
              </a:extLst>
            </p:cNvPr>
            <p:cNvGrpSpPr/>
            <p:nvPr/>
          </p:nvGrpSpPr>
          <p:grpSpPr>
            <a:xfrm>
              <a:off x="5682750" y="3149931"/>
              <a:ext cx="839719" cy="541076"/>
              <a:chOff x="5489541" y="2913636"/>
              <a:chExt cx="379413" cy="244476"/>
            </a:xfrm>
            <a:solidFill>
              <a:srgbClr val="775F55">
                <a:lumMod val="75000"/>
              </a:srgbClr>
            </a:solidFill>
          </p:grpSpPr>
          <p:sp>
            <p:nvSpPr>
              <p:cNvPr id="37" name="Freeform 247">
                <a:extLst>
                  <a:ext uri="{FF2B5EF4-FFF2-40B4-BE49-F238E27FC236}">
                    <a16:creationId xmlns:a16="http://schemas.microsoft.com/office/drawing/2014/main" id="{BB3C85DC-0CE6-4CDF-8340-DD6B43CC6726}"/>
                  </a:ext>
                </a:extLst>
              </p:cNvPr>
              <p:cNvSpPr>
                <a:spLocks/>
              </p:cNvSpPr>
              <p:nvPr/>
            </p:nvSpPr>
            <p:spPr bwMode="auto">
              <a:xfrm>
                <a:off x="5489541" y="2913636"/>
                <a:ext cx="379413" cy="225425"/>
              </a:xfrm>
              <a:custGeom>
                <a:avLst/>
                <a:gdLst>
                  <a:gd name="T0" fmla="*/ 118 w 146"/>
                  <a:gd name="T1" fmla="*/ 22 h 87"/>
                  <a:gd name="T2" fmla="*/ 107 w 146"/>
                  <a:gd name="T3" fmla="*/ 24 h 87"/>
                  <a:gd name="T4" fmla="*/ 72 w 146"/>
                  <a:gd name="T5" fmla="*/ 0 h 87"/>
                  <a:gd name="T6" fmla="*/ 39 w 146"/>
                  <a:gd name="T7" fmla="*/ 19 h 87"/>
                  <a:gd name="T8" fmla="*/ 34 w 146"/>
                  <a:gd name="T9" fmla="*/ 19 h 87"/>
                  <a:gd name="T10" fmla="*/ 0 w 146"/>
                  <a:gd name="T11" fmla="*/ 53 h 87"/>
                  <a:gd name="T12" fmla="*/ 34 w 146"/>
                  <a:gd name="T13" fmla="*/ 87 h 87"/>
                  <a:gd name="T14" fmla="*/ 59 w 146"/>
                  <a:gd name="T15" fmla="*/ 75 h 87"/>
                  <a:gd name="T16" fmla="*/ 72 w 146"/>
                  <a:gd name="T17" fmla="*/ 77 h 87"/>
                  <a:gd name="T18" fmla="*/ 97 w 146"/>
                  <a:gd name="T19" fmla="*/ 68 h 87"/>
                  <a:gd name="T20" fmla="*/ 118 w 146"/>
                  <a:gd name="T21" fmla="*/ 77 h 87"/>
                  <a:gd name="T22" fmla="*/ 146 w 146"/>
                  <a:gd name="T23" fmla="*/ 50 h 87"/>
                  <a:gd name="T24" fmla="*/ 118 w 146"/>
                  <a:gd name="T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7">
                    <a:moveTo>
                      <a:pt x="118" y="22"/>
                    </a:moveTo>
                    <a:cubicBezTo>
                      <a:pt x="114" y="22"/>
                      <a:pt x="111" y="23"/>
                      <a:pt x="107" y="24"/>
                    </a:cubicBezTo>
                    <a:cubicBezTo>
                      <a:pt x="102" y="10"/>
                      <a:pt x="88" y="0"/>
                      <a:pt x="72" y="0"/>
                    </a:cubicBezTo>
                    <a:cubicBezTo>
                      <a:pt x="58" y="0"/>
                      <a:pt x="45" y="8"/>
                      <a:pt x="39" y="19"/>
                    </a:cubicBezTo>
                    <a:cubicBezTo>
                      <a:pt x="37" y="19"/>
                      <a:pt x="35" y="19"/>
                      <a:pt x="34" y="19"/>
                    </a:cubicBezTo>
                    <a:cubicBezTo>
                      <a:pt x="15" y="19"/>
                      <a:pt x="0" y="34"/>
                      <a:pt x="0" y="53"/>
                    </a:cubicBezTo>
                    <a:cubicBezTo>
                      <a:pt x="0" y="71"/>
                      <a:pt x="15" y="87"/>
                      <a:pt x="34" y="87"/>
                    </a:cubicBezTo>
                    <a:cubicBezTo>
                      <a:pt x="44" y="87"/>
                      <a:pt x="53" y="82"/>
                      <a:pt x="59" y="75"/>
                    </a:cubicBezTo>
                    <a:cubicBezTo>
                      <a:pt x="63" y="77"/>
                      <a:pt x="67" y="77"/>
                      <a:pt x="72" y="77"/>
                    </a:cubicBezTo>
                    <a:cubicBezTo>
                      <a:pt x="81" y="77"/>
                      <a:pt x="90" y="74"/>
                      <a:pt x="97" y="68"/>
                    </a:cubicBezTo>
                    <a:cubicBezTo>
                      <a:pt x="102" y="74"/>
                      <a:pt x="110" y="77"/>
                      <a:pt x="118" y="77"/>
                    </a:cubicBezTo>
                    <a:cubicBezTo>
                      <a:pt x="133" y="77"/>
                      <a:pt x="146" y="65"/>
                      <a:pt x="146" y="50"/>
                    </a:cubicBezTo>
                    <a:cubicBezTo>
                      <a:pt x="146" y="34"/>
                      <a:pt x="133" y="22"/>
                      <a:pt x="1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8" name="Oval 248">
                <a:extLst>
                  <a:ext uri="{FF2B5EF4-FFF2-40B4-BE49-F238E27FC236}">
                    <a16:creationId xmlns:a16="http://schemas.microsoft.com/office/drawing/2014/main" id="{5E82B75A-B3CE-4390-8C48-9EA5F451CDBC}"/>
                  </a:ext>
                </a:extLst>
              </p:cNvPr>
              <p:cNvSpPr>
                <a:spLocks noChangeArrowheads="1"/>
              </p:cNvSpPr>
              <p:nvPr/>
            </p:nvSpPr>
            <p:spPr bwMode="auto">
              <a:xfrm>
                <a:off x="5632416" y="2981899"/>
                <a:ext cx="176213" cy="176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grpSp>
        <p:sp>
          <p:nvSpPr>
            <p:cNvPr id="34" name="Freeform 249">
              <a:extLst>
                <a:ext uri="{FF2B5EF4-FFF2-40B4-BE49-F238E27FC236}">
                  <a16:creationId xmlns:a16="http://schemas.microsoft.com/office/drawing/2014/main" id="{22B019DF-9D82-487B-8B8E-239272FCACA4}"/>
                </a:ext>
              </a:extLst>
            </p:cNvPr>
            <p:cNvSpPr>
              <a:spLocks/>
            </p:cNvSpPr>
            <p:nvPr/>
          </p:nvSpPr>
          <p:spPr bwMode="auto">
            <a:xfrm>
              <a:off x="5573834" y="3504792"/>
              <a:ext cx="1050527" cy="765936"/>
            </a:xfrm>
            <a:custGeom>
              <a:avLst/>
              <a:gdLst>
                <a:gd name="T0" fmla="*/ 179 w 183"/>
                <a:gd name="T1" fmla="*/ 0 h 133"/>
                <a:gd name="T2" fmla="*/ 5 w 183"/>
                <a:gd name="T3" fmla="*/ 0 h 133"/>
                <a:gd name="T4" fmla="*/ 1 w 183"/>
                <a:gd name="T5" fmla="*/ 4 h 133"/>
                <a:gd name="T6" fmla="*/ 16 w 183"/>
                <a:gd name="T7" fmla="*/ 128 h 133"/>
                <a:gd name="T8" fmla="*/ 21 w 183"/>
                <a:gd name="T9" fmla="*/ 133 h 133"/>
                <a:gd name="T10" fmla="*/ 162 w 183"/>
                <a:gd name="T11" fmla="*/ 133 h 133"/>
                <a:gd name="T12" fmla="*/ 168 w 183"/>
                <a:gd name="T13" fmla="*/ 128 h 133"/>
                <a:gd name="T14" fmla="*/ 183 w 183"/>
                <a:gd name="T15" fmla="*/ 4 h 133"/>
                <a:gd name="T16" fmla="*/ 179 w 18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33">
                  <a:moveTo>
                    <a:pt x="179" y="0"/>
                  </a:moveTo>
                  <a:cubicBezTo>
                    <a:pt x="5" y="0"/>
                    <a:pt x="5" y="0"/>
                    <a:pt x="5" y="0"/>
                  </a:cubicBezTo>
                  <a:cubicBezTo>
                    <a:pt x="2" y="0"/>
                    <a:pt x="0" y="2"/>
                    <a:pt x="1" y="4"/>
                  </a:cubicBezTo>
                  <a:cubicBezTo>
                    <a:pt x="16" y="128"/>
                    <a:pt x="16" y="128"/>
                    <a:pt x="16" y="128"/>
                  </a:cubicBezTo>
                  <a:cubicBezTo>
                    <a:pt x="16" y="131"/>
                    <a:pt x="18" y="133"/>
                    <a:pt x="21" y="133"/>
                  </a:cubicBezTo>
                  <a:cubicBezTo>
                    <a:pt x="162" y="133"/>
                    <a:pt x="162" y="133"/>
                    <a:pt x="162" y="133"/>
                  </a:cubicBezTo>
                  <a:cubicBezTo>
                    <a:pt x="165" y="133"/>
                    <a:pt x="167" y="131"/>
                    <a:pt x="168" y="128"/>
                  </a:cubicBezTo>
                  <a:cubicBezTo>
                    <a:pt x="183" y="4"/>
                    <a:pt x="183" y="4"/>
                    <a:pt x="183" y="4"/>
                  </a:cubicBezTo>
                  <a:cubicBezTo>
                    <a:pt x="183" y="2"/>
                    <a:pt x="181" y="0"/>
                    <a:pt x="179" y="0"/>
                  </a:cubicBezTo>
                  <a:close/>
                </a:path>
              </a:pathLst>
            </a:custGeom>
            <a:solidFill>
              <a:srgbClr val="B8C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5" name="Freeform 250">
              <a:extLst>
                <a:ext uri="{FF2B5EF4-FFF2-40B4-BE49-F238E27FC236}">
                  <a16:creationId xmlns:a16="http://schemas.microsoft.com/office/drawing/2014/main" id="{9CD02B2C-A991-4DB9-8D8E-10195838C486}"/>
                </a:ext>
              </a:extLst>
            </p:cNvPr>
            <p:cNvSpPr>
              <a:spLocks/>
            </p:cNvSpPr>
            <p:nvPr/>
          </p:nvSpPr>
          <p:spPr bwMode="auto">
            <a:xfrm>
              <a:off x="5531672" y="3322092"/>
              <a:ext cx="1131336" cy="224862"/>
            </a:xfrm>
            <a:custGeom>
              <a:avLst/>
              <a:gdLst>
                <a:gd name="T0" fmla="*/ 192 w 197"/>
                <a:gd name="T1" fmla="*/ 0 h 39"/>
                <a:gd name="T2" fmla="*/ 5 w 197"/>
                <a:gd name="T3" fmla="*/ 0 h 39"/>
                <a:gd name="T4" fmla="*/ 0 w 197"/>
                <a:gd name="T5" fmla="*/ 5 h 39"/>
                <a:gd name="T6" fmla="*/ 0 w 197"/>
                <a:gd name="T7" fmla="*/ 35 h 39"/>
                <a:gd name="T8" fmla="*/ 5 w 197"/>
                <a:gd name="T9" fmla="*/ 39 h 39"/>
                <a:gd name="T10" fmla="*/ 192 w 197"/>
                <a:gd name="T11" fmla="*/ 39 h 39"/>
                <a:gd name="T12" fmla="*/ 197 w 197"/>
                <a:gd name="T13" fmla="*/ 35 h 39"/>
                <a:gd name="T14" fmla="*/ 197 w 197"/>
                <a:gd name="T15" fmla="*/ 5 h 39"/>
                <a:gd name="T16" fmla="*/ 192 w 197"/>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9">
                  <a:moveTo>
                    <a:pt x="192" y="0"/>
                  </a:moveTo>
                  <a:cubicBezTo>
                    <a:pt x="5" y="0"/>
                    <a:pt x="5" y="0"/>
                    <a:pt x="5" y="0"/>
                  </a:cubicBezTo>
                  <a:cubicBezTo>
                    <a:pt x="3" y="0"/>
                    <a:pt x="0" y="3"/>
                    <a:pt x="0" y="5"/>
                  </a:cubicBezTo>
                  <a:cubicBezTo>
                    <a:pt x="0" y="35"/>
                    <a:pt x="0" y="35"/>
                    <a:pt x="0" y="35"/>
                  </a:cubicBezTo>
                  <a:cubicBezTo>
                    <a:pt x="0" y="37"/>
                    <a:pt x="3" y="39"/>
                    <a:pt x="5" y="39"/>
                  </a:cubicBezTo>
                  <a:cubicBezTo>
                    <a:pt x="192" y="39"/>
                    <a:pt x="192" y="39"/>
                    <a:pt x="192" y="39"/>
                  </a:cubicBezTo>
                  <a:cubicBezTo>
                    <a:pt x="195" y="39"/>
                    <a:pt x="197" y="37"/>
                    <a:pt x="197" y="35"/>
                  </a:cubicBezTo>
                  <a:cubicBezTo>
                    <a:pt x="197" y="5"/>
                    <a:pt x="197" y="5"/>
                    <a:pt x="197" y="5"/>
                  </a:cubicBezTo>
                  <a:cubicBezTo>
                    <a:pt x="197" y="3"/>
                    <a:pt x="195" y="0"/>
                    <a:pt x="192"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36" name="Freeform 123">
              <a:extLst>
                <a:ext uri="{FF2B5EF4-FFF2-40B4-BE49-F238E27FC236}">
                  <a16:creationId xmlns:a16="http://schemas.microsoft.com/office/drawing/2014/main" id="{26C2DEA6-A186-4E82-93EA-A5E78109D38B}"/>
                </a:ext>
              </a:extLst>
            </p:cNvPr>
            <p:cNvSpPr>
              <a:spLocks noChangeArrowheads="1"/>
            </p:cNvSpPr>
            <p:nvPr/>
          </p:nvSpPr>
          <p:spPr bwMode="auto">
            <a:xfrm>
              <a:off x="5917404" y="3700330"/>
              <a:ext cx="363386" cy="371902"/>
            </a:xfrm>
            <a:custGeom>
              <a:avLst/>
              <a:gdLst>
                <a:gd name="T0" fmla="*/ 123628 w 452"/>
                <a:gd name="T1" fmla="*/ 135490 h 462"/>
                <a:gd name="T2" fmla="*/ 123628 w 452"/>
                <a:gd name="T3" fmla="*/ 135490 h 462"/>
                <a:gd name="T4" fmla="*/ 195108 w 452"/>
                <a:gd name="T5" fmla="*/ 11703 h 462"/>
                <a:gd name="T6" fmla="*/ 195108 w 452"/>
                <a:gd name="T7" fmla="*/ 8102 h 462"/>
                <a:gd name="T8" fmla="*/ 191062 w 452"/>
                <a:gd name="T9" fmla="*/ 8102 h 462"/>
                <a:gd name="T10" fmla="*/ 71480 w 452"/>
                <a:gd name="T11" fmla="*/ 80124 h 462"/>
                <a:gd name="T12" fmla="*/ 4046 w 452"/>
                <a:gd name="T13" fmla="*/ 135490 h 462"/>
                <a:gd name="T14" fmla="*/ 15735 w 452"/>
                <a:gd name="T15" fmla="*/ 147644 h 462"/>
                <a:gd name="T16" fmla="*/ 39561 w 452"/>
                <a:gd name="T17" fmla="*/ 139542 h 462"/>
                <a:gd name="T18" fmla="*/ 67883 w 452"/>
                <a:gd name="T19" fmla="*/ 167450 h 462"/>
                <a:gd name="T20" fmla="*/ 59791 w 452"/>
                <a:gd name="T21" fmla="*/ 191307 h 462"/>
                <a:gd name="T22" fmla="*/ 67883 w 452"/>
                <a:gd name="T23" fmla="*/ 203461 h 462"/>
                <a:gd name="T24" fmla="*/ 123628 w 452"/>
                <a:gd name="T25" fmla="*/ 135490 h 462"/>
                <a:gd name="T26" fmla="*/ 135317 w 452"/>
                <a:gd name="T27" fmla="*/ 67520 h 462"/>
                <a:gd name="T28" fmla="*/ 135317 w 452"/>
                <a:gd name="T29" fmla="*/ 67520 h 462"/>
                <a:gd name="T30" fmla="*/ 135317 w 452"/>
                <a:gd name="T31" fmla="*/ 43663 h 462"/>
                <a:gd name="T32" fmla="*/ 159143 w 452"/>
                <a:gd name="T33" fmla="*/ 43663 h 462"/>
                <a:gd name="T34" fmla="*/ 159143 w 452"/>
                <a:gd name="T35" fmla="*/ 67520 h 462"/>
                <a:gd name="T36" fmla="*/ 135317 w 452"/>
                <a:gd name="T37" fmla="*/ 67520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ysClr val="window" lastClr="FFFFFF"/>
            </a:solidFill>
            <a:ln>
              <a:noFill/>
            </a:ln>
            <a:effectLst/>
            <a:extLst/>
          </p:spPr>
          <p:txBody>
            <a:bodyPr wrap="none" lIns="34290" tIns="17145" rIns="34290" bIns="17145" anchor="ct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grpSp>
      <p:cxnSp>
        <p:nvCxnSpPr>
          <p:cNvPr id="39" name="Straight Connector 122">
            <a:extLst>
              <a:ext uri="{FF2B5EF4-FFF2-40B4-BE49-F238E27FC236}">
                <a16:creationId xmlns:a16="http://schemas.microsoft.com/office/drawing/2014/main" id="{F9597F06-720C-46CB-939E-37E0AF3A8384}"/>
              </a:ext>
            </a:extLst>
          </p:cNvPr>
          <p:cNvCxnSpPr>
            <a:cxnSpLocks/>
          </p:cNvCxnSpPr>
          <p:nvPr/>
        </p:nvCxnSpPr>
        <p:spPr>
          <a:xfrm>
            <a:off x="1795110" y="5441705"/>
            <a:ext cx="2416479" cy="11878"/>
          </a:xfrm>
          <a:prstGeom prst="line">
            <a:avLst/>
          </a:prstGeom>
          <a:noFill/>
          <a:ln w="12700" cap="flat" cmpd="sng" algn="ctr">
            <a:solidFill>
              <a:srgbClr val="000000"/>
            </a:solidFill>
            <a:prstDash val="dash"/>
            <a:miter lim="800000"/>
            <a:headEnd type="oval" w="med" len="med"/>
            <a:tailEnd type="triangle" w="med" len="med"/>
          </a:ln>
          <a:effectLst/>
        </p:spPr>
      </p:cxnSp>
      <p:sp>
        <p:nvSpPr>
          <p:cNvPr id="40" name="TextBox 93">
            <a:extLst>
              <a:ext uri="{FF2B5EF4-FFF2-40B4-BE49-F238E27FC236}">
                <a16:creationId xmlns:a16="http://schemas.microsoft.com/office/drawing/2014/main" id="{6152513A-FE7E-49CF-98B0-FB8CBCA470C4}"/>
              </a:ext>
            </a:extLst>
          </p:cNvPr>
          <p:cNvSpPr txBox="1"/>
          <p:nvPr/>
        </p:nvSpPr>
        <p:spPr>
          <a:xfrm>
            <a:off x="7052304" y="5622892"/>
            <a:ext cx="1210551" cy="400091"/>
          </a:xfrm>
          <a:prstGeom prst="rect">
            <a:avLst/>
          </a:prstGeom>
          <a:noFill/>
        </p:spPr>
        <p:txBody>
          <a:bodyPr wrap="none" lIns="91422" tIns="45711" rIns="91422" bIns="45711" rtlCol="0">
            <a:spAutoFit/>
          </a:bodyPr>
          <a:lstStyle/>
          <a:p>
            <a:pPr eaLnBrk="0" fontAlgn="base" hangingPunct="0">
              <a:spcBef>
                <a:spcPct val="0"/>
              </a:spcBef>
              <a:spcAft>
                <a:spcPct val="0"/>
              </a:spcAft>
            </a:pPr>
            <a:r>
              <a:rPr lang="zh-CN" altLang="en-US"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市场格局</a:t>
            </a:r>
            <a:endParaRPr lang="en-US" altLang="zh-CN"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41" name="Group 106">
            <a:extLst>
              <a:ext uri="{FF2B5EF4-FFF2-40B4-BE49-F238E27FC236}">
                <a16:creationId xmlns:a16="http://schemas.microsoft.com/office/drawing/2014/main" id="{A31E7A8D-40B0-496B-8010-FDDE72FEE1C6}"/>
              </a:ext>
            </a:extLst>
          </p:cNvPr>
          <p:cNvGrpSpPr/>
          <p:nvPr/>
        </p:nvGrpSpPr>
        <p:grpSpPr>
          <a:xfrm>
            <a:off x="7504354" y="5306647"/>
            <a:ext cx="277647" cy="276819"/>
            <a:chOff x="2138511" y="2464802"/>
            <a:chExt cx="354012" cy="352956"/>
          </a:xfrm>
          <a:solidFill>
            <a:srgbClr val="F37221"/>
          </a:solidFill>
        </p:grpSpPr>
        <p:sp>
          <p:nvSpPr>
            <p:cNvPr id="42" name="Oval 107">
              <a:extLst>
                <a:ext uri="{FF2B5EF4-FFF2-40B4-BE49-F238E27FC236}">
                  <a16:creationId xmlns:a16="http://schemas.microsoft.com/office/drawing/2014/main" id="{87C9CBFA-04D0-486F-8613-8938EBA7DC6A}"/>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Calibri" panose="020F0502020204030204"/>
                <a:cs typeface="Arial"/>
                <a:sym typeface="+mn-lt"/>
              </a:endParaRPr>
            </a:p>
          </p:txBody>
        </p:sp>
        <p:sp>
          <p:nvSpPr>
            <p:cNvPr id="43" name="Freeform 108">
              <a:extLst>
                <a:ext uri="{FF2B5EF4-FFF2-40B4-BE49-F238E27FC236}">
                  <a16:creationId xmlns:a16="http://schemas.microsoft.com/office/drawing/2014/main" id="{4DA12D8A-6896-4CDC-A76C-CAF5342FAD7F}"/>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Calibri" panose="020F0502020204030204"/>
                <a:cs typeface="Arial"/>
                <a:sym typeface="+mn-lt"/>
              </a:endParaRPr>
            </a:p>
          </p:txBody>
        </p:sp>
      </p:grpSp>
      <p:grpSp>
        <p:nvGrpSpPr>
          <p:cNvPr id="44" name="Group 74">
            <a:extLst>
              <a:ext uri="{FF2B5EF4-FFF2-40B4-BE49-F238E27FC236}">
                <a16:creationId xmlns:a16="http://schemas.microsoft.com/office/drawing/2014/main" id="{A15E76B3-30EF-4A91-B8BE-FFED45086885}"/>
              </a:ext>
            </a:extLst>
          </p:cNvPr>
          <p:cNvGrpSpPr/>
          <p:nvPr/>
        </p:nvGrpSpPr>
        <p:grpSpPr>
          <a:xfrm>
            <a:off x="7515263" y="760584"/>
            <a:ext cx="511027" cy="1102994"/>
            <a:chOff x="9709349" y="1828868"/>
            <a:chExt cx="1131336" cy="2441860"/>
          </a:xfrm>
        </p:grpSpPr>
        <p:sp>
          <p:nvSpPr>
            <p:cNvPr id="45" name="Rectangle 266">
              <a:extLst>
                <a:ext uri="{FF2B5EF4-FFF2-40B4-BE49-F238E27FC236}">
                  <a16:creationId xmlns:a16="http://schemas.microsoft.com/office/drawing/2014/main" id="{17AFBA44-2ACF-4A9E-9A7A-28C850107830}"/>
                </a:ext>
              </a:extLst>
            </p:cNvPr>
            <p:cNvSpPr>
              <a:spLocks noChangeArrowheads="1"/>
            </p:cNvSpPr>
            <p:nvPr/>
          </p:nvSpPr>
          <p:spPr bwMode="auto">
            <a:xfrm>
              <a:off x="10236369" y="1909679"/>
              <a:ext cx="77296" cy="1292956"/>
            </a:xfrm>
            <a:prstGeom prst="rect">
              <a:avLst/>
            </a:prstGeom>
            <a:solidFill>
              <a:srgbClr val="80C4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46" name="Rectangle 267">
              <a:extLst>
                <a:ext uri="{FF2B5EF4-FFF2-40B4-BE49-F238E27FC236}">
                  <a16:creationId xmlns:a16="http://schemas.microsoft.com/office/drawing/2014/main" id="{EF85BA17-7C0A-4CAD-B0D8-03AF3B356328}"/>
                </a:ext>
              </a:extLst>
            </p:cNvPr>
            <p:cNvSpPr>
              <a:spLocks noChangeArrowheads="1"/>
            </p:cNvSpPr>
            <p:nvPr/>
          </p:nvSpPr>
          <p:spPr bwMode="auto">
            <a:xfrm>
              <a:off x="10236369" y="1909679"/>
              <a:ext cx="77296" cy="12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47" name="Freeform 268">
              <a:extLst>
                <a:ext uri="{FF2B5EF4-FFF2-40B4-BE49-F238E27FC236}">
                  <a16:creationId xmlns:a16="http://schemas.microsoft.com/office/drawing/2014/main" id="{78BEE00A-1D97-4C89-9405-1967A4B28B4D}"/>
                </a:ext>
              </a:extLst>
            </p:cNvPr>
            <p:cNvSpPr>
              <a:spLocks/>
            </p:cNvSpPr>
            <p:nvPr/>
          </p:nvSpPr>
          <p:spPr bwMode="auto">
            <a:xfrm>
              <a:off x="10236369" y="1828868"/>
              <a:ext cx="77296" cy="80811"/>
            </a:xfrm>
            <a:custGeom>
              <a:avLst/>
              <a:gdLst>
                <a:gd name="T0" fmla="*/ 17 w 22"/>
                <a:gd name="T1" fmla="*/ 0 h 23"/>
                <a:gd name="T2" fmla="*/ 5 w 22"/>
                <a:gd name="T3" fmla="*/ 0 h 23"/>
                <a:gd name="T4" fmla="*/ 0 w 22"/>
                <a:gd name="T5" fmla="*/ 23 h 23"/>
                <a:gd name="T6" fmla="*/ 22 w 22"/>
                <a:gd name="T7" fmla="*/ 23 h 23"/>
                <a:gd name="T8" fmla="*/ 17 w 22"/>
                <a:gd name="T9" fmla="*/ 0 h 23"/>
              </a:gdLst>
              <a:ahLst/>
              <a:cxnLst>
                <a:cxn ang="0">
                  <a:pos x="T0" y="T1"/>
                </a:cxn>
                <a:cxn ang="0">
                  <a:pos x="T2" y="T3"/>
                </a:cxn>
                <a:cxn ang="0">
                  <a:pos x="T4" y="T5"/>
                </a:cxn>
                <a:cxn ang="0">
                  <a:pos x="T6" y="T7"/>
                </a:cxn>
                <a:cxn ang="0">
                  <a:pos x="T8" y="T9"/>
                </a:cxn>
              </a:cxnLst>
              <a:rect l="0" t="0" r="r" b="b"/>
              <a:pathLst>
                <a:path w="22" h="23">
                  <a:moveTo>
                    <a:pt x="17" y="0"/>
                  </a:moveTo>
                  <a:lnTo>
                    <a:pt x="5" y="0"/>
                  </a:lnTo>
                  <a:lnTo>
                    <a:pt x="0" y="23"/>
                  </a:lnTo>
                  <a:lnTo>
                    <a:pt x="22" y="23"/>
                  </a:lnTo>
                  <a:lnTo>
                    <a:pt x="17" y="0"/>
                  </a:lnTo>
                  <a:close/>
                </a:path>
              </a:pathLst>
            </a:custGeom>
            <a:solidFill>
              <a:srgbClr val="99C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48" name="Freeform 269">
              <a:extLst>
                <a:ext uri="{FF2B5EF4-FFF2-40B4-BE49-F238E27FC236}">
                  <a16:creationId xmlns:a16="http://schemas.microsoft.com/office/drawing/2014/main" id="{60D47506-42D3-4EF2-A7F2-D9F84D65835F}"/>
                </a:ext>
              </a:extLst>
            </p:cNvPr>
            <p:cNvSpPr>
              <a:spLocks/>
            </p:cNvSpPr>
            <p:nvPr/>
          </p:nvSpPr>
          <p:spPr bwMode="auto">
            <a:xfrm>
              <a:off x="10313665" y="1972921"/>
              <a:ext cx="291619" cy="200269"/>
            </a:xfrm>
            <a:custGeom>
              <a:avLst/>
              <a:gdLst>
                <a:gd name="T0" fmla="*/ 51 w 51"/>
                <a:gd name="T1" fmla="*/ 17 h 35"/>
                <a:gd name="T2" fmla="*/ 30 w 51"/>
                <a:gd name="T3" fmla="*/ 35 h 35"/>
                <a:gd name="T4" fmla="*/ 0 w 51"/>
                <a:gd name="T5" fmla="*/ 17 h 35"/>
                <a:gd name="T6" fmla="*/ 30 w 51"/>
                <a:gd name="T7" fmla="*/ 0 h 35"/>
                <a:gd name="T8" fmla="*/ 51 w 51"/>
                <a:gd name="T9" fmla="*/ 17 h 35"/>
              </a:gdLst>
              <a:ahLst/>
              <a:cxnLst>
                <a:cxn ang="0">
                  <a:pos x="T0" y="T1"/>
                </a:cxn>
                <a:cxn ang="0">
                  <a:pos x="T2" y="T3"/>
                </a:cxn>
                <a:cxn ang="0">
                  <a:pos x="T4" y="T5"/>
                </a:cxn>
                <a:cxn ang="0">
                  <a:pos x="T6" y="T7"/>
                </a:cxn>
                <a:cxn ang="0">
                  <a:pos x="T8" y="T9"/>
                </a:cxn>
              </a:cxnLst>
              <a:rect l="0" t="0" r="r" b="b"/>
              <a:pathLst>
                <a:path w="51" h="35">
                  <a:moveTo>
                    <a:pt x="51" y="17"/>
                  </a:moveTo>
                  <a:cubicBezTo>
                    <a:pt x="51" y="27"/>
                    <a:pt x="44" y="35"/>
                    <a:pt x="30" y="35"/>
                  </a:cubicBezTo>
                  <a:cubicBezTo>
                    <a:pt x="12" y="35"/>
                    <a:pt x="0" y="17"/>
                    <a:pt x="0" y="17"/>
                  </a:cubicBezTo>
                  <a:cubicBezTo>
                    <a:pt x="0" y="17"/>
                    <a:pt x="12" y="0"/>
                    <a:pt x="30" y="0"/>
                  </a:cubicBezTo>
                  <a:cubicBezTo>
                    <a:pt x="44" y="0"/>
                    <a:pt x="51" y="8"/>
                    <a:pt x="51" y="17"/>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49" name="Freeform 270">
              <a:extLst>
                <a:ext uri="{FF2B5EF4-FFF2-40B4-BE49-F238E27FC236}">
                  <a16:creationId xmlns:a16="http://schemas.microsoft.com/office/drawing/2014/main" id="{082022B0-C8E7-471C-BDA6-B178DAB3A6C0}"/>
                </a:ext>
              </a:extLst>
            </p:cNvPr>
            <p:cNvSpPr>
              <a:spLocks/>
            </p:cNvSpPr>
            <p:nvPr/>
          </p:nvSpPr>
          <p:spPr bwMode="auto">
            <a:xfrm>
              <a:off x="10313665" y="1972921"/>
              <a:ext cx="291619" cy="98377"/>
            </a:xfrm>
            <a:custGeom>
              <a:avLst/>
              <a:gdLst>
                <a:gd name="T0" fmla="*/ 30 w 51"/>
                <a:gd name="T1" fmla="*/ 0 h 17"/>
                <a:gd name="T2" fmla="*/ 0 w 51"/>
                <a:gd name="T3" fmla="*/ 17 h 17"/>
                <a:gd name="T4" fmla="*/ 51 w 51"/>
                <a:gd name="T5" fmla="*/ 17 h 17"/>
                <a:gd name="T6" fmla="*/ 30 w 51"/>
                <a:gd name="T7" fmla="*/ 0 h 17"/>
              </a:gdLst>
              <a:ahLst/>
              <a:cxnLst>
                <a:cxn ang="0">
                  <a:pos x="T0" y="T1"/>
                </a:cxn>
                <a:cxn ang="0">
                  <a:pos x="T2" y="T3"/>
                </a:cxn>
                <a:cxn ang="0">
                  <a:pos x="T4" y="T5"/>
                </a:cxn>
                <a:cxn ang="0">
                  <a:pos x="T6" y="T7"/>
                </a:cxn>
              </a:cxnLst>
              <a:rect l="0" t="0" r="r" b="b"/>
              <a:pathLst>
                <a:path w="51" h="17">
                  <a:moveTo>
                    <a:pt x="30" y="0"/>
                  </a:moveTo>
                  <a:cubicBezTo>
                    <a:pt x="12" y="0"/>
                    <a:pt x="0" y="17"/>
                    <a:pt x="0" y="17"/>
                  </a:cubicBezTo>
                  <a:cubicBezTo>
                    <a:pt x="51" y="17"/>
                    <a:pt x="51" y="17"/>
                    <a:pt x="51" y="17"/>
                  </a:cubicBezTo>
                  <a:cubicBezTo>
                    <a:pt x="51" y="8"/>
                    <a:pt x="44" y="0"/>
                    <a:pt x="30"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0" name="Freeform 271">
              <a:extLst>
                <a:ext uri="{FF2B5EF4-FFF2-40B4-BE49-F238E27FC236}">
                  <a16:creationId xmlns:a16="http://schemas.microsoft.com/office/drawing/2014/main" id="{CA0FA66E-3315-494E-8CCE-7C1AE6D44DEA}"/>
                </a:ext>
              </a:extLst>
            </p:cNvPr>
            <p:cNvSpPr>
              <a:spLocks/>
            </p:cNvSpPr>
            <p:nvPr/>
          </p:nvSpPr>
          <p:spPr bwMode="auto">
            <a:xfrm>
              <a:off x="9944752" y="1972921"/>
              <a:ext cx="291619" cy="200269"/>
            </a:xfrm>
            <a:custGeom>
              <a:avLst/>
              <a:gdLst>
                <a:gd name="T0" fmla="*/ 0 w 51"/>
                <a:gd name="T1" fmla="*/ 17 h 35"/>
                <a:gd name="T2" fmla="*/ 22 w 51"/>
                <a:gd name="T3" fmla="*/ 35 h 35"/>
                <a:gd name="T4" fmla="*/ 51 w 51"/>
                <a:gd name="T5" fmla="*/ 17 h 35"/>
                <a:gd name="T6" fmla="*/ 22 w 51"/>
                <a:gd name="T7" fmla="*/ 0 h 35"/>
                <a:gd name="T8" fmla="*/ 0 w 51"/>
                <a:gd name="T9" fmla="*/ 17 h 35"/>
              </a:gdLst>
              <a:ahLst/>
              <a:cxnLst>
                <a:cxn ang="0">
                  <a:pos x="T0" y="T1"/>
                </a:cxn>
                <a:cxn ang="0">
                  <a:pos x="T2" y="T3"/>
                </a:cxn>
                <a:cxn ang="0">
                  <a:pos x="T4" y="T5"/>
                </a:cxn>
                <a:cxn ang="0">
                  <a:pos x="T6" y="T7"/>
                </a:cxn>
                <a:cxn ang="0">
                  <a:pos x="T8" y="T9"/>
                </a:cxn>
              </a:cxnLst>
              <a:rect l="0" t="0" r="r" b="b"/>
              <a:pathLst>
                <a:path w="51" h="35">
                  <a:moveTo>
                    <a:pt x="0" y="17"/>
                  </a:moveTo>
                  <a:cubicBezTo>
                    <a:pt x="0" y="27"/>
                    <a:pt x="8" y="35"/>
                    <a:pt x="22" y="35"/>
                  </a:cubicBezTo>
                  <a:cubicBezTo>
                    <a:pt x="39" y="35"/>
                    <a:pt x="51" y="17"/>
                    <a:pt x="51" y="17"/>
                  </a:cubicBezTo>
                  <a:cubicBezTo>
                    <a:pt x="51" y="17"/>
                    <a:pt x="39" y="0"/>
                    <a:pt x="22" y="0"/>
                  </a:cubicBezTo>
                  <a:cubicBezTo>
                    <a:pt x="8" y="0"/>
                    <a:pt x="0" y="8"/>
                    <a:pt x="0" y="17"/>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1" name="Freeform 272">
              <a:extLst>
                <a:ext uri="{FF2B5EF4-FFF2-40B4-BE49-F238E27FC236}">
                  <a16:creationId xmlns:a16="http://schemas.microsoft.com/office/drawing/2014/main" id="{DC2B38B9-1256-4900-97B2-2D25CC9E1233}"/>
                </a:ext>
              </a:extLst>
            </p:cNvPr>
            <p:cNvSpPr>
              <a:spLocks/>
            </p:cNvSpPr>
            <p:nvPr/>
          </p:nvSpPr>
          <p:spPr bwMode="auto">
            <a:xfrm>
              <a:off x="9944752" y="1972921"/>
              <a:ext cx="291619" cy="98377"/>
            </a:xfrm>
            <a:custGeom>
              <a:avLst/>
              <a:gdLst>
                <a:gd name="T0" fmla="*/ 22 w 51"/>
                <a:gd name="T1" fmla="*/ 0 h 17"/>
                <a:gd name="T2" fmla="*/ 0 w 51"/>
                <a:gd name="T3" fmla="*/ 17 h 17"/>
                <a:gd name="T4" fmla="*/ 51 w 51"/>
                <a:gd name="T5" fmla="*/ 17 h 17"/>
                <a:gd name="T6" fmla="*/ 22 w 51"/>
                <a:gd name="T7" fmla="*/ 0 h 17"/>
              </a:gdLst>
              <a:ahLst/>
              <a:cxnLst>
                <a:cxn ang="0">
                  <a:pos x="T0" y="T1"/>
                </a:cxn>
                <a:cxn ang="0">
                  <a:pos x="T2" y="T3"/>
                </a:cxn>
                <a:cxn ang="0">
                  <a:pos x="T4" y="T5"/>
                </a:cxn>
                <a:cxn ang="0">
                  <a:pos x="T6" y="T7"/>
                </a:cxn>
              </a:cxnLst>
              <a:rect l="0" t="0" r="r" b="b"/>
              <a:pathLst>
                <a:path w="51" h="17">
                  <a:moveTo>
                    <a:pt x="22" y="0"/>
                  </a:moveTo>
                  <a:cubicBezTo>
                    <a:pt x="8" y="0"/>
                    <a:pt x="0" y="8"/>
                    <a:pt x="0" y="17"/>
                  </a:cubicBezTo>
                  <a:cubicBezTo>
                    <a:pt x="51" y="17"/>
                    <a:pt x="51" y="17"/>
                    <a:pt x="51" y="17"/>
                  </a:cubicBezTo>
                  <a:cubicBezTo>
                    <a:pt x="51" y="17"/>
                    <a:pt x="39" y="0"/>
                    <a:pt x="22"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2" name="Freeform 273">
              <a:extLst>
                <a:ext uri="{FF2B5EF4-FFF2-40B4-BE49-F238E27FC236}">
                  <a16:creationId xmlns:a16="http://schemas.microsoft.com/office/drawing/2014/main" id="{0CD5B2E3-4C49-4D18-AFC0-EEC74464B719}"/>
                </a:ext>
              </a:extLst>
            </p:cNvPr>
            <p:cNvSpPr>
              <a:spLocks/>
            </p:cNvSpPr>
            <p:nvPr/>
          </p:nvSpPr>
          <p:spPr bwMode="auto">
            <a:xfrm>
              <a:off x="10313665" y="2278592"/>
              <a:ext cx="389996" cy="267023"/>
            </a:xfrm>
            <a:custGeom>
              <a:avLst/>
              <a:gdLst>
                <a:gd name="T0" fmla="*/ 68 w 68"/>
                <a:gd name="T1" fmla="*/ 24 h 47"/>
                <a:gd name="T2" fmla="*/ 39 w 68"/>
                <a:gd name="T3" fmla="*/ 47 h 47"/>
                <a:gd name="T4" fmla="*/ 0 w 68"/>
                <a:gd name="T5" fmla="*/ 24 h 47"/>
                <a:gd name="T6" fmla="*/ 39 w 68"/>
                <a:gd name="T7" fmla="*/ 0 h 47"/>
                <a:gd name="T8" fmla="*/ 68 w 68"/>
                <a:gd name="T9" fmla="*/ 24 h 47"/>
              </a:gdLst>
              <a:ahLst/>
              <a:cxnLst>
                <a:cxn ang="0">
                  <a:pos x="T0" y="T1"/>
                </a:cxn>
                <a:cxn ang="0">
                  <a:pos x="T2" y="T3"/>
                </a:cxn>
                <a:cxn ang="0">
                  <a:pos x="T4" y="T5"/>
                </a:cxn>
                <a:cxn ang="0">
                  <a:pos x="T6" y="T7"/>
                </a:cxn>
                <a:cxn ang="0">
                  <a:pos x="T8" y="T9"/>
                </a:cxn>
              </a:cxnLst>
              <a:rect l="0" t="0" r="r" b="b"/>
              <a:pathLst>
                <a:path w="68" h="47">
                  <a:moveTo>
                    <a:pt x="68" y="24"/>
                  </a:moveTo>
                  <a:cubicBezTo>
                    <a:pt x="68" y="37"/>
                    <a:pt x="58" y="47"/>
                    <a:pt x="39" y="47"/>
                  </a:cubicBezTo>
                  <a:cubicBezTo>
                    <a:pt x="16" y="47"/>
                    <a:pt x="0" y="24"/>
                    <a:pt x="0" y="24"/>
                  </a:cubicBezTo>
                  <a:cubicBezTo>
                    <a:pt x="0" y="24"/>
                    <a:pt x="16" y="0"/>
                    <a:pt x="39" y="0"/>
                  </a:cubicBezTo>
                  <a:cubicBezTo>
                    <a:pt x="58" y="0"/>
                    <a:pt x="68" y="11"/>
                    <a:pt x="68" y="24"/>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3" name="Freeform 274">
              <a:extLst>
                <a:ext uri="{FF2B5EF4-FFF2-40B4-BE49-F238E27FC236}">
                  <a16:creationId xmlns:a16="http://schemas.microsoft.com/office/drawing/2014/main" id="{896A5220-3F3B-4B6D-A4D4-64E6882AEEB9}"/>
                </a:ext>
              </a:extLst>
            </p:cNvPr>
            <p:cNvSpPr>
              <a:spLocks/>
            </p:cNvSpPr>
            <p:nvPr/>
          </p:nvSpPr>
          <p:spPr bwMode="auto">
            <a:xfrm>
              <a:off x="10313665" y="2278592"/>
              <a:ext cx="389996" cy="137026"/>
            </a:xfrm>
            <a:custGeom>
              <a:avLst/>
              <a:gdLst>
                <a:gd name="T0" fmla="*/ 39 w 68"/>
                <a:gd name="T1" fmla="*/ 0 h 24"/>
                <a:gd name="T2" fmla="*/ 0 w 68"/>
                <a:gd name="T3" fmla="*/ 24 h 24"/>
                <a:gd name="T4" fmla="*/ 68 w 68"/>
                <a:gd name="T5" fmla="*/ 24 h 24"/>
                <a:gd name="T6" fmla="*/ 68 w 68"/>
                <a:gd name="T7" fmla="*/ 24 h 24"/>
                <a:gd name="T8" fmla="*/ 40 w 68"/>
                <a:gd name="T9" fmla="*/ 0 h 24"/>
                <a:gd name="T10" fmla="*/ 39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39" y="0"/>
                  </a:moveTo>
                  <a:cubicBezTo>
                    <a:pt x="16" y="0"/>
                    <a:pt x="0" y="24"/>
                    <a:pt x="0" y="24"/>
                  </a:cubicBezTo>
                  <a:cubicBezTo>
                    <a:pt x="68" y="24"/>
                    <a:pt x="68" y="24"/>
                    <a:pt x="68" y="24"/>
                  </a:cubicBezTo>
                  <a:cubicBezTo>
                    <a:pt x="68" y="24"/>
                    <a:pt x="68" y="24"/>
                    <a:pt x="68" y="24"/>
                  </a:cubicBezTo>
                  <a:cubicBezTo>
                    <a:pt x="68" y="11"/>
                    <a:pt x="58" y="0"/>
                    <a:pt x="40" y="0"/>
                  </a:cubicBezTo>
                  <a:cubicBezTo>
                    <a:pt x="40" y="0"/>
                    <a:pt x="40" y="0"/>
                    <a:pt x="39"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4" name="Freeform 275">
              <a:extLst>
                <a:ext uri="{FF2B5EF4-FFF2-40B4-BE49-F238E27FC236}">
                  <a16:creationId xmlns:a16="http://schemas.microsoft.com/office/drawing/2014/main" id="{AA4B42C0-3246-4102-ABE8-78C5F9A818F6}"/>
                </a:ext>
              </a:extLst>
            </p:cNvPr>
            <p:cNvSpPr>
              <a:spLocks/>
            </p:cNvSpPr>
            <p:nvPr/>
          </p:nvSpPr>
          <p:spPr bwMode="auto">
            <a:xfrm>
              <a:off x="9846375" y="2278592"/>
              <a:ext cx="389996" cy="267023"/>
            </a:xfrm>
            <a:custGeom>
              <a:avLst/>
              <a:gdLst>
                <a:gd name="T0" fmla="*/ 0 w 68"/>
                <a:gd name="T1" fmla="*/ 24 h 47"/>
                <a:gd name="T2" fmla="*/ 29 w 68"/>
                <a:gd name="T3" fmla="*/ 47 h 47"/>
                <a:gd name="T4" fmla="*/ 68 w 68"/>
                <a:gd name="T5" fmla="*/ 24 h 47"/>
                <a:gd name="T6" fmla="*/ 29 w 68"/>
                <a:gd name="T7" fmla="*/ 0 h 47"/>
                <a:gd name="T8" fmla="*/ 0 w 68"/>
                <a:gd name="T9" fmla="*/ 24 h 47"/>
              </a:gdLst>
              <a:ahLst/>
              <a:cxnLst>
                <a:cxn ang="0">
                  <a:pos x="T0" y="T1"/>
                </a:cxn>
                <a:cxn ang="0">
                  <a:pos x="T2" y="T3"/>
                </a:cxn>
                <a:cxn ang="0">
                  <a:pos x="T4" y="T5"/>
                </a:cxn>
                <a:cxn ang="0">
                  <a:pos x="T6" y="T7"/>
                </a:cxn>
                <a:cxn ang="0">
                  <a:pos x="T8" y="T9"/>
                </a:cxn>
              </a:cxnLst>
              <a:rect l="0" t="0" r="r" b="b"/>
              <a:pathLst>
                <a:path w="68" h="47">
                  <a:moveTo>
                    <a:pt x="0" y="24"/>
                  </a:moveTo>
                  <a:cubicBezTo>
                    <a:pt x="0" y="37"/>
                    <a:pt x="10" y="47"/>
                    <a:pt x="29" y="47"/>
                  </a:cubicBezTo>
                  <a:cubicBezTo>
                    <a:pt x="52" y="47"/>
                    <a:pt x="68" y="24"/>
                    <a:pt x="68" y="24"/>
                  </a:cubicBezTo>
                  <a:cubicBezTo>
                    <a:pt x="68" y="24"/>
                    <a:pt x="52" y="0"/>
                    <a:pt x="29" y="0"/>
                  </a:cubicBezTo>
                  <a:cubicBezTo>
                    <a:pt x="10" y="0"/>
                    <a:pt x="0" y="11"/>
                    <a:pt x="0" y="24"/>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5" name="Freeform 276">
              <a:extLst>
                <a:ext uri="{FF2B5EF4-FFF2-40B4-BE49-F238E27FC236}">
                  <a16:creationId xmlns:a16="http://schemas.microsoft.com/office/drawing/2014/main" id="{D4DA30E2-F18F-42A3-979F-F491CA124F8F}"/>
                </a:ext>
              </a:extLst>
            </p:cNvPr>
            <p:cNvSpPr>
              <a:spLocks/>
            </p:cNvSpPr>
            <p:nvPr/>
          </p:nvSpPr>
          <p:spPr bwMode="auto">
            <a:xfrm>
              <a:off x="9846375" y="2278592"/>
              <a:ext cx="389996" cy="137026"/>
            </a:xfrm>
            <a:custGeom>
              <a:avLst/>
              <a:gdLst>
                <a:gd name="T0" fmla="*/ 29 w 68"/>
                <a:gd name="T1" fmla="*/ 0 h 24"/>
                <a:gd name="T2" fmla="*/ 28 w 68"/>
                <a:gd name="T3" fmla="*/ 0 h 24"/>
                <a:gd name="T4" fmla="*/ 0 w 68"/>
                <a:gd name="T5" fmla="*/ 24 h 24"/>
                <a:gd name="T6" fmla="*/ 0 w 68"/>
                <a:gd name="T7" fmla="*/ 24 h 24"/>
                <a:gd name="T8" fmla="*/ 68 w 68"/>
                <a:gd name="T9" fmla="*/ 24 h 24"/>
                <a:gd name="T10" fmla="*/ 29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29" y="0"/>
                  </a:moveTo>
                  <a:cubicBezTo>
                    <a:pt x="29" y="0"/>
                    <a:pt x="29" y="0"/>
                    <a:pt x="28" y="0"/>
                  </a:cubicBezTo>
                  <a:cubicBezTo>
                    <a:pt x="10" y="0"/>
                    <a:pt x="0" y="11"/>
                    <a:pt x="0" y="24"/>
                  </a:cubicBezTo>
                  <a:cubicBezTo>
                    <a:pt x="0" y="24"/>
                    <a:pt x="0" y="24"/>
                    <a:pt x="0" y="24"/>
                  </a:cubicBezTo>
                  <a:cubicBezTo>
                    <a:pt x="68" y="24"/>
                    <a:pt x="68" y="24"/>
                    <a:pt x="68" y="24"/>
                  </a:cubicBezTo>
                  <a:cubicBezTo>
                    <a:pt x="68" y="24"/>
                    <a:pt x="52" y="0"/>
                    <a:pt x="29"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6" name="Freeform 277">
              <a:extLst>
                <a:ext uri="{FF2B5EF4-FFF2-40B4-BE49-F238E27FC236}">
                  <a16:creationId xmlns:a16="http://schemas.microsoft.com/office/drawing/2014/main" id="{40B16830-20CE-4375-B35C-EF2CA9665FE1}"/>
                </a:ext>
              </a:extLst>
            </p:cNvPr>
            <p:cNvSpPr>
              <a:spLocks/>
            </p:cNvSpPr>
            <p:nvPr/>
          </p:nvSpPr>
          <p:spPr bwMode="auto">
            <a:xfrm>
              <a:off x="10313665" y="2672100"/>
              <a:ext cx="389996" cy="270538"/>
            </a:xfrm>
            <a:custGeom>
              <a:avLst/>
              <a:gdLst>
                <a:gd name="T0" fmla="*/ 68 w 68"/>
                <a:gd name="T1" fmla="*/ 23 h 47"/>
                <a:gd name="T2" fmla="*/ 39 w 68"/>
                <a:gd name="T3" fmla="*/ 47 h 47"/>
                <a:gd name="T4" fmla="*/ 0 w 68"/>
                <a:gd name="T5" fmla="*/ 23 h 47"/>
                <a:gd name="T6" fmla="*/ 39 w 68"/>
                <a:gd name="T7" fmla="*/ 0 h 47"/>
                <a:gd name="T8" fmla="*/ 68 w 68"/>
                <a:gd name="T9" fmla="*/ 23 h 47"/>
              </a:gdLst>
              <a:ahLst/>
              <a:cxnLst>
                <a:cxn ang="0">
                  <a:pos x="T0" y="T1"/>
                </a:cxn>
                <a:cxn ang="0">
                  <a:pos x="T2" y="T3"/>
                </a:cxn>
                <a:cxn ang="0">
                  <a:pos x="T4" y="T5"/>
                </a:cxn>
                <a:cxn ang="0">
                  <a:pos x="T6" y="T7"/>
                </a:cxn>
                <a:cxn ang="0">
                  <a:pos x="T8" y="T9"/>
                </a:cxn>
              </a:cxnLst>
              <a:rect l="0" t="0" r="r" b="b"/>
              <a:pathLst>
                <a:path w="68" h="47">
                  <a:moveTo>
                    <a:pt x="68" y="23"/>
                  </a:moveTo>
                  <a:cubicBezTo>
                    <a:pt x="68" y="37"/>
                    <a:pt x="58" y="47"/>
                    <a:pt x="39" y="47"/>
                  </a:cubicBezTo>
                  <a:cubicBezTo>
                    <a:pt x="16" y="47"/>
                    <a:pt x="0" y="23"/>
                    <a:pt x="0" y="23"/>
                  </a:cubicBezTo>
                  <a:cubicBezTo>
                    <a:pt x="0" y="23"/>
                    <a:pt x="16" y="0"/>
                    <a:pt x="39" y="0"/>
                  </a:cubicBezTo>
                  <a:cubicBezTo>
                    <a:pt x="58" y="0"/>
                    <a:pt x="68" y="10"/>
                    <a:pt x="68" y="23"/>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7" name="Freeform 278">
              <a:extLst>
                <a:ext uri="{FF2B5EF4-FFF2-40B4-BE49-F238E27FC236}">
                  <a16:creationId xmlns:a16="http://schemas.microsoft.com/office/drawing/2014/main" id="{7DBC6BA4-B4BD-4445-87B8-7D53747DC64A}"/>
                </a:ext>
              </a:extLst>
            </p:cNvPr>
            <p:cNvSpPr>
              <a:spLocks/>
            </p:cNvSpPr>
            <p:nvPr/>
          </p:nvSpPr>
          <p:spPr bwMode="auto">
            <a:xfrm>
              <a:off x="10313665" y="2672100"/>
              <a:ext cx="389996" cy="133512"/>
            </a:xfrm>
            <a:custGeom>
              <a:avLst/>
              <a:gdLst>
                <a:gd name="T0" fmla="*/ 39 w 68"/>
                <a:gd name="T1" fmla="*/ 0 h 23"/>
                <a:gd name="T2" fmla="*/ 0 w 68"/>
                <a:gd name="T3" fmla="*/ 23 h 23"/>
                <a:gd name="T4" fmla="*/ 68 w 68"/>
                <a:gd name="T5" fmla="*/ 23 h 23"/>
                <a:gd name="T6" fmla="*/ 39 w 68"/>
                <a:gd name="T7" fmla="*/ 0 h 23"/>
              </a:gdLst>
              <a:ahLst/>
              <a:cxnLst>
                <a:cxn ang="0">
                  <a:pos x="T0" y="T1"/>
                </a:cxn>
                <a:cxn ang="0">
                  <a:pos x="T2" y="T3"/>
                </a:cxn>
                <a:cxn ang="0">
                  <a:pos x="T4" y="T5"/>
                </a:cxn>
                <a:cxn ang="0">
                  <a:pos x="T6" y="T7"/>
                </a:cxn>
              </a:cxnLst>
              <a:rect l="0" t="0" r="r" b="b"/>
              <a:pathLst>
                <a:path w="68" h="23">
                  <a:moveTo>
                    <a:pt x="39" y="0"/>
                  </a:moveTo>
                  <a:cubicBezTo>
                    <a:pt x="16" y="0"/>
                    <a:pt x="0" y="23"/>
                    <a:pt x="0" y="23"/>
                  </a:cubicBezTo>
                  <a:cubicBezTo>
                    <a:pt x="68" y="23"/>
                    <a:pt x="68" y="23"/>
                    <a:pt x="68" y="23"/>
                  </a:cubicBezTo>
                  <a:cubicBezTo>
                    <a:pt x="68" y="10"/>
                    <a:pt x="58" y="0"/>
                    <a:pt x="39"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8" name="Freeform 279">
              <a:extLst>
                <a:ext uri="{FF2B5EF4-FFF2-40B4-BE49-F238E27FC236}">
                  <a16:creationId xmlns:a16="http://schemas.microsoft.com/office/drawing/2014/main" id="{D093D3CA-D9C2-4690-9F13-27DB91AA3291}"/>
                </a:ext>
              </a:extLst>
            </p:cNvPr>
            <p:cNvSpPr>
              <a:spLocks/>
            </p:cNvSpPr>
            <p:nvPr/>
          </p:nvSpPr>
          <p:spPr bwMode="auto">
            <a:xfrm>
              <a:off x="9846375" y="2672100"/>
              <a:ext cx="389996" cy="270538"/>
            </a:xfrm>
            <a:custGeom>
              <a:avLst/>
              <a:gdLst>
                <a:gd name="T0" fmla="*/ 0 w 68"/>
                <a:gd name="T1" fmla="*/ 23 h 47"/>
                <a:gd name="T2" fmla="*/ 29 w 68"/>
                <a:gd name="T3" fmla="*/ 47 h 47"/>
                <a:gd name="T4" fmla="*/ 68 w 68"/>
                <a:gd name="T5" fmla="*/ 23 h 47"/>
                <a:gd name="T6" fmla="*/ 29 w 68"/>
                <a:gd name="T7" fmla="*/ 0 h 47"/>
                <a:gd name="T8" fmla="*/ 0 w 68"/>
                <a:gd name="T9" fmla="*/ 23 h 47"/>
              </a:gdLst>
              <a:ahLst/>
              <a:cxnLst>
                <a:cxn ang="0">
                  <a:pos x="T0" y="T1"/>
                </a:cxn>
                <a:cxn ang="0">
                  <a:pos x="T2" y="T3"/>
                </a:cxn>
                <a:cxn ang="0">
                  <a:pos x="T4" y="T5"/>
                </a:cxn>
                <a:cxn ang="0">
                  <a:pos x="T6" y="T7"/>
                </a:cxn>
                <a:cxn ang="0">
                  <a:pos x="T8" y="T9"/>
                </a:cxn>
              </a:cxnLst>
              <a:rect l="0" t="0" r="r" b="b"/>
              <a:pathLst>
                <a:path w="68" h="47">
                  <a:moveTo>
                    <a:pt x="0" y="23"/>
                  </a:moveTo>
                  <a:cubicBezTo>
                    <a:pt x="0" y="37"/>
                    <a:pt x="10" y="47"/>
                    <a:pt x="29" y="47"/>
                  </a:cubicBezTo>
                  <a:cubicBezTo>
                    <a:pt x="52" y="47"/>
                    <a:pt x="68" y="23"/>
                    <a:pt x="68" y="23"/>
                  </a:cubicBezTo>
                  <a:cubicBezTo>
                    <a:pt x="68" y="23"/>
                    <a:pt x="52" y="0"/>
                    <a:pt x="29" y="0"/>
                  </a:cubicBezTo>
                  <a:cubicBezTo>
                    <a:pt x="10" y="0"/>
                    <a:pt x="0" y="10"/>
                    <a:pt x="0" y="23"/>
                  </a:cubicBezTo>
                </a:path>
              </a:pathLst>
            </a:custGeom>
            <a:solidFill>
              <a:srgbClr val="80C4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59" name="Freeform 280">
              <a:extLst>
                <a:ext uri="{FF2B5EF4-FFF2-40B4-BE49-F238E27FC236}">
                  <a16:creationId xmlns:a16="http://schemas.microsoft.com/office/drawing/2014/main" id="{2B2E85D3-DC23-4EF4-B05E-EF6BB3AD121D}"/>
                </a:ext>
              </a:extLst>
            </p:cNvPr>
            <p:cNvSpPr>
              <a:spLocks/>
            </p:cNvSpPr>
            <p:nvPr/>
          </p:nvSpPr>
          <p:spPr bwMode="auto">
            <a:xfrm>
              <a:off x="9846375" y="2672100"/>
              <a:ext cx="389996" cy="133512"/>
            </a:xfrm>
            <a:custGeom>
              <a:avLst/>
              <a:gdLst>
                <a:gd name="T0" fmla="*/ 29 w 68"/>
                <a:gd name="T1" fmla="*/ 0 h 23"/>
                <a:gd name="T2" fmla="*/ 0 w 68"/>
                <a:gd name="T3" fmla="*/ 23 h 23"/>
                <a:gd name="T4" fmla="*/ 68 w 68"/>
                <a:gd name="T5" fmla="*/ 23 h 23"/>
                <a:gd name="T6" fmla="*/ 29 w 68"/>
                <a:gd name="T7" fmla="*/ 0 h 23"/>
              </a:gdLst>
              <a:ahLst/>
              <a:cxnLst>
                <a:cxn ang="0">
                  <a:pos x="T0" y="T1"/>
                </a:cxn>
                <a:cxn ang="0">
                  <a:pos x="T2" y="T3"/>
                </a:cxn>
                <a:cxn ang="0">
                  <a:pos x="T4" y="T5"/>
                </a:cxn>
                <a:cxn ang="0">
                  <a:pos x="T6" y="T7"/>
                </a:cxn>
              </a:cxnLst>
              <a:rect l="0" t="0" r="r" b="b"/>
              <a:pathLst>
                <a:path w="68" h="23">
                  <a:moveTo>
                    <a:pt x="29" y="0"/>
                  </a:moveTo>
                  <a:cubicBezTo>
                    <a:pt x="10" y="0"/>
                    <a:pt x="0" y="10"/>
                    <a:pt x="0" y="23"/>
                  </a:cubicBezTo>
                  <a:cubicBezTo>
                    <a:pt x="68" y="23"/>
                    <a:pt x="68" y="23"/>
                    <a:pt x="68" y="23"/>
                  </a:cubicBezTo>
                  <a:cubicBezTo>
                    <a:pt x="68" y="23"/>
                    <a:pt x="52" y="0"/>
                    <a:pt x="29" y="0"/>
                  </a:cubicBezTo>
                </a:path>
              </a:pathLst>
            </a:custGeom>
            <a:solidFill>
              <a:srgbClr val="79B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grpSp>
          <p:nvGrpSpPr>
            <p:cNvPr id="60" name="Group 44">
              <a:extLst>
                <a:ext uri="{FF2B5EF4-FFF2-40B4-BE49-F238E27FC236}">
                  <a16:creationId xmlns:a16="http://schemas.microsoft.com/office/drawing/2014/main" id="{0D8A900A-540A-44F9-9283-B01DC035169B}"/>
                </a:ext>
              </a:extLst>
            </p:cNvPr>
            <p:cNvGrpSpPr/>
            <p:nvPr/>
          </p:nvGrpSpPr>
          <p:grpSpPr>
            <a:xfrm>
              <a:off x="9856915" y="3149931"/>
              <a:ext cx="836205" cy="541076"/>
              <a:chOff x="7153241" y="2913636"/>
              <a:chExt cx="377825" cy="244476"/>
            </a:xfrm>
            <a:solidFill>
              <a:srgbClr val="775F55">
                <a:lumMod val="75000"/>
              </a:srgbClr>
            </a:solidFill>
          </p:grpSpPr>
          <p:sp>
            <p:nvSpPr>
              <p:cNvPr id="64" name="Freeform 281">
                <a:extLst>
                  <a:ext uri="{FF2B5EF4-FFF2-40B4-BE49-F238E27FC236}">
                    <a16:creationId xmlns:a16="http://schemas.microsoft.com/office/drawing/2014/main" id="{A514E51C-77BF-4A34-8F3D-68C5F8C23339}"/>
                  </a:ext>
                </a:extLst>
              </p:cNvPr>
              <p:cNvSpPr>
                <a:spLocks/>
              </p:cNvSpPr>
              <p:nvPr/>
            </p:nvSpPr>
            <p:spPr bwMode="auto">
              <a:xfrm>
                <a:off x="7153241" y="2913636"/>
                <a:ext cx="377825" cy="225425"/>
              </a:xfrm>
              <a:custGeom>
                <a:avLst/>
                <a:gdLst>
                  <a:gd name="T0" fmla="*/ 118 w 145"/>
                  <a:gd name="T1" fmla="*/ 22 h 87"/>
                  <a:gd name="T2" fmla="*/ 107 w 145"/>
                  <a:gd name="T3" fmla="*/ 24 h 87"/>
                  <a:gd name="T4" fmla="*/ 72 w 145"/>
                  <a:gd name="T5" fmla="*/ 0 h 87"/>
                  <a:gd name="T6" fmla="*/ 38 w 145"/>
                  <a:gd name="T7" fmla="*/ 19 h 87"/>
                  <a:gd name="T8" fmla="*/ 34 w 145"/>
                  <a:gd name="T9" fmla="*/ 19 h 87"/>
                  <a:gd name="T10" fmla="*/ 0 w 145"/>
                  <a:gd name="T11" fmla="*/ 53 h 87"/>
                  <a:gd name="T12" fmla="*/ 34 w 145"/>
                  <a:gd name="T13" fmla="*/ 87 h 87"/>
                  <a:gd name="T14" fmla="*/ 59 w 145"/>
                  <a:gd name="T15" fmla="*/ 75 h 87"/>
                  <a:gd name="T16" fmla="*/ 72 w 145"/>
                  <a:gd name="T17" fmla="*/ 77 h 87"/>
                  <a:gd name="T18" fmla="*/ 97 w 145"/>
                  <a:gd name="T19" fmla="*/ 68 h 87"/>
                  <a:gd name="T20" fmla="*/ 118 w 145"/>
                  <a:gd name="T21" fmla="*/ 77 h 87"/>
                  <a:gd name="T22" fmla="*/ 145 w 145"/>
                  <a:gd name="T23" fmla="*/ 50 h 87"/>
                  <a:gd name="T24" fmla="*/ 118 w 145"/>
                  <a:gd name="T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87">
                    <a:moveTo>
                      <a:pt x="118" y="22"/>
                    </a:moveTo>
                    <a:cubicBezTo>
                      <a:pt x="114" y="22"/>
                      <a:pt x="110" y="23"/>
                      <a:pt x="107" y="24"/>
                    </a:cubicBezTo>
                    <a:cubicBezTo>
                      <a:pt x="101" y="10"/>
                      <a:pt x="88" y="0"/>
                      <a:pt x="72" y="0"/>
                    </a:cubicBezTo>
                    <a:cubicBezTo>
                      <a:pt x="57" y="0"/>
                      <a:pt x="45" y="8"/>
                      <a:pt x="38" y="19"/>
                    </a:cubicBezTo>
                    <a:cubicBezTo>
                      <a:pt x="37" y="19"/>
                      <a:pt x="35" y="19"/>
                      <a:pt x="34" y="19"/>
                    </a:cubicBezTo>
                    <a:cubicBezTo>
                      <a:pt x="15" y="19"/>
                      <a:pt x="0" y="34"/>
                      <a:pt x="0" y="53"/>
                    </a:cubicBezTo>
                    <a:cubicBezTo>
                      <a:pt x="0" y="71"/>
                      <a:pt x="15" y="87"/>
                      <a:pt x="34" y="87"/>
                    </a:cubicBezTo>
                    <a:cubicBezTo>
                      <a:pt x="44" y="87"/>
                      <a:pt x="53" y="82"/>
                      <a:pt x="59" y="75"/>
                    </a:cubicBezTo>
                    <a:cubicBezTo>
                      <a:pt x="63" y="77"/>
                      <a:pt x="67" y="77"/>
                      <a:pt x="72" y="77"/>
                    </a:cubicBezTo>
                    <a:cubicBezTo>
                      <a:pt x="81" y="77"/>
                      <a:pt x="90" y="74"/>
                      <a:pt x="97" y="68"/>
                    </a:cubicBezTo>
                    <a:cubicBezTo>
                      <a:pt x="102" y="74"/>
                      <a:pt x="109" y="77"/>
                      <a:pt x="118" y="77"/>
                    </a:cubicBezTo>
                    <a:cubicBezTo>
                      <a:pt x="133" y="77"/>
                      <a:pt x="145" y="65"/>
                      <a:pt x="145" y="50"/>
                    </a:cubicBezTo>
                    <a:cubicBezTo>
                      <a:pt x="145" y="34"/>
                      <a:pt x="133" y="22"/>
                      <a:pt x="1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65" name="Oval 282">
                <a:extLst>
                  <a:ext uri="{FF2B5EF4-FFF2-40B4-BE49-F238E27FC236}">
                    <a16:creationId xmlns:a16="http://schemas.microsoft.com/office/drawing/2014/main" id="{A1D76568-7EAE-4603-AFC8-B020D8DB27C1}"/>
                  </a:ext>
                </a:extLst>
              </p:cNvPr>
              <p:cNvSpPr>
                <a:spLocks noChangeArrowheads="1"/>
              </p:cNvSpPr>
              <p:nvPr/>
            </p:nvSpPr>
            <p:spPr bwMode="auto">
              <a:xfrm>
                <a:off x="7296116" y="2981899"/>
                <a:ext cx="174625" cy="176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grpSp>
        <p:sp>
          <p:nvSpPr>
            <p:cNvPr id="61" name="Freeform 283">
              <a:extLst>
                <a:ext uri="{FF2B5EF4-FFF2-40B4-BE49-F238E27FC236}">
                  <a16:creationId xmlns:a16="http://schemas.microsoft.com/office/drawing/2014/main" id="{68FA791D-9A84-4BF5-BBB5-2272F833124E}"/>
                </a:ext>
              </a:extLst>
            </p:cNvPr>
            <p:cNvSpPr>
              <a:spLocks/>
            </p:cNvSpPr>
            <p:nvPr/>
          </p:nvSpPr>
          <p:spPr bwMode="auto">
            <a:xfrm>
              <a:off x="9747998" y="3504792"/>
              <a:ext cx="1054040" cy="765936"/>
            </a:xfrm>
            <a:custGeom>
              <a:avLst/>
              <a:gdLst>
                <a:gd name="T0" fmla="*/ 179 w 183"/>
                <a:gd name="T1" fmla="*/ 0 h 133"/>
                <a:gd name="T2" fmla="*/ 4 w 183"/>
                <a:gd name="T3" fmla="*/ 0 h 133"/>
                <a:gd name="T4" fmla="*/ 0 w 183"/>
                <a:gd name="T5" fmla="*/ 4 h 133"/>
                <a:gd name="T6" fmla="*/ 16 w 183"/>
                <a:gd name="T7" fmla="*/ 128 h 133"/>
                <a:gd name="T8" fmla="*/ 21 w 183"/>
                <a:gd name="T9" fmla="*/ 133 h 133"/>
                <a:gd name="T10" fmla="*/ 162 w 183"/>
                <a:gd name="T11" fmla="*/ 133 h 133"/>
                <a:gd name="T12" fmla="*/ 167 w 183"/>
                <a:gd name="T13" fmla="*/ 128 h 133"/>
                <a:gd name="T14" fmla="*/ 183 w 183"/>
                <a:gd name="T15" fmla="*/ 4 h 133"/>
                <a:gd name="T16" fmla="*/ 179 w 18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33">
                  <a:moveTo>
                    <a:pt x="179" y="0"/>
                  </a:moveTo>
                  <a:cubicBezTo>
                    <a:pt x="4" y="0"/>
                    <a:pt x="4" y="0"/>
                    <a:pt x="4" y="0"/>
                  </a:cubicBezTo>
                  <a:cubicBezTo>
                    <a:pt x="2" y="0"/>
                    <a:pt x="0" y="2"/>
                    <a:pt x="0" y="4"/>
                  </a:cubicBezTo>
                  <a:cubicBezTo>
                    <a:pt x="16" y="128"/>
                    <a:pt x="16" y="128"/>
                    <a:pt x="16" y="128"/>
                  </a:cubicBezTo>
                  <a:cubicBezTo>
                    <a:pt x="16" y="131"/>
                    <a:pt x="18" y="133"/>
                    <a:pt x="21" y="133"/>
                  </a:cubicBezTo>
                  <a:cubicBezTo>
                    <a:pt x="162" y="133"/>
                    <a:pt x="162" y="133"/>
                    <a:pt x="162" y="133"/>
                  </a:cubicBezTo>
                  <a:cubicBezTo>
                    <a:pt x="165" y="133"/>
                    <a:pt x="167" y="131"/>
                    <a:pt x="167" y="128"/>
                  </a:cubicBezTo>
                  <a:cubicBezTo>
                    <a:pt x="183" y="4"/>
                    <a:pt x="183" y="4"/>
                    <a:pt x="183" y="4"/>
                  </a:cubicBezTo>
                  <a:cubicBezTo>
                    <a:pt x="183" y="2"/>
                    <a:pt x="181" y="0"/>
                    <a:pt x="179" y="0"/>
                  </a:cubicBezTo>
                  <a:close/>
                </a:path>
              </a:pathLst>
            </a:custGeom>
            <a:solidFill>
              <a:srgbClr val="F37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62" name="Freeform 284">
              <a:extLst>
                <a:ext uri="{FF2B5EF4-FFF2-40B4-BE49-F238E27FC236}">
                  <a16:creationId xmlns:a16="http://schemas.microsoft.com/office/drawing/2014/main" id="{361AB8CB-7FEA-4250-9DFB-78D7D2ED87BC}"/>
                </a:ext>
              </a:extLst>
            </p:cNvPr>
            <p:cNvSpPr>
              <a:spLocks/>
            </p:cNvSpPr>
            <p:nvPr/>
          </p:nvSpPr>
          <p:spPr bwMode="auto">
            <a:xfrm>
              <a:off x="9709349" y="3322092"/>
              <a:ext cx="1131336" cy="224862"/>
            </a:xfrm>
            <a:custGeom>
              <a:avLst/>
              <a:gdLst>
                <a:gd name="T0" fmla="*/ 192 w 197"/>
                <a:gd name="T1" fmla="*/ 0 h 39"/>
                <a:gd name="T2" fmla="*/ 5 w 197"/>
                <a:gd name="T3" fmla="*/ 0 h 39"/>
                <a:gd name="T4" fmla="*/ 0 w 197"/>
                <a:gd name="T5" fmla="*/ 5 h 39"/>
                <a:gd name="T6" fmla="*/ 0 w 197"/>
                <a:gd name="T7" fmla="*/ 35 h 39"/>
                <a:gd name="T8" fmla="*/ 5 w 197"/>
                <a:gd name="T9" fmla="*/ 39 h 39"/>
                <a:gd name="T10" fmla="*/ 192 w 197"/>
                <a:gd name="T11" fmla="*/ 39 h 39"/>
                <a:gd name="T12" fmla="*/ 197 w 197"/>
                <a:gd name="T13" fmla="*/ 35 h 39"/>
                <a:gd name="T14" fmla="*/ 197 w 197"/>
                <a:gd name="T15" fmla="*/ 5 h 39"/>
                <a:gd name="T16" fmla="*/ 192 w 197"/>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9">
                  <a:moveTo>
                    <a:pt x="192" y="0"/>
                  </a:moveTo>
                  <a:cubicBezTo>
                    <a:pt x="5" y="0"/>
                    <a:pt x="5" y="0"/>
                    <a:pt x="5" y="0"/>
                  </a:cubicBezTo>
                  <a:cubicBezTo>
                    <a:pt x="2" y="0"/>
                    <a:pt x="0" y="3"/>
                    <a:pt x="0" y="5"/>
                  </a:cubicBezTo>
                  <a:cubicBezTo>
                    <a:pt x="0" y="35"/>
                    <a:pt x="0" y="35"/>
                    <a:pt x="0" y="35"/>
                  </a:cubicBezTo>
                  <a:cubicBezTo>
                    <a:pt x="0" y="37"/>
                    <a:pt x="2" y="39"/>
                    <a:pt x="5" y="39"/>
                  </a:cubicBezTo>
                  <a:cubicBezTo>
                    <a:pt x="192" y="39"/>
                    <a:pt x="192" y="39"/>
                    <a:pt x="192" y="39"/>
                  </a:cubicBezTo>
                  <a:cubicBezTo>
                    <a:pt x="195" y="39"/>
                    <a:pt x="197" y="37"/>
                    <a:pt x="197" y="35"/>
                  </a:cubicBezTo>
                  <a:cubicBezTo>
                    <a:pt x="197" y="5"/>
                    <a:pt x="197" y="5"/>
                    <a:pt x="197" y="5"/>
                  </a:cubicBezTo>
                  <a:cubicBezTo>
                    <a:pt x="197" y="3"/>
                    <a:pt x="195" y="0"/>
                    <a:pt x="192"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cs typeface="Arial"/>
                <a:sym typeface="+mn-lt"/>
              </a:endParaRPr>
            </a:p>
          </p:txBody>
        </p:sp>
        <p:sp>
          <p:nvSpPr>
            <p:cNvPr id="63" name="Freeform 29">
              <a:extLst>
                <a:ext uri="{FF2B5EF4-FFF2-40B4-BE49-F238E27FC236}">
                  <a16:creationId xmlns:a16="http://schemas.microsoft.com/office/drawing/2014/main" id="{DB4403F8-C812-402D-AFC4-F407CA410929}"/>
                </a:ext>
              </a:extLst>
            </p:cNvPr>
            <p:cNvSpPr>
              <a:spLocks noChangeArrowheads="1"/>
            </p:cNvSpPr>
            <p:nvPr/>
          </p:nvSpPr>
          <p:spPr bwMode="auto">
            <a:xfrm>
              <a:off x="10096164" y="3701749"/>
              <a:ext cx="357709" cy="369065"/>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ysClr val="window" lastClr="FFFFFF"/>
            </a:solidFill>
            <a:ln>
              <a:noFill/>
            </a:ln>
            <a:effectLst/>
            <a:extLst/>
          </p:spPr>
          <p:txBody>
            <a:bodyPr wrap="none" lIns="34290" tIns="17145" rIns="34290" bIns="17145" anchor="ctr"/>
            <a:lstStyle/>
            <a:p>
              <a:pPr>
                <a:defRPr/>
              </a:pPr>
              <a:endParaRPr lang="en-US" kern="0">
                <a:solidFill>
                  <a:prstClr val="black"/>
                </a:solidFill>
                <a:latin typeface="Calibri" panose="020F0502020204030204"/>
                <a:cs typeface="Arial"/>
                <a:sym typeface="+mn-lt"/>
              </a:endParaRPr>
            </a:p>
          </p:txBody>
        </p:sp>
      </p:grpSp>
      <p:sp>
        <p:nvSpPr>
          <p:cNvPr id="67" name="矩形 3">
            <a:extLst>
              <a:ext uri="{FF2B5EF4-FFF2-40B4-BE49-F238E27FC236}">
                <a16:creationId xmlns:a16="http://schemas.microsoft.com/office/drawing/2014/main" id="{E0585162-6D15-4D0D-8B34-05F56D2E115C}"/>
              </a:ext>
            </a:extLst>
          </p:cNvPr>
          <p:cNvSpPr/>
          <p:nvPr/>
        </p:nvSpPr>
        <p:spPr bwMode="auto">
          <a:xfrm>
            <a:off x="97765" y="1867957"/>
            <a:ext cx="2836738" cy="3573594"/>
          </a:xfrm>
          <a:prstGeom prst="rect">
            <a:avLst/>
          </a:prstGeom>
          <a:solidFill>
            <a:srgbClr val="00B0F0">
              <a:alpha val="10000"/>
            </a:srgbClr>
          </a:solidFill>
          <a:ln w="6350" cap="flat" cmpd="sng" algn="ctr">
            <a:solidFill>
              <a:srgbClr val="00B0F0"/>
            </a:solid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spcBef>
                <a:spcPct val="0"/>
              </a:spcBef>
              <a:spcAft>
                <a:spcPct val="0"/>
              </a:spcAft>
            </a:pPr>
            <a:endParaRPr lang="zh-CN" altLang="en-US">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68" name="TextBox 3">
            <a:extLst>
              <a:ext uri="{FF2B5EF4-FFF2-40B4-BE49-F238E27FC236}">
                <a16:creationId xmlns:a16="http://schemas.microsoft.com/office/drawing/2014/main" id="{A2933088-BC73-42B6-9B2B-CD55E8B013E4}"/>
              </a:ext>
            </a:extLst>
          </p:cNvPr>
          <p:cNvSpPr txBox="1"/>
          <p:nvPr/>
        </p:nvSpPr>
        <p:spPr>
          <a:xfrm>
            <a:off x="156637" y="2460700"/>
            <a:ext cx="1826778" cy="2364878"/>
          </a:xfrm>
          <a:prstGeom prst="rect">
            <a:avLst/>
          </a:prstGeom>
          <a:noFill/>
        </p:spPr>
        <p:txBody>
          <a:bodyPr wrap="square" rtlCol="0">
            <a:spAutoFit/>
          </a:bodyPr>
          <a:lstStyle/>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大数据安全</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rPr>
              <a:t>Anti-</a:t>
            </a:r>
            <a:r>
              <a:rPr lang="en-US" altLang="zh-CN" sz="1400" dirty="0" err="1">
                <a:solidFill>
                  <a:srgbClr val="000000"/>
                </a:solidFill>
                <a:latin typeface="微软雅黑" panose="020B0503020204020204" pitchFamily="34" charset="-122"/>
                <a:ea typeface="微软雅黑" panose="020B0503020204020204" pitchFamily="34" charset="-122"/>
                <a:cs typeface="Arial"/>
                <a:sym typeface="Proxima Nova Rg" charset="0"/>
              </a:rPr>
              <a:t>DDos</a:t>
            </a:r>
            <a:r>
              <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rPr>
              <a:t> service</a:t>
            </a:r>
            <a:endParaRPr 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rPr>
              <a:t>WAF as a service</a:t>
            </a: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Proxima Nova Rg" charset="0"/>
              </a:rPr>
              <a:t>车联网</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区块链行业安全</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endParaRPr>
          </a:p>
        </p:txBody>
      </p:sp>
      <p:sp>
        <p:nvSpPr>
          <p:cNvPr id="69" name="TextBox 12">
            <a:extLst>
              <a:ext uri="{FF2B5EF4-FFF2-40B4-BE49-F238E27FC236}">
                <a16:creationId xmlns:a16="http://schemas.microsoft.com/office/drawing/2014/main" id="{A117CF64-4A3A-417F-B70C-268FDA210FEF}"/>
              </a:ext>
            </a:extLst>
          </p:cNvPr>
          <p:cNvSpPr txBox="1"/>
          <p:nvPr/>
        </p:nvSpPr>
        <p:spPr>
          <a:xfrm flipH="1">
            <a:off x="1253526" y="4733056"/>
            <a:ext cx="752129" cy="400110"/>
          </a:xfrm>
          <a:prstGeom prst="rect">
            <a:avLst/>
          </a:prstGeom>
          <a:noFill/>
        </p:spPr>
        <p:txBody>
          <a:bodyPr wrap="none" rtlCol="0">
            <a:spAutoFit/>
          </a:bodyPr>
          <a:lstStyle/>
          <a:p>
            <a:pPr eaLnBrk="0" fontAlgn="base" hangingPunct="0">
              <a:spcBef>
                <a:spcPct val="0"/>
              </a:spcBef>
              <a:spcAft>
                <a:spcPct val="0"/>
              </a:spcAft>
            </a:pPr>
            <a:r>
              <a:rPr lang="en-US" altLang="zh-CN"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a:t>
            </a:r>
            <a:endParaRPr lang="en-US" sz="2000" b="1"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70" name="TextBox 3">
            <a:extLst>
              <a:ext uri="{FF2B5EF4-FFF2-40B4-BE49-F238E27FC236}">
                <a16:creationId xmlns:a16="http://schemas.microsoft.com/office/drawing/2014/main" id="{79C1A72E-812C-4BD4-9872-644530A5BC97}"/>
              </a:ext>
            </a:extLst>
          </p:cNvPr>
          <p:cNvSpPr txBox="1"/>
          <p:nvPr/>
        </p:nvSpPr>
        <p:spPr>
          <a:xfrm>
            <a:off x="1891174" y="2460700"/>
            <a:ext cx="1084271" cy="2364878"/>
          </a:xfrm>
          <a:prstGeom prst="rect">
            <a:avLst/>
          </a:prstGeom>
          <a:noFill/>
        </p:spPr>
        <p:txBody>
          <a:bodyPr wrap="none" rtlCol="0">
            <a:spAutoFit/>
          </a:bodyPr>
          <a:lstStyle/>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网络保险</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Proxima Nova Rg" charset="0"/>
              </a:rPr>
              <a:t>视频安全</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Proxima Nova Rg" charset="0"/>
              </a:rPr>
              <a:t>工控安全</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态势感知</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180000" indent="-180000" eaLnBrk="0" fontAlgn="base" hangingPunct="0">
              <a:lnSpc>
                <a:spcPct val="18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反欺诈</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180000" indent="-180000" eaLnBrk="0" fontAlgn="base" hangingPunct="0">
              <a:lnSpc>
                <a:spcPct val="180000"/>
              </a:lnSpc>
              <a:spcBef>
                <a:spcPct val="0"/>
              </a:spcBef>
              <a:spcAft>
                <a:spcPct val="0"/>
              </a:spcAft>
              <a:buFont typeface="Arial" panose="020B0604020202020204" pitchFamily="34" charset="0"/>
              <a:buChar char="•"/>
            </a:pPr>
            <a:endParaRPr lang="en-US" altLang="zh-CN" sz="1400" dirty="0">
              <a:solidFill>
                <a:srgbClr val="000000"/>
              </a:solidFill>
              <a:latin typeface="微软雅黑" panose="020B0503020204020204" pitchFamily="34" charset="-122"/>
              <a:ea typeface="微软雅黑" panose="020B0503020204020204" pitchFamily="34" charset="-122"/>
              <a:cs typeface="Arial"/>
              <a:sym typeface="Proxima Nova Rg" charset="0"/>
            </a:endParaRPr>
          </a:p>
        </p:txBody>
      </p:sp>
      <p:grpSp>
        <p:nvGrpSpPr>
          <p:cNvPr id="71" name="Group 75">
            <a:extLst>
              <a:ext uri="{FF2B5EF4-FFF2-40B4-BE49-F238E27FC236}">
                <a16:creationId xmlns:a16="http://schemas.microsoft.com/office/drawing/2014/main" id="{322906E5-DCB1-4435-B237-7145C455AD45}"/>
              </a:ext>
            </a:extLst>
          </p:cNvPr>
          <p:cNvGrpSpPr/>
          <p:nvPr/>
        </p:nvGrpSpPr>
        <p:grpSpPr>
          <a:xfrm>
            <a:off x="1275942" y="1336420"/>
            <a:ext cx="537315" cy="531185"/>
            <a:chOff x="1348089" y="3149934"/>
            <a:chExt cx="1133729" cy="1120795"/>
          </a:xfrm>
        </p:grpSpPr>
        <p:grpSp>
          <p:nvGrpSpPr>
            <p:cNvPr id="72" name="Group 70">
              <a:extLst>
                <a:ext uri="{FF2B5EF4-FFF2-40B4-BE49-F238E27FC236}">
                  <a16:creationId xmlns:a16="http://schemas.microsoft.com/office/drawing/2014/main" id="{E0D92C59-59A3-4DD8-8823-F45F8CE495F0}"/>
                </a:ext>
              </a:extLst>
            </p:cNvPr>
            <p:cNvGrpSpPr/>
            <p:nvPr/>
          </p:nvGrpSpPr>
          <p:grpSpPr>
            <a:xfrm>
              <a:off x="1488342" y="3149934"/>
              <a:ext cx="836205" cy="541076"/>
              <a:chOff x="7153242" y="2913636"/>
              <a:chExt cx="377825" cy="244476"/>
            </a:xfrm>
            <a:solidFill>
              <a:srgbClr val="775F55">
                <a:lumMod val="75000"/>
              </a:srgbClr>
            </a:solidFill>
          </p:grpSpPr>
          <p:sp>
            <p:nvSpPr>
              <p:cNvPr id="76" name="Freeform 281">
                <a:extLst>
                  <a:ext uri="{FF2B5EF4-FFF2-40B4-BE49-F238E27FC236}">
                    <a16:creationId xmlns:a16="http://schemas.microsoft.com/office/drawing/2014/main" id="{861ACFF8-11A1-4577-BC63-315BD93070CB}"/>
                  </a:ext>
                </a:extLst>
              </p:cNvPr>
              <p:cNvSpPr>
                <a:spLocks/>
              </p:cNvSpPr>
              <p:nvPr/>
            </p:nvSpPr>
            <p:spPr bwMode="auto">
              <a:xfrm>
                <a:off x="7153242" y="2913636"/>
                <a:ext cx="377825" cy="225425"/>
              </a:xfrm>
              <a:custGeom>
                <a:avLst/>
                <a:gdLst>
                  <a:gd name="T0" fmla="*/ 118 w 145"/>
                  <a:gd name="T1" fmla="*/ 22 h 87"/>
                  <a:gd name="T2" fmla="*/ 107 w 145"/>
                  <a:gd name="T3" fmla="*/ 24 h 87"/>
                  <a:gd name="T4" fmla="*/ 72 w 145"/>
                  <a:gd name="T5" fmla="*/ 0 h 87"/>
                  <a:gd name="T6" fmla="*/ 38 w 145"/>
                  <a:gd name="T7" fmla="*/ 19 h 87"/>
                  <a:gd name="T8" fmla="*/ 34 w 145"/>
                  <a:gd name="T9" fmla="*/ 19 h 87"/>
                  <a:gd name="T10" fmla="*/ 0 w 145"/>
                  <a:gd name="T11" fmla="*/ 53 h 87"/>
                  <a:gd name="T12" fmla="*/ 34 w 145"/>
                  <a:gd name="T13" fmla="*/ 87 h 87"/>
                  <a:gd name="T14" fmla="*/ 59 w 145"/>
                  <a:gd name="T15" fmla="*/ 75 h 87"/>
                  <a:gd name="T16" fmla="*/ 72 w 145"/>
                  <a:gd name="T17" fmla="*/ 77 h 87"/>
                  <a:gd name="T18" fmla="*/ 97 w 145"/>
                  <a:gd name="T19" fmla="*/ 68 h 87"/>
                  <a:gd name="T20" fmla="*/ 118 w 145"/>
                  <a:gd name="T21" fmla="*/ 77 h 87"/>
                  <a:gd name="T22" fmla="*/ 145 w 145"/>
                  <a:gd name="T23" fmla="*/ 50 h 87"/>
                  <a:gd name="T24" fmla="*/ 118 w 145"/>
                  <a:gd name="T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87">
                    <a:moveTo>
                      <a:pt x="118" y="22"/>
                    </a:moveTo>
                    <a:cubicBezTo>
                      <a:pt x="114" y="22"/>
                      <a:pt x="110" y="23"/>
                      <a:pt x="107" y="24"/>
                    </a:cubicBezTo>
                    <a:cubicBezTo>
                      <a:pt x="101" y="10"/>
                      <a:pt x="88" y="0"/>
                      <a:pt x="72" y="0"/>
                    </a:cubicBezTo>
                    <a:cubicBezTo>
                      <a:pt x="57" y="0"/>
                      <a:pt x="45" y="8"/>
                      <a:pt x="38" y="19"/>
                    </a:cubicBezTo>
                    <a:cubicBezTo>
                      <a:pt x="37" y="19"/>
                      <a:pt x="35" y="19"/>
                      <a:pt x="34" y="19"/>
                    </a:cubicBezTo>
                    <a:cubicBezTo>
                      <a:pt x="15" y="19"/>
                      <a:pt x="0" y="34"/>
                      <a:pt x="0" y="53"/>
                    </a:cubicBezTo>
                    <a:cubicBezTo>
                      <a:pt x="0" y="71"/>
                      <a:pt x="15" y="87"/>
                      <a:pt x="34" y="87"/>
                    </a:cubicBezTo>
                    <a:cubicBezTo>
                      <a:pt x="44" y="87"/>
                      <a:pt x="53" y="82"/>
                      <a:pt x="59" y="75"/>
                    </a:cubicBezTo>
                    <a:cubicBezTo>
                      <a:pt x="63" y="77"/>
                      <a:pt x="67" y="77"/>
                      <a:pt x="72" y="77"/>
                    </a:cubicBezTo>
                    <a:cubicBezTo>
                      <a:pt x="81" y="77"/>
                      <a:pt x="90" y="74"/>
                      <a:pt x="97" y="68"/>
                    </a:cubicBezTo>
                    <a:cubicBezTo>
                      <a:pt x="102" y="74"/>
                      <a:pt x="109" y="77"/>
                      <a:pt x="118" y="77"/>
                    </a:cubicBezTo>
                    <a:cubicBezTo>
                      <a:pt x="133" y="77"/>
                      <a:pt x="145" y="65"/>
                      <a:pt x="145" y="50"/>
                    </a:cubicBezTo>
                    <a:cubicBezTo>
                      <a:pt x="145" y="34"/>
                      <a:pt x="133" y="22"/>
                      <a:pt x="1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77" name="Oval 282">
                <a:extLst>
                  <a:ext uri="{FF2B5EF4-FFF2-40B4-BE49-F238E27FC236}">
                    <a16:creationId xmlns:a16="http://schemas.microsoft.com/office/drawing/2014/main" id="{8AC2CB1B-A347-468D-B22D-04B6139F67E2}"/>
                  </a:ext>
                </a:extLst>
              </p:cNvPr>
              <p:cNvSpPr>
                <a:spLocks noChangeArrowheads="1"/>
              </p:cNvSpPr>
              <p:nvPr/>
            </p:nvSpPr>
            <p:spPr bwMode="auto">
              <a:xfrm>
                <a:off x="7296116" y="2981899"/>
                <a:ext cx="174625" cy="176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grpSp>
        <p:sp>
          <p:nvSpPr>
            <p:cNvPr id="73" name="Freeform 409">
              <a:extLst>
                <a:ext uri="{FF2B5EF4-FFF2-40B4-BE49-F238E27FC236}">
                  <a16:creationId xmlns:a16="http://schemas.microsoft.com/office/drawing/2014/main" id="{77384F27-7DB9-4AC1-9F60-ABE97F39559A}"/>
                </a:ext>
              </a:extLst>
            </p:cNvPr>
            <p:cNvSpPr>
              <a:spLocks/>
            </p:cNvSpPr>
            <p:nvPr/>
          </p:nvSpPr>
          <p:spPr bwMode="auto">
            <a:xfrm>
              <a:off x="1390629" y="3502857"/>
              <a:ext cx="1052900" cy="767872"/>
            </a:xfrm>
            <a:custGeom>
              <a:avLst/>
              <a:gdLst>
                <a:gd name="T0" fmla="*/ 296 w 303"/>
                <a:gd name="T1" fmla="*/ 0 h 221"/>
                <a:gd name="T2" fmla="*/ 7 w 303"/>
                <a:gd name="T3" fmla="*/ 0 h 221"/>
                <a:gd name="T4" fmla="*/ 0 w 303"/>
                <a:gd name="T5" fmla="*/ 8 h 221"/>
                <a:gd name="T6" fmla="*/ 25 w 303"/>
                <a:gd name="T7" fmla="*/ 214 h 221"/>
                <a:gd name="T8" fmla="*/ 34 w 303"/>
                <a:gd name="T9" fmla="*/ 221 h 221"/>
                <a:gd name="T10" fmla="*/ 269 w 303"/>
                <a:gd name="T11" fmla="*/ 221 h 221"/>
                <a:gd name="T12" fmla="*/ 277 w 303"/>
                <a:gd name="T13" fmla="*/ 214 h 221"/>
                <a:gd name="T14" fmla="*/ 303 w 303"/>
                <a:gd name="T15" fmla="*/ 8 h 221"/>
                <a:gd name="T16" fmla="*/ 296 w 303"/>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21">
                  <a:moveTo>
                    <a:pt x="296" y="0"/>
                  </a:moveTo>
                  <a:cubicBezTo>
                    <a:pt x="7" y="0"/>
                    <a:pt x="7" y="0"/>
                    <a:pt x="7" y="0"/>
                  </a:cubicBezTo>
                  <a:cubicBezTo>
                    <a:pt x="3" y="0"/>
                    <a:pt x="0" y="4"/>
                    <a:pt x="0" y="8"/>
                  </a:cubicBezTo>
                  <a:cubicBezTo>
                    <a:pt x="25" y="214"/>
                    <a:pt x="25" y="214"/>
                    <a:pt x="25" y="214"/>
                  </a:cubicBezTo>
                  <a:cubicBezTo>
                    <a:pt x="26" y="218"/>
                    <a:pt x="30" y="221"/>
                    <a:pt x="34" y="221"/>
                  </a:cubicBezTo>
                  <a:cubicBezTo>
                    <a:pt x="269" y="221"/>
                    <a:pt x="269" y="221"/>
                    <a:pt x="269" y="221"/>
                  </a:cubicBezTo>
                  <a:cubicBezTo>
                    <a:pt x="273" y="221"/>
                    <a:pt x="277" y="218"/>
                    <a:pt x="277" y="214"/>
                  </a:cubicBezTo>
                  <a:cubicBezTo>
                    <a:pt x="303" y="8"/>
                    <a:pt x="303" y="8"/>
                    <a:pt x="303" y="8"/>
                  </a:cubicBezTo>
                  <a:cubicBezTo>
                    <a:pt x="303" y="4"/>
                    <a:pt x="300" y="0"/>
                    <a:pt x="296"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74" name="Freeform 410">
              <a:extLst>
                <a:ext uri="{FF2B5EF4-FFF2-40B4-BE49-F238E27FC236}">
                  <a16:creationId xmlns:a16="http://schemas.microsoft.com/office/drawing/2014/main" id="{5A571B68-296F-42CF-9CDA-ED4DF689A88C}"/>
                </a:ext>
              </a:extLst>
            </p:cNvPr>
            <p:cNvSpPr>
              <a:spLocks/>
            </p:cNvSpPr>
            <p:nvPr/>
          </p:nvSpPr>
          <p:spPr bwMode="auto">
            <a:xfrm>
              <a:off x="1348089" y="3322055"/>
              <a:ext cx="1133729" cy="223344"/>
            </a:xfrm>
            <a:custGeom>
              <a:avLst/>
              <a:gdLst>
                <a:gd name="T0" fmla="*/ 319 w 326"/>
                <a:gd name="T1" fmla="*/ 0 h 64"/>
                <a:gd name="T2" fmla="*/ 8 w 326"/>
                <a:gd name="T3" fmla="*/ 0 h 64"/>
                <a:gd name="T4" fmla="*/ 0 w 326"/>
                <a:gd name="T5" fmla="*/ 8 h 64"/>
                <a:gd name="T6" fmla="*/ 0 w 326"/>
                <a:gd name="T7" fmla="*/ 57 h 64"/>
                <a:gd name="T8" fmla="*/ 8 w 326"/>
                <a:gd name="T9" fmla="*/ 64 h 64"/>
                <a:gd name="T10" fmla="*/ 319 w 326"/>
                <a:gd name="T11" fmla="*/ 64 h 64"/>
                <a:gd name="T12" fmla="*/ 326 w 326"/>
                <a:gd name="T13" fmla="*/ 57 h 64"/>
                <a:gd name="T14" fmla="*/ 326 w 326"/>
                <a:gd name="T15" fmla="*/ 8 h 64"/>
                <a:gd name="T16" fmla="*/ 319 w 32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64">
                  <a:moveTo>
                    <a:pt x="319" y="0"/>
                  </a:moveTo>
                  <a:cubicBezTo>
                    <a:pt x="8" y="0"/>
                    <a:pt x="8" y="0"/>
                    <a:pt x="8" y="0"/>
                  </a:cubicBezTo>
                  <a:cubicBezTo>
                    <a:pt x="4" y="0"/>
                    <a:pt x="0" y="4"/>
                    <a:pt x="0" y="8"/>
                  </a:cubicBezTo>
                  <a:cubicBezTo>
                    <a:pt x="0" y="57"/>
                    <a:pt x="0" y="57"/>
                    <a:pt x="0" y="57"/>
                  </a:cubicBezTo>
                  <a:cubicBezTo>
                    <a:pt x="0" y="61"/>
                    <a:pt x="4" y="64"/>
                    <a:pt x="8" y="64"/>
                  </a:cubicBezTo>
                  <a:cubicBezTo>
                    <a:pt x="319" y="64"/>
                    <a:pt x="319" y="64"/>
                    <a:pt x="319" y="64"/>
                  </a:cubicBezTo>
                  <a:cubicBezTo>
                    <a:pt x="323" y="64"/>
                    <a:pt x="326" y="61"/>
                    <a:pt x="326" y="57"/>
                  </a:cubicBezTo>
                  <a:cubicBezTo>
                    <a:pt x="326" y="8"/>
                    <a:pt x="326" y="8"/>
                    <a:pt x="326" y="8"/>
                  </a:cubicBezTo>
                  <a:cubicBezTo>
                    <a:pt x="326" y="4"/>
                    <a:pt x="323" y="0"/>
                    <a:pt x="319"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sp>
          <p:nvSpPr>
            <p:cNvPr id="75" name="Freeform 78">
              <a:extLst>
                <a:ext uri="{FF2B5EF4-FFF2-40B4-BE49-F238E27FC236}">
                  <a16:creationId xmlns:a16="http://schemas.microsoft.com/office/drawing/2014/main" id="{282B54AE-E231-48D8-8699-17A80FCA1509}"/>
                </a:ext>
              </a:extLst>
            </p:cNvPr>
            <p:cNvSpPr>
              <a:spLocks noChangeArrowheads="1"/>
            </p:cNvSpPr>
            <p:nvPr/>
          </p:nvSpPr>
          <p:spPr bwMode="auto">
            <a:xfrm>
              <a:off x="1758098" y="3724461"/>
              <a:ext cx="317963" cy="323640"/>
            </a:xfrm>
            <a:custGeom>
              <a:avLst/>
              <a:gdLst>
                <a:gd name="T0" fmla="*/ 169779 w 399"/>
                <a:gd name="T1" fmla="*/ 152019 h 400"/>
                <a:gd name="T2" fmla="*/ 169779 w 399"/>
                <a:gd name="T3" fmla="*/ 152019 h 400"/>
                <a:gd name="T4" fmla="*/ 130119 w 399"/>
                <a:gd name="T5" fmla="*/ 108133 h 400"/>
                <a:gd name="T6" fmla="*/ 138140 w 399"/>
                <a:gd name="T7" fmla="*/ 71938 h 400"/>
                <a:gd name="T8" fmla="*/ 67288 w 399"/>
                <a:gd name="T9" fmla="*/ 0 h 400"/>
                <a:gd name="T10" fmla="*/ 0 w 399"/>
                <a:gd name="T11" fmla="*/ 68318 h 400"/>
                <a:gd name="T12" fmla="*/ 71298 w 399"/>
                <a:gd name="T13" fmla="*/ 140256 h 400"/>
                <a:gd name="T14" fmla="*/ 102491 w 399"/>
                <a:gd name="T15" fmla="*/ 132112 h 400"/>
                <a:gd name="T16" fmla="*/ 146161 w 399"/>
                <a:gd name="T17" fmla="*/ 176451 h 400"/>
                <a:gd name="T18" fmla="*/ 161758 w 399"/>
                <a:gd name="T19" fmla="*/ 176451 h 400"/>
                <a:gd name="T20" fmla="*/ 173344 w 399"/>
                <a:gd name="T21" fmla="*/ 164687 h 400"/>
                <a:gd name="T22" fmla="*/ 169779 w 399"/>
                <a:gd name="T23" fmla="*/ 152019 h 400"/>
                <a:gd name="T24" fmla="*/ 19607 w 399"/>
                <a:gd name="T25" fmla="*/ 68318 h 400"/>
                <a:gd name="T26" fmla="*/ 19607 w 399"/>
                <a:gd name="T27" fmla="*/ 68318 h 400"/>
                <a:gd name="T28" fmla="*/ 67288 w 399"/>
                <a:gd name="T29" fmla="*/ 19907 h 400"/>
                <a:gd name="T30" fmla="*/ 118533 w 399"/>
                <a:gd name="T31" fmla="*/ 71938 h 400"/>
                <a:gd name="T32" fmla="*/ 71298 w 399"/>
                <a:gd name="T33" fmla="*/ 120348 h 400"/>
                <a:gd name="T34" fmla="*/ 19607 w 399"/>
                <a:gd name="T35" fmla="*/ 68318 h 4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99" h="40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solidFill>
              <a:sysClr val="window" lastClr="FFFFFF"/>
            </a:solidFill>
            <a:ln>
              <a:noFill/>
            </a:ln>
            <a:effectLst/>
            <a:extLst/>
          </p:spPr>
          <p:txBody>
            <a:bodyPr wrap="none" lIns="34290" tIns="17145" rIns="34290" bIns="17145" anchor="ctr"/>
            <a:lstStyle/>
            <a:p>
              <a:pPr>
                <a:defRPr/>
              </a:pPr>
              <a:endParaRPr lang="en-US" kern="0">
                <a:solidFill>
                  <a:prstClr val="black"/>
                </a:solidFill>
                <a:latin typeface="微软雅黑" panose="020B0503020204020204" pitchFamily="34" charset="-122"/>
                <a:ea typeface="微软雅黑" panose="020B0503020204020204" pitchFamily="34" charset="-122"/>
                <a:cs typeface="Arial"/>
                <a:sym typeface="+mn-lt"/>
              </a:endParaRPr>
            </a:p>
          </p:txBody>
        </p:sp>
      </p:grpSp>
      <p:grpSp>
        <p:nvGrpSpPr>
          <p:cNvPr id="78" name="组合 2">
            <a:extLst>
              <a:ext uri="{FF2B5EF4-FFF2-40B4-BE49-F238E27FC236}">
                <a16:creationId xmlns:a16="http://schemas.microsoft.com/office/drawing/2014/main" id="{C9B85A15-6BF8-46B7-856B-AC8A3EB4618A}"/>
              </a:ext>
            </a:extLst>
          </p:cNvPr>
          <p:cNvGrpSpPr/>
          <p:nvPr/>
        </p:nvGrpSpPr>
        <p:grpSpPr>
          <a:xfrm>
            <a:off x="2934502" y="1868554"/>
            <a:ext cx="3297031" cy="535404"/>
            <a:chOff x="505388" y="1630522"/>
            <a:chExt cx="3720506" cy="535404"/>
          </a:xfrm>
        </p:grpSpPr>
        <p:sp>
          <p:nvSpPr>
            <p:cNvPr id="79" name="矩形 1">
              <a:extLst>
                <a:ext uri="{FF2B5EF4-FFF2-40B4-BE49-F238E27FC236}">
                  <a16:creationId xmlns:a16="http://schemas.microsoft.com/office/drawing/2014/main" id="{488CB3EE-D1DD-4399-A458-2DF6A1E28370}"/>
                </a:ext>
              </a:extLst>
            </p:cNvPr>
            <p:cNvSpPr/>
            <p:nvPr/>
          </p:nvSpPr>
          <p:spPr bwMode="auto">
            <a:xfrm>
              <a:off x="505388" y="1630522"/>
              <a:ext cx="3720506" cy="535404"/>
            </a:xfrm>
            <a:prstGeom prst="rect">
              <a:avLst/>
            </a:prstGeom>
            <a:solidFill>
              <a:srgbClr val="00B050"/>
            </a:solidFill>
            <a:ln w="12700" cap="flat" cmpd="sng" algn="ctr">
              <a:solidFill>
                <a:srgbClr val="00B050"/>
              </a:solidFill>
              <a:prstDash val="solid"/>
              <a:miter lim="800000"/>
              <a:headEnd type="none" w="med" len="med"/>
              <a:tailEnd type="none" w="med" len="med"/>
            </a:ln>
          </p:spPr>
          <p:txBody>
            <a:bodyPr vert="horz" wrap="square" lIns="45720" tIns="45720" rIns="45720" bIns="45720" numCol="1" rtlCol="0" anchor="ctr" anchorCtr="0" compatLnSpc="1">
              <a:noAutofit/>
            </a:bodyPr>
            <a:lstStyle/>
            <a:p>
              <a:pPr fontAlgn="base" hangingPunct="0">
                <a:spcBef>
                  <a:spcPct val="0"/>
                </a:spcBef>
                <a:spcAft>
                  <a:spcPct val="0"/>
                </a:spcAft>
              </a:pPr>
              <a:endParaRPr lang="zh-CN" altLang="en-US">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pic>
          <p:nvPicPr>
            <p:cNvPr id="80" name="图片 80" descr="矢量智能对象">
              <a:extLst>
                <a:ext uri="{FF2B5EF4-FFF2-40B4-BE49-F238E27FC236}">
                  <a16:creationId xmlns:a16="http://schemas.microsoft.com/office/drawing/2014/main" id="{659955AE-6FCC-4E30-90F2-28BD9F8A5F85}"/>
                </a:ext>
              </a:extLst>
            </p:cNvPr>
            <p:cNvPicPr>
              <a:picLocks noChangeAspect="1"/>
            </p:cNvPicPr>
            <p:nvPr/>
          </p:nvPicPr>
          <p:blipFill>
            <a:blip r:embed="rId11"/>
            <a:stretch>
              <a:fillRect/>
            </a:stretch>
          </p:blipFill>
          <p:spPr>
            <a:xfrm>
              <a:off x="741937" y="1754721"/>
              <a:ext cx="874080" cy="306796"/>
            </a:xfrm>
            <a:prstGeom prst="rect">
              <a:avLst/>
            </a:prstGeom>
          </p:spPr>
        </p:pic>
        <p:sp>
          <p:nvSpPr>
            <p:cNvPr id="81" name="TextBox 85">
              <a:extLst>
                <a:ext uri="{FF2B5EF4-FFF2-40B4-BE49-F238E27FC236}">
                  <a16:creationId xmlns:a16="http://schemas.microsoft.com/office/drawing/2014/main" id="{885286AC-8393-4542-9940-A72A9E832D1E}"/>
                </a:ext>
              </a:extLst>
            </p:cNvPr>
            <p:cNvSpPr txBox="1"/>
            <p:nvPr/>
          </p:nvSpPr>
          <p:spPr>
            <a:xfrm>
              <a:off x="2048647" y="1685039"/>
              <a:ext cx="1467032" cy="400091"/>
            </a:xfrm>
            <a:prstGeom prst="rect">
              <a:avLst/>
            </a:prstGeom>
            <a:noFill/>
          </p:spPr>
          <p:txBody>
            <a:bodyPr wrap="none" lIns="91422" tIns="45711" rIns="91422" bIns="45711" rtlCol="0">
              <a:spAutoFit/>
            </a:bodyPr>
            <a:lstStyle/>
            <a:p>
              <a:pPr eaLnBrk="0" fontAlgn="base" hangingPunct="0">
                <a:spcBef>
                  <a:spcPct val="0"/>
                </a:spcBef>
                <a:spcAft>
                  <a:spcPct val="0"/>
                </a:spcAft>
              </a:pPr>
              <a:r>
                <a:rPr lang="zh-CN" altLang="en-US" sz="2000" b="1" dirty="0">
                  <a:solidFill>
                    <a:srgbClr val="FFFFFF"/>
                  </a:solidFill>
                  <a:latin typeface="微软雅黑" panose="020B0503020204020204" pitchFamily="34" charset="-122"/>
                  <a:ea typeface="微软雅黑" panose="020B0503020204020204" pitchFamily="34" charset="-122"/>
                  <a:cs typeface="Arial"/>
                  <a:sym typeface="Calibri" panose="020F0502020204030204" pitchFamily="34" charset="0"/>
                </a:rPr>
                <a:t>创新者计划</a:t>
              </a:r>
              <a:endParaRPr lang="en-US" altLang="zh-CN" sz="2000" b="1" dirty="0">
                <a:solidFill>
                  <a:srgbClr val="FFFFFF"/>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sp>
        <p:nvSpPr>
          <p:cNvPr id="83" name="矩形 84">
            <a:extLst>
              <a:ext uri="{FF2B5EF4-FFF2-40B4-BE49-F238E27FC236}">
                <a16:creationId xmlns:a16="http://schemas.microsoft.com/office/drawing/2014/main" id="{F63277E7-0D6F-45AF-A040-B2DC3AAFACB5}"/>
              </a:ext>
            </a:extLst>
          </p:cNvPr>
          <p:cNvSpPr/>
          <p:nvPr/>
        </p:nvSpPr>
        <p:spPr bwMode="auto">
          <a:xfrm>
            <a:off x="6247362" y="1863132"/>
            <a:ext cx="2790968" cy="535404"/>
          </a:xfrm>
          <a:prstGeom prst="rect">
            <a:avLst/>
          </a:prstGeom>
          <a:solidFill>
            <a:srgbClr val="F37221"/>
          </a:solidFill>
          <a:ln w="12700" cap="flat" cmpd="sng" algn="ctr">
            <a:solidFill>
              <a:srgbClr val="F37221"/>
            </a:solidFill>
            <a:prstDash val="solid"/>
            <a:miter lim="800000"/>
            <a:headEnd type="none" w="med" len="med"/>
            <a:tailEnd type="none" w="med" len="med"/>
          </a:ln>
        </p:spPr>
        <p:txBody>
          <a:bodyPr vert="horz" wrap="square" lIns="45720" tIns="45720" rIns="45720" bIns="45720" numCol="1" rtlCol="0" anchor="ctr" anchorCtr="0" compatLnSpc="1">
            <a:noAutofit/>
          </a:bodyPr>
          <a:lstStyle/>
          <a:p>
            <a:pPr fontAlgn="base" hangingPunct="0">
              <a:spcBef>
                <a:spcPct val="0"/>
              </a:spcBef>
              <a:spcAft>
                <a:spcPct val="0"/>
              </a:spcAft>
            </a:pPr>
            <a:endParaRPr lang="zh-CN" altLang="en-US">
              <a:solidFill>
                <a:srgbClr val="B8CF3E"/>
              </a:solidFill>
              <a:latin typeface="Calibri" panose="020F0502020204030204" pitchFamily="34" charset="0"/>
              <a:cs typeface="Calibri" panose="020F0502020204030204" pitchFamily="34" charset="0"/>
              <a:sym typeface="Calibri" panose="020F0502020204030204" pitchFamily="34" charset="0"/>
            </a:endParaRPr>
          </a:p>
        </p:txBody>
      </p:sp>
      <p:sp>
        <p:nvSpPr>
          <p:cNvPr id="85" name="TextBox 85">
            <a:extLst>
              <a:ext uri="{FF2B5EF4-FFF2-40B4-BE49-F238E27FC236}">
                <a16:creationId xmlns:a16="http://schemas.microsoft.com/office/drawing/2014/main" id="{0FC3735F-F5E6-4BEE-9822-256990DA6883}"/>
              </a:ext>
            </a:extLst>
          </p:cNvPr>
          <p:cNvSpPr txBox="1"/>
          <p:nvPr/>
        </p:nvSpPr>
        <p:spPr>
          <a:xfrm>
            <a:off x="7094648" y="1939913"/>
            <a:ext cx="1948581" cy="338536"/>
          </a:xfrm>
          <a:prstGeom prst="rect">
            <a:avLst/>
          </a:prstGeom>
          <a:noFill/>
        </p:spPr>
        <p:txBody>
          <a:bodyPr wrap="none" lIns="91422" tIns="45711" rIns="91422" bIns="45711" rtlCol="0">
            <a:spAutoFit/>
          </a:bodyPr>
          <a:lstStyle/>
          <a:p>
            <a:pPr eaLnBrk="0" fontAlgn="base" hangingPunct="0">
              <a:spcBef>
                <a:spcPct val="0"/>
              </a:spcBef>
              <a:spcAft>
                <a:spcPct val="0"/>
              </a:spcAft>
            </a:pPr>
            <a:r>
              <a:rPr lang="en-US" altLang="zh-CN" sz="1600" b="1" dirty="0">
                <a:solidFill>
                  <a:srgbClr val="FFFFFF"/>
                </a:solidFill>
                <a:latin typeface="微软雅黑" panose="020B0503020204020204" pitchFamily="34" charset="-122"/>
                <a:ea typeface="微软雅黑" panose="020B0503020204020204" pitchFamily="34" charset="-122"/>
                <a:cs typeface="Arial"/>
                <a:sym typeface="Calibri" panose="020F0502020204030204" pitchFamily="34" charset="0"/>
              </a:rPr>
              <a:t>IDC </a:t>
            </a:r>
            <a:r>
              <a:rPr lang="en-US" altLang="zh-CN" sz="1600" b="1" dirty="0" err="1">
                <a:solidFill>
                  <a:srgbClr val="FFFFFF"/>
                </a:solidFill>
                <a:latin typeface="微软雅黑" panose="020B0503020204020204" pitchFamily="34" charset="-122"/>
                <a:ea typeface="微软雅黑" panose="020B0503020204020204" pitchFamily="34" charset="-122"/>
                <a:cs typeface="Arial"/>
                <a:sym typeface="Calibri" panose="020F0502020204030204" pitchFamily="34" charset="0"/>
              </a:rPr>
              <a:t>MarketScape</a:t>
            </a:r>
            <a:endParaRPr lang="en-US" altLang="zh-CN" sz="1600" b="1" dirty="0">
              <a:solidFill>
                <a:srgbClr val="FFFFFF"/>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86" name="Group 100">
            <a:extLst>
              <a:ext uri="{FF2B5EF4-FFF2-40B4-BE49-F238E27FC236}">
                <a16:creationId xmlns:a16="http://schemas.microsoft.com/office/drawing/2014/main" id="{44AE6E0A-2ADF-40E7-882D-017D8A18BF84}"/>
              </a:ext>
            </a:extLst>
          </p:cNvPr>
          <p:cNvGrpSpPr/>
          <p:nvPr/>
        </p:nvGrpSpPr>
        <p:grpSpPr>
          <a:xfrm>
            <a:off x="4443036" y="5306647"/>
            <a:ext cx="277647" cy="276819"/>
            <a:chOff x="2138511" y="2464802"/>
            <a:chExt cx="354012" cy="352956"/>
          </a:xfrm>
          <a:solidFill>
            <a:srgbClr val="00B050"/>
          </a:solidFill>
        </p:grpSpPr>
        <p:sp>
          <p:nvSpPr>
            <p:cNvPr id="87" name="Oval 101">
              <a:extLst>
                <a:ext uri="{FF2B5EF4-FFF2-40B4-BE49-F238E27FC236}">
                  <a16:creationId xmlns:a16="http://schemas.microsoft.com/office/drawing/2014/main" id="{D3DA4F6F-1BEA-4797-AC88-CD5AC2D31D3E}"/>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88" name="Freeform 102">
              <a:extLst>
                <a:ext uri="{FF2B5EF4-FFF2-40B4-BE49-F238E27FC236}">
                  <a16:creationId xmlns:a16="http://schemas.microsoft.com/office/drawing/2014/main" id="{9AB09AC1-4B21-4639-B9A2-61837608EA73}"/>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grpSp>
      <p:cxnSp>
        <p:nvCxnSpPr>
          <p:cNvPr id="89" name="Straight Connector 124">
            <a:extLst>
              <a:ext uri="{FF2B5EF4-FFF2-40B4-BE49-F238E27FC236}">
                <a16:creationId xmlns:a16="http://schemas.microsoft.com/office/drawing/2014/main" id="{FECE4ABD-6D9F-4309-BD2C-88A4D382959E}"/>
              </a:ext>
            </a:extLst>
          </p:cNvPr>
          <p:cNvCxnSpPr>
            <a:cxnSpLocks/>
          </p:cNvCxnSpPr>
          <p:nvPr/>
        </p:nvCxnSpPr>
        <p:spPr>
          <a:xfrm>
            <a:off x="4952130" y="5441777"/>
            <a:ext cx="2385104" cy="0"/>
          </a:xfrm>
          <a:prstGeom prst="line">
            <a:avLst/>
          </a:prstGeom>
          <a:noFill/>
          <a:ln w="12700" cap="flat" cmpd="sng" algn="ctr">
            <a:solidFill>
              <a:schemeClr val="tx1"/>
            </a:solidFill>
            <a:prstDash val="dash"/>
            <a:miter lim="800000"/>
            <a:headEnd type="oval" w="med" len="med"/>
            <a:tailEnd type="triangle" w="med" len="med"/>
          </a:ln>
          <a:effectLst/>
        </p:spPr>
      </p:cxnSp>
      <p:pic>
        <p:nvPicPr>
          <p:cNvPr id="94" name="图片 85" descr="矢量智能对象">
            <a:extLst>
              <a:ext uri="{FF2B5EF4-FFF2-40B4-BE49-F238E27FC236}">
                <a16:creationId xmlns:a16="http://schemas.microsoft.com/office/drawing/2014/main" id="{4FCD5C81-740F-4F34-A861-5A536D561E8F}"/>
              </a:ext>
            </a:extLst>
          </p:cNvPr>
          <p:cNvPicPr>
            <a:picLocks noChangeAspect="1"/>
          </p:cNvPicPr>
          <p:nvPr/>
        </p:nvPicPr>
        <p:blipFill>
          <a:blip r:embed="rId11"/>
          <a:stretch>
            <a:fillRect/>
          </a:stretch>
        </p:blipFill>
        <p:spPr>
          <a:xfrm>
            <a:off x="6302376" y="2006569"/>
            <a:ext cx="774602" cy="271880"/>
          </a:xfrm>
          <a:prstGeom prst="rect">
            <a:avLst/>
          </a:prstGeom>
        </p:spPr>
      </p:pic>
    </p:spTree>
    <p:extLst>
      <p:ext uri="{BB962C8B-B14F-4D97-AF65-F5344CB8AC3E}">
        <p14:creationId xmlns:p14="http://schemas.microsoft.com/office/powerpoint/2010/main" val="199057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13</a:t>
            </a:fld>
            <a:endParaRPr lang="en-US" dirty="0"/>
          </a:p>
        </p:txBody>
      </p:sp>
      <p:sp>
        <p:nvSpPr>
          <p:cNvPr id="4" name="矩形 4">
            <a:extLst>
              <a:ext uri="{FF2B5EF4-FFF2-40B4-BE49-F238E27FC236}">
                <a16:creationId xmlns:a16="http://schemas.microsoft.com/office/drawing/2014/main" id="{99A70F25-CC8E-4256-997A-5725B03D2E09}"/>
              </a:ext>
            </a:extLst>
          </p:cNvPr>
          <p:cNvSpPr/>
          <p:nvPr/>
        </p:nvSpPr>
        <p:spPr>
          <a:xfrm>
            <a:off x="730925" y="3340865"/>
            <a:ext cx="7682468" cy="523220"/>
          </a:xfrm>
          <a:prstGeom prst="rect">
            <a:avLst/>
          </a:prstGeom>
        </p:spPr>
        <p:txBody>
          <a:bodyPr wrap="square">
            <a:spAutoFit/>
          </a:bodyPr>
          <a:lstStyle/>
          <a:p>
            <a:pPr algn="dist" eaLnBrk="0" fontAlgn="base" hangingPunct="0">
              <a:spcBef>
                <a:spcPct val="0"/>
              </a:spcBef>
              <a:spcAft>
                <a:spcPct val="0"/>
              </a:spcAft>
            </a:pPr>
            <a:r>
              <a:rPr lang="zh-CN" altLang="en-US" sz="2800" b="1" dirty="0">
                <a:latin typeface="微软雅黑" panose="020B0503020204020204" pitchFamily="34" charset="-122"/>
                <a:ea typeface="微软雅黑" panose="020B0503020204020204" pitchFamily="34" charset="-122"/>
                <a:cs typeface="Arial"/>
                <a:sym typeface="Calibri" panose="020F0502020204030204" pitchFamily="34" charset="0"/>
              </a:rPr>
              <a:t>全球网络安全市场快速发展趋势不变</a:t>
            </a:r>
          </a:p>
        </p:txBody>
      </p:sp>
      <p:sp>
        <p:nvSpPr>
          <p:cNvPr id="5" name="文本框 5">
            <a:extLst>
              <a:ext uri="{FF2B5EF4-FFF2-40B4-BE49-F238E27FC236}">
                <a16:creationId xmlns:a16="http://schemas.microsoft.com/office/drawing/2014/main" id="{568F2EDD-6256-4A20-921F-5225C6C11B86}"/>
              </a:ext>
            </a:extLst>
          </p:cNvPr>
          <p:cNvSpPr txBox="1"/>
          <p:nvPr>
            <p:custDataLst>
              <p:tags r:id="rId1"/>
            </p:custDataLst>
          </p:nvPr>
        </p:nvSpPr>
        <p:spPr>
          <a:xfrm>
            <a:off x="3316882" y="1381010"/>
            <a:ext cx="2510553" cy="3919709"/>
          </a:xfrm>
          <a:custGeom>
            <a:avLst/>
            <a:gdLst>
              <a:gd name="connsiteX0" fmla="*/ 0 w 634542"/>
              <a:gd name="connsiteY0" fmla="*/ 783932 h 990706"/>
              <a:gd name="connsiteX1" fmla="*/ 134775 w 634542"/>
              <a:gd name="connsiteY1" fmla="*/ 783932 h 990706"/>
              <a:gd name="connsiteX2" fmla="*/ 145638 w 634542"/>
              <a:gd name="connsiteY2" fmla="*/ 806685 h 990706"/>
              <a:gd name="connsiteX3" fmla="*/ 167737 w 634542"/>
              <a:gd name="connsiteY3" fmla="*/ 834965 h 990706"/>
              <a:gd name="connsiteX4" fmla="*/ 320039 w 634542"/>
              <a:gd name="connsiteY4" fmla="*/ 883532 h 990706"/>
              <a:gd name="connsiteX5" fmla="*/ 466298 w 634542"/>
              <a:gd name="connsiteY5" fmla="*/ 832289 h 990706"/>
              <a:gd name="connsiteX6" fmla="*/ 501637 w 634542"/>
              <a:gd name="connsiteY6" fmla="*/ 783932 h 990706"/>
              <a:gd name="connsiteX7" fmla="*/ 634542 w 634542"/>
              <a:gd name="connsiteY7" fmla="*/ 783932 h 990706"/>
              <a:gd name="connsiteX8" fmla="*/ 627825 w 634542"/>
              <a:gd name="connsiteY8" fmla="*/ 806248 h 990706"/>
              <a:gd name="connsiteX9" fmla="*/ 557491 w 634542"/>
              <a:gd name="connsiteY9" fmla="*/ 904632 h 990706"/>
              <a:gd name="connsiteX10" fmla="*/ 316348 w 634542"/>
              <a:gd name="connsiteY10" fmla="*/ 990706 h 990706"/>
              <a:gd name="connsiteX11" fmla="*/ 71851 w 634542"/>
              <a:gd name="connsiteY11" fmla="*/ 912668 h 990706"/>
              <a:gd name="connsiteX12" fmla="*/ 8214 w 634542"/>
              <a:gd name="connsiteY12" fmla="*/ 813951 h 990706"/>
              <a:gd name="connsiteX13" fmla="*/ 312994 w 634542"/>
              <a:gd name="connsiteY13" fmla="*/ 0 h 990706"/>
              <a:gd name="connsiteX14" fmla="*/ 534381 w 634542"/>
              <a:gd name="connsiteY14" fmla="*/ 68659 h 990706"/>
              <a:gd name="connsiteX15" fmla="*/ 618450 w 634542"/>
              <a:gd name="connsiteY15" fmla="*/ 249851 h 990706"/>
              <a:gd name="connsiteX16" fmla="*/ 534044 w 634542"/>
              <a:gd name="connsiteY16" fmla="*/ 430712 h 990706"/>
              <a:gd name="connsiteX17" fmla="*/ 504404 w 634542"/>
              <a:gd name="connsiteY17" fmla="*/ 451232 h 990706"/>
              <a:gd name="connsiteX18" fmla="*/ 242661 w 634542"/>
              <a:gd name="connsiteY18" fmla="*/ 451232 h 990706"/>
              <a:gd name="connsiteX19" fmla="*/ 242661 w 634542"/>
              <a:gd name="connsiteY19" fmla="*/ 413969 h 990706"/>
              <a:gd name="connsiteX20" fmla="*/ 288209 w 634542"/>
              <a:gd name="connsiteY20" fmla="*/ 417294 h 990706"/>
              <a:gd name="connsiteX21" fmla="*/ 349168 w 634542"/>
              <a:gd name="connsiteY21" fmla="*/ 413297 h 990706"/>
              <a:gd name="connsiteX22" fmla="*/ 443620 w 634542"/>
              <a:gd name="connsiteY22" fmla="*/ 375034 h 990706"/>
              <a:gd name="connsiteX23" fmla="*/ 492517 w 634542"/>
              <a:gd name="connsiteY23" fmla="*/ 262243 h 990706"/>
              <a:gd name="connsiteX24" fmla="*/ 440601 w 634542"/>
              <a:gd name="connsiteY24" fmla="*/ 150472 h 990706"/>
              <a:gd name="connsiteX25" fmla="*/ 307635 w 634542"/>
              <a:gd name="connsiteY25" fmla="*/ 107174 h 990706"/>
              <a:gd name="connsiteX26" fmla="*/ 176348 w 634542"/>
              <a:gd name="connsiteY26" fmla="*/ 159756 h 990706"/>
              <a:gd name="connsiteX27" fmla="*/ 126107 w 634542"/>
              <a:gd name="connsiteY27" fmla="*/ 316841 h 990706"/>
              <a:gd name="connsiteX28" fmla="*/ 8881 w 634542"/>
              <a:gd name="connsiteY28" fmla="*/ 316841 h 990706"/>
              <a:gd name="connsiteX29" fmla="*/ 88264 w 634542"/>
              <a:gd name="connsiteY29" fmla="*/ 82725 h 990706"/>
              <a:gd name="connsiteX30" fmla="*/ 312994 w 634542"/>
              <a:gd name="connsiteY30" fmla="*/ 0 h 99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4542" h="990706">
                <a:moveTo>
                  <a:pt x="0" y="783932"/>
                </a:moveTo>
                <a:lnTo>
                  <a:pt x="134775" y="783932"/>
                </a:lnTo>
                <a:lnTo>
                  <a:pt x="145638" y="806685"/>
                </a:lnTo>
                <a:cubicBezTo>
                  <a:pt x="152207" y="817445"/>
                  <a:pt x="159574" y="826871"/>
                  <a:pt x="167737" y="834965"/>
                </a:cubicBezTo>
                <a:cubicBezTo>
                  <a:pt x="200389" y="867341"/>
                  <a:pt x="251158" y="883532"/>
                  <a:pt x="320039" y="883532"/>
                </a:cubicBezTo>
                <a:cubicBezTo>
                  <a:pt x="379522" y="883532"/>
                  <a:pt x="428275" y="866453"/>
                  <a:pt x="466298" y="832289"/>
                </a:cubicBezTo>
                <a:lnTo>
                  <a:pt x="501637" y="783932"/>
                </a:lnTo>
                <a:lnTo>
                  <a:pt x="634542" y="783932"/>
                </a:lnTo>
                <a:lnTo>
                  <a:pt x="627825" y="806248"/>
                </a:lnTo>
                <a:cubicBezTo>
                  <a:pt x="612195" y="843146"/>
                  <a:pt x="588751" y="875941"/>
                  <a:pt x="557491" y="904632"/>
                </a:cubicBezTo>
                <a:cubicBezTo>
                  <a:pt x="494971" y="962015"/>
                  <a:pt x="414592" y="990706"/>
                  <a:pt x="316348" y="990706"/>
                </a:cubicBezTo>
                <a:cubicBezTo>
                  <a:pt x="208274" y="990706"/>
                  <a:pt x="126779" y="964697"/>
                  <a:pt x="71851" y="912668"/>
                </a:cubicBezTo>
                <a:cubicBezTo>
                  <a:pt x="44387" y="886656"/>
                  <a:pt x="23174" y="853750"/>
                  <a:pt x="8214" y="813951"/>
                </a:cubicBezTo>
                <a:close/>
                <a:moveTo>
                  <a:pt x="312994" y="0"/>
                </a:moveTo>
                <a:cubicBezTo>
                  <a:pt x="404541" y="0"/>
                  <a:pt x="478336" y="22882"/>
                  <a:pt x="534381" y="68659"/>
                </a:cubicBezTo>
                <a:cubicBezTo>
                  <a:pt x="590425" y="114429"/>
                  <a:pt x="618450" y="174831"/>
                  <a:pt x="618450" y="249851"/>
                </a:cubicBezTo>
                <a:cubicBezTo>
                  <a:pt x="618450" y="324432"/>
                  <a:pt x="590317" y="384714"/>
                  <a:pt x="534044" y="430712"/>
                </a:cubicBezTo>
                <a:lnTo>
                  <a:pt x="504404" y="451232"/>
                </a:lnTo>
                <a:lnTo>
                  <a:pt x="242661" y="451232"/>
                </a:lnTo>
                <a:lnTo>
                  <a:pt x="242661" y="413969"/>
                </a:lnTo>
                <a:cubicBezTo>
                  <a:pt x="252484" y="416183"/>
                  <a:pt x="267667" y="417294"/>
                  <a:pt x="288209" y="417294"/>
                </a:cubicBezTo>
                <a:cubicBezTo>
                  <a:pt x="308751" y="417294"/>
                  <a:pt x="329071" y="415961"/>
                  <a:pt x="349168" y="413297"/>
                </a:cubicBezTo>
                <a:cubicBezTo>
                  <a:pt x="388019" y="408370"/>
                  <a:pt x="419501" y="395618"/>
                  <a:pt x="443620" y="375034"/>
                </a:cubicBezTo>
                <a:cubicBezTo>
                  <a:pt x="476218" y="348179"/>
                  <a:pt x="492517" y="310588"/>
                  <a:pt x="492517" y="262243"/>
                </a:cubicBezTo>
                <a:cubicBezTo>
                  <a:pt x="492517" y="216598"/>
                  <a:pt x="475210" y="179343"/>
                  <a:pt x="440601" y="150472"/>
                </a:cubicBezTo>
                <a:cubicBezTo>
                  <a:pt x="405993" y="121607"/>
                  <a:pt x="361675" y="107174"/>
                  <a:pt x="307635" y="107174"/>
                </a:cubicBezTo>
                <a:cubicBezTo>
                  <a:pt x="250474" y="107174"/>
                  <a:pt x="206714" y="124703"/>
                  <a:pt x="176348" y="159756"/>
                </a:cubicBezTo>
                <a:cubicBezTo>
                  <a:pt x="145983" y="194814"/>
                  <a:pt x="129234" y="247174"/>
                  <a:pt x="126107" y="316841"/>
                </a:cubicBezTo>
                <a:lnTo>
                  <a:pt x="8881" y="316841"/>
                </a:lnTo>
                <a:cubicBezTo>
                  <a:pt x="8881" y="215914"/>
                  <a:pt x="35340" y="137876"/>
                  <a:pt x="88264" y="82725"/>
                </a:cubicBezTo>
                <a:cubicBezTo>
                  <a:pt x="141182" y="27575"/>
                  <a:pt x="216094" y="0"/>
                  <a:pt x="312994" y="0"/>
                </a:cubicBezTo>
                <a:close/>
              </a:path>
            </a:pathLst>
          </a:custGeom>
          <a:solidFill>
            <a:srgbClr val="00B050">
              <a:alpha val="7700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5400">
                <a:latin typeface="微软雅黑" panose="020B0503020204020204" pitchFamily="34" charset="-122"/>
                <a:ea typeface="微软雅黑" panose="020B0503020204020204" pitchFamily="34" charset="-122"/>
              </a:defRPr>
            </a:lvl1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5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Tree>
    <p:extLst>
      <p:ext uri="{BB962C8B-B14F-4D97-AF65-F5344CB8AC3E}">
        <p14:creationId xmlns:p14="http://schemas.microsoft.com/office/powerpoint/2010/main" val="20826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1000"/>
                                  </p:stCondLst>
                                  <p:iterate type="lt">
                                    <p:tmPct val="3000"/>
                                  </p:iterate>
                                  <p:childTnLst>
                                    <p:set>
                                      <p:cBhvr>
                                        <p:cTn id="6" dur="1" fill="hold">
                                          <p:stCondLst>
                                            <p:cond delay="0"/>
                                          </p:stCondLst>
                                        </p:cTn>
                                        <p:tgtEl>
                                          <p:spTgt spid="4"/>
                                        </p:tgtEl>
                                        <p:attrNameLst>
                                          <p:attrName>style.visibility</p:attrName>
                                        </p:attrNameLst>
                                      </p:cBhvr>
                                      <p:to>
                                        <p:strVal val="visible"/>
                                      </p:to>
                                    </p:set>
                                    <p:anim to="" calcmode="lin" valueType="num">
                                      <p:cBhvr>
                                        <p:cTn id="7" dur="1600" fill="hold">
                                          <p:stCondLst>
                                            <p:cond delay="0"/>
                                          </p:stCondLst>
                                        </p:cTn>
                                        <p:tgtEl>
                                          <p:spTgt spid="4"/>
                                        </p:tgtEl>
                                        <p:attrNameLst>
                                          <p:attrName>ppt_w</p:attrName>
                                        </p:attrNameLst>
                                      </p:cBhvr>
                                      <p:tavLst>
                                        <p:tav tm="0" fmla="#ppt_w-(#ppt_w-0)*(1-$)^6">
                                          <p:val>
                                            <p:strVal val="0"/>
                                          </p:val>
                                        </p:tav>
                                        <p:tav tm="100000">
                                          <p:val>
                                            <p:strVal val="1"/>
                                          </p:val>
                                        </p:tav>
                                      </p:tavLst>
                                    </p:anim>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922999"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全球</a:t>
            </a:r>
            <a:r>
              <a:rPr lang="en-US" altLang="zh-CN" sz="3600" b="1" dirty="0">
                <a:solidFill>
                  <a:srgbClr val="00B050"/>
                </a:solidFill>
                <a:latin typeface="Microsoft YaHei" charset="-122"/>
                <a:ea typeface="Microsoft YaHei" charset="-122"/>
                <a:cs typeface="Microsoft YaHei" charset="-122"/>
              </a:rPr>
              <a:t>IT</a:t>
            </a:r>
            <a:r>
              <a:rPr lang="zh-CN" altLang="en-US" sz="3600" b="1" dirty="0">
                <a:solidFill>
                  <a:srgbClr val="00B050"/>
                </a:solidFill>
                <a:latin typeface="Microsoft YaHei" charset="-122"/>
                <a:ea typeface="Microsoft YaHei" charset="-122"/>
                <a:cs typeface="Microsoft YaHei" charset="-122"/>
              </a:rPr>
              <a:t>安全市场保持快速增长趋势不变</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14</a:t>
            </a:fld>
            <a:endParaRPr lang="en-US" dirty="0"/>
          </a:p>
        </p:txBody>
      </p:sp>
      <p:graphicFrame>
        <p:nvGraphicFramePr>
          <p:cNvPr id="4" name="Chart 3">
            <a:extLst>
              <a:ext uri="{FF2B5EF4-FFF2-40B4-BE49-F238E27FC236}">
                <a16:creationId xmlns:a16="http://schemas.microsoft.com/office/drawing/2014/main" id="{81A96C1A-9892-4E44-A64A-8515F7A81C3A}"/>
              </a:ext>
            </a:extLst>
          </p:cNvPr>
          <p:cNvGraphicFramePr>
            <a:graphicFrameLocks/>
          </p:cNvGraphicFramePr>
          <p:nvPr>
            <p:extLst>
              <p:ext uri="{D42A27DB-BD31-4B8C-83A1-F6EECF244321}">
                <p14:modId xmlns:p14="http://schemas.microsoft.com/office/powerpoint/2010/main" val="3003495477"/>
              </p:ext>
            </p:extLst>
          </p:nvPr>
        </p:nvGraphicFramePr>
        <p:xfrm>
          <a:off x="247651" y="997204"/>
          <a:ext cx="8599170" cy="3936746"/>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1">
            <a:extLst>
              <a:ext uri="{FF2B5EF4-FFF2-40B4-BE49-F238E27FC236}">
                <a16:creationId xmlns:a16="http://schemas.microsoft.com/office/drawing/2014/main" id="{536017A2-8CCD-416D-BD58-69F5A2CDBC20}"/>
              </a:ext>
            </a:extLst>
          </p:cNvPr>
          <p:cNvGrpSpPr/>
          <p:nvPr/>
        </p:nvGrpSpPr>
        <p:grpSpPr>
          <a:xfrm>
            <a:off x="-1179397" y="4628959"/>
            <a:ext cx="11043487" cy="1734462"/>
            <a:chOff x="-1459845" y="4320349"/>
            <a:chExt cx="13669511" cy="1734462"/>
          </a:xfrm>
        </p:grpSpPr>
        <p:grpSp>
          <p:nvGrpSpPr>
            <p:cNvPr id="6" name="组合 7">
              <a:extLst>
                <a:ext uri="{FF2B5EF4-FFF2-40B4-BE49-F238E27FC236}">
                  <a16:creationId xmlns:a16="http://schemas.microsoft.com/office/drawing/2014/main" id="{6D4045E5-9C01-4A83-BFFD-4BEA44C74D3B}"/>
                </a:ext>
              </a:extLst>
            </p:cNvPr>
            <p:cNvGrpSpPr/>
            <p:nvPr/>
          </p:nvGrpSpPr>
          <p:grpSpPr>
            <a:xfrm>
              <a:off x="-1459845" y="4320349"/>
              <a:ext cx="12778191" cy="1648101"/>
              <a:chOff x="-1421745" y="4865166"/>
              <a:chExt cx="12778191" cy="1204647"/>
            </a:xfrm>
          </p:grpSpPr>
          <p:sp>
            <p:nvSpPr>
              <p:cNvPr id="8" name="Rectangle 9">
                <a:extLst>
                  <a:ext uri="{FF2B5EF4-FFF2-40B4-BE49-F238E27FC236}">
                    <a16:creationId xmlns:a16="http://schemas.microsoft.com/office/drawing/2014/main" id="{E905C8A1-C34E-492E-9CAA-0A840F2B0D5B}"/>
                  </a:ext>
                </a:extLst>
              </p:cNvPr>
              <p:cNvSpPr/>
              <p:nvPr/>
            </p:nvSpPr>
            <p:spPr>
              <a:xfrm>
                <a:off x="38100" y="4866759"/>
                <a:ext cx="11318346" cy="1203054"/>
              </a:xfrm>
              <a:prstGeom prst="rect">
                <a:avLst/>
              </a:prstGeom>
              <a:solidFill>
                <a:srgbClr val="FFFFFF">
                  <a:lumMod val="95000"/>
                </a:srgbClr>
              </a:solidFill>
              <a:ln w="12700" cap="flat" cmpd="sng" algn="ctr">
                <a:noFill/>
                <a:prstDash val="solid"/>
                <a:miter lim="800000"/>
              </a:ln>
              <a:effectLst/>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0" name="矩形 6">
                <a:extLst>
                  <a:ext uri="{FF2B5EF4-FFF2-40B4-BE49-F238E27FC236}">
                    <a16:creationId xmlns:a16="http://schemas.microsoft.com/office/drawing/2014/main" id="{DD647381-6F23-4445-AE3E-1D6A907640B2}"/>
                  </a:ext>
                </a:extLst>
              </p:cNvPr>
              <p:cNvSpPr/>
              <p:nvPr/>
            </p:nvSpPr>
            <p:spPr>
              <a:xfrm>
                <a:off x="-1421745" y="4865166"/>
                <a:ext cx="7928058" cy="269956"/>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2022</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年全球</a:t>
                </a: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IT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安全市场规模预期</a:t>
                </a:r>
                <a:endPar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graphicFrame>
          <p:nvGraphicFramePr>
            <p:cNvPr id="7" name="图表 11">
              <a:extLst>
                <a:ext uri="{FF2B5EF4-FFF2-40B4-BE49-F238E27FC236}">
                  <a16:creationId xmlns:a16="http://schemas.microsoft.com/office/drawing/2014/main" id="{7231E8C2-1A7B-4E2F-9EB1-92E456942C48}"/>
                </a:ext>
              </a:extLst>
            </p:cNvPr>
            <p:cNvGraphicFramePr/>
            <p:nvPr>
              <p:extLst>
                <p:ext uri="{D42A27DB-BD31-4B8C-83A1-F6EECF244321}">
                  <p14:modId xmlns:p14="http://schemas.microsoft.com/office/powerpoint/2010/main" val="86782475"/>
                </p:ext>
              </p:extLst>
            </p:nvPr>
          </p:nvGraphicFramePr>
          <p:xfrm>
            <a:off x="198071" y="4607010"/>
            <a:ext cx="12011595" cy="1447801"/>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49954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076339"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中国应加大</a:t>
            </a:r>
            <a:r>
              <a:rPr lang="en-US" altLang="zh-CN" sz="3600" b="1" dirty="0">
                <a:solidFill>
                  <a:srgbClr val="00B050"/>
                </a:solidFill>
                <a:latin typeface="Microsoft YaHei" charset="-122"/>
                <a:ea typeface="Microsoft YaHei" charset="-122"/>
                <a:cs typeface="Microsoft YaHei" charset="-122"/>
              </a:rPr>
              <a:t>IT</a:t>
            </a:r>
            <a:r>
              <a:rPr lang="zh-CN" altLang="en-US" sz="3600" b="1" dirty="0">
                <a:solidFill>
                  <a:srgbClr val="00B050"/>
                </a:solidFill>
                <a:latin typeface="Microsoft YaHei" charset="-122"/>
                <a:ea typeface="Microsoft YaHei" charset="-122"/>
                <a:cs typeface="Microsoft YaHei" charset="-122"/>
              </a:rPr>
              <a:t>安全的总体投入</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15</a:t>
            </a:fld>
            <a:endParaRPr lang="en-US" dirty="0"/>
          </a:p>
        </p:txBody>
      </p:sp>
      <p:grpSp>
        <p:nvGrpSpPr>
          <p:cNvPr id="4" name="组合 1">
            <a:extLst>
              <a:ext uri="{FF2B5EF4-FFF2-40B4-BE49-F238E27FC236}">
                <a16:creationId xmlns:a16="http://schemas.microsoft.com/office/drawing/2014/main" id="{7F5E9D86-0F0A-4C3E-9A1A-B4C638AB9CF6}"/>
              </a:ext>
            </a:extLst>
          </p:cNvPr>
          <p:cNvGrpSpPr/>
          <p:nvPr/>
        </p:nvGrpSpPr>
        <p:grpSpPr>
          <a:xfrm>
            <a:off x="-559648" y="2100034"/>
            <a:ext cx="3820182" cy="2987040"/>
            <a:chOff x="-15240" y="1905000"/>
            <a:chExt cx="4690507" cy="3667556"/>
          </a:xfrm>
        </p:grpSpPr>
        <p:graphicFrame>
          <p:nvGraphicFramePr>
            <p:cNvPr id="5" name="图表 4">
              <a:extLst>
                <a:ext uri="{FF2B5EF4-FFF2-40B4-BE49-F238E27FC236}">
                  <a16:creationId xmlns:a16="http://schemas.microsoft.com/office/drawing/2014/main" id="{390DB200-68C9-4C50-8E96-534FDD1879BD}"/>
                </a:ext>
              </a:extLst>
            </p:cNvPr>
            <p:cNvGraphicFramePr/>
            <p:nvPr>
              <p:extLst>
                <p:ext uri="{D42A27DB-BD31-4B8C-83A1-F6EECF244321}">
                  <p14:modId xmlns:p14="http://schemas.microsoft.com/office/powerpoint/2010/main" val="2137107310"/>
                </p:ext>
              </p:extLst>
            </p:nvPr>
          </p:nvGraphicFramePr>
          <p:xfrm>
            <a:off x="-15240" y="2445551"/>
            <a:ext cx="4690507" cy="3127005"/>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13">
              <a:extLst>
                <a:ext uri="{FF2B5EF4-FFF2-40B4-BE49-F238E27FC236}">
                  <a16:creationId xmlns:a16="http://schemas.microsoft.com/office/drawing/2014/main" id="{7EC4FD94-820D-45E4-A1F6-235774D30B9C}"/>
                </a:ext>
              </a:extLst>
            </p:cNvPr>
            <p:cNvSpPr/>
            <p:nvPr/>
          </p:nvSpPr>
          <p:spPr>
            <a:xfrm>
              <a:off x="785359" y="1905000"/>
              <a:ext cx="3089307" cy="461665"/>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Microsoft YaHei" charset="-122"/>
                  <a:ea typeface="Microsoft YaHei" charset="-122"/>
                  <a:cs typeface="Microsoft YaHei" charset="-122"/>
                  <a:sym typeface="Calibri" panose="020F0502020204030204" pitchFamily="34" charset="0"/>
                </a:rPr>
                <a:t>美国</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Microsoft YaHei" charset="-122"/>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Microsoft YaHei" charset="-122"/>
                  <a:sym typeface="Calibri" panose="020F0502020204030204" pitchFamily="34" charset="0"/>
                </a:rPr>
                <a:t>安全占</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Microsoft YaHei" charset="-122"/>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Microsoft YaHei" charset="-122"/>
                  <a:sym typeface="Calibri" panose="020F0502020204030204" pitchFamily="34" charset="0"/>
                </a:rPr>
                <a:t>市场的比例</a:t>
              </a:r>
              <a:endParaRPr kumimoji="0" lang="zh-CN" altLang="en-US" sz="1400" b="1" i="0" u="none" strike="noStrike" kern="0" cap="none" spc="0" normalizeH="0" baseline="0" noProof="0" dirty="0">
                <a:ln>
                  <a:noFill/>
                </a:ln>
                <a:solidFill>
                  <a:srgbClr val="000000"/>
                </a:solidFill>
                <a:effectLst/>
                <a:uLnTx/>
                <a:uFillTx/>
                <a:latin typeface="Calibri" panose="020F0502020204030204" pitchFamily="34" charset="0"/>
                <a:cs typeface="Arial"/>
                <a:sym typeface="Calibri" panose="020F0502020204030204" pitchFamily="34" charset="0"/>
              </a:endParaRPr>
            </a:p>
          </p:txBody>
        </p:sp>
      </p:grpSp>
      <p:grpSp>
        <p:nvGrpSpPr>
          <p:cNvPr id="7" name="组合 2">
            <a:extLst>
              <a:ext uri="{FF2B5EF4-FFF2-40B4-BE49-F238E27FC236}">
                <a16:creationId xmlns:a16="http://schemas.microsoft.com/office/drawing/2014/main" id="{AA50895F-9C3C-40D6-9A9F-35E4E34F4B91}"/>
              </a:ext>
            </a:extLst>
          </p:cNvPr>
          <p:cNvGrpSpPr/>
          <p:nvPr/>
        </p:nvGrpSpPr>
        <p:grpSpPr>
          <a:xfrm>
            <a:off x="2671300" y="2540286"/>
            <a:ext cx="3820182" cy="2940530"/>
            <a:chOff x="3730548" y="2445551"/>
            <a:chExt cx="4690507" cy="3610450"/>
          </a:xfrm>
        </p:grpSpPr>
        <p:graphicFrame>
          <p:nvGraphicFramePr>
            <p:cNvPr id="8" name="图表 14">
              <a:extLst>
                <a:ext uri="{FF2B5EF4-FFF2-40B4-BE49-F238E27FC236}">
                  <a16:creationId xmlns:a16="http://schemas.microsoft.com/office/drawing/2014/main" id="{938538BD-47CC-47DE-9044-D2B4747C32A0}"/>
                </a:ext>
              </a:extLst>
            </p:cNvPr>
            <p:cNvGraphicFramePr/>
            <p:nvPr>
              <p:extLst>
                <p:ext uri="{D42A27DB-BD31-4B8C-83A1-F6EECF244321}">
                  <p14:modId xmlns:p14="http://schemas.microsoft.com/office/powerpoint/2010/main" val="3177760329"/>
                </p:ext>
              </p:extLst>
            </p:nvPr>
          </p:nvGraphicFramePr>
          <p:xfrm>
            <a:off x="3730548" y="2445551"/>
            <a:ext cx="4690507" cy="3127005"/>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16">
              <a:extLst>
                <a:ext uri="{FF2B5EF4-FFF2-40B4-BE49-F238E27FC236}">
                  <a16:creationId xmlns:a16="http://schemas.microsoft.com/office/drawing/2014/main" id="{A761ED72-BD88-4EC2-B5A9-7B83FFE6A6E2}"/>
                </a:ext>
              </a:extLst>
            </p:cNvPr>
            <p:cNvSpPr/>
            <p:nvPr/>
          </p:nvSpPr>
          <p:spPr>
            <a:xfrm>
              <a:off x="4304367" y="5594336"/>
              <a:ext cx="3089307" cy="461665"/>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9999"/>
                  </a:solidFill>
                  <a:effectLst/>
                  <a:uLnTx/>
                  <a:uFillTx/>
                  <a:latin typeface="Microsoft YaHei" charset="-122"/>
                  <a:ea typeface="Microsoft YaHei" charset="-122"/>
                  <a:cs typeface="Arial"/>
                  <a:sym typeface="Calibri" panose="020F0502020204030204" pitchFamily="34" charset="0"/>
                </a:rPr>
                <a:t>全球</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安全占</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市场的比例</a:t>
              </a:r>
            </a:p>
          </p:txBody>
        </p:sp>
      </p:grpSp>
      <p:grpSp>
        <p:nvGrpSpPr>
          <p:cNvPr id="11" name="组合 3">
            <a:extLst>
              <a:ext uri="{FF2B5EF4-FFF2-40B4-BE49-F238E27FC236}">
                <a16:creationId xmlns:a16="http://schemas.microsoft.com/office/drawing/2014/main" id="{E6C7CAA3-44C6-45A1-A936-9908BE07ACEC}"/>
              </a:ext>
            </a:extLst>
          </p:cNvPr>
          <p:cNvGrpSpPr/>
          <p:nvPr/>
        </p:nvGrpSpPr>
        <p:grpSpPr>
          <a:xfrm>
            <a:off x="5828707" y="2065588"/>
            <a:ext cx="3820182" cy="3004475"/>
            <a:chOff x="7541158" y="1861430"/>
            <a:chExt cx="4690507" cy="3688964"/>
          </a:xfrm>
        </p:grpSpPr>
        <p:graphicFrame>
          <p:nvGraphicFramePr>
            <p:cNvPr id="12" name="图表 17">
              <a:extLst>
                <a:ext uri="{FF2B5EF4-FFF2-40B4-BE49-F238E27FC236}">
                  <a16:creationId xmlns:a16="http://schemas.microsoft.com/office/drawing/2014/main" id="{34D11E7A-6626-4BD0-A4A7-00DE4F0D3119}"/>
                </a:ext>
              </a:extLst>
            </p:cNvPr>
            <p:cNvGraphicFramePr/>
            <p:nvPr>
              <p:extLst>
                <p:ext uri="{D42A27DB-BD31-4B8C-83A1-F6EECF244321}">
                  <p14:modId xmlns:p14="http://schemas.microsoft.com/office/powerpoint/2010/main" val="255987450"/>
                </p:ext>
              </p:extLst>
            </p:nvPr>
          </p:nvGraphicFramePr>
          <p:xfrm>
            <a:off x="7541158" y="2423389"/>
            <a:ext cx="4690507" cy="3127005"/>
          </p:xfrm>
          <a:graphic>
            <a:graphicData uri="http://schemas.openxmlformats.org/drawingml/2006/chart">
              <c:chart xmlns:c="http://schemas.openxmlformats.org/drawingml/2006/chart" xmlns:r="http://schemas.openxmlformats.org/officeDocument/2006/relationships" r:id="rId5"/>
            </a:graphicData>
          </a:graphic>
        </p:graphicFrame>
        <p:sp>
          <p:nvSpPr>
            <p:cNvPr id="13" name="矩形 20">
              <a:extLst>
                <a:ext uri="{FF2B5EF4-FFF2-40B4-BE49-F238E27FC236}">
                  <a16:creationId xmlns:a16="http://schemas.microsoft.com/office/drawing/2014/main" id="{39CD4BC7-FF7D-47D7-88EE-3D8742CB5C52}"/>
                </a:ext>
              </a:extLst>
            </p:cNvPr>
            <p:cNvSpPr/>
            <p:nvPr/>
          </p:nvSpPr>
          <p:spPr>
            <a:xfrm>
              <a:off x="7893544" y="1861430"/>
              <a:ext cx="3089307" cy="461665"/>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37221"/>
                  </a:solidFill>
                  <a:effectLst/>
                  <a:uLnTx/>
                  <a:uFillTx/>
                  <a:latin typeface="Microsoft YaHei" charset="-122"/>
                  <a:ea typeface="Microsoft YaHei" charset="-122"/>
                  <a:cs typeface="Arial"/>
                  <a:sym typeface="Calibri" panose="020F0502020204030204" pitchFamily="34" charset="0"/>
                </a:rPr>
                <a:t>中国</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安全占</a:t>
              </a:r>
              <a:r>
                <a:rPr kumimoji="0" lang="en-US" altLang="zh-CN"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IT</a:t>
              </a:r>
              <a:r>
                <a:rPr kumimoji="0" lang="zh-CN" altLang="en-US" sz="1800" b="1" i="0" u="none" strike="noStrike" kern="0" cap="none" spc="0" normalizeH="0" baseline="0" noProof="0" dirty="0">
                  <a:ln>
                    <a:noFill/>
                  </a:ln>
                  <a:solidFill>
                    <a:srgbClr val="000000">
                      <a:lumMod val="85000"/>
                      <a:lumOff val="15000"/>
                    </a:srgbClr>
                  </a:solidFill>
                  <a:effectLst/>
                  <a:uLnTx/>
                  <a:uFillTx/>
                  <a:latin typeface="Microsoft YaHei" charset="-122"/>
                  <a:ea typeface="Microsoft YaHei" charset="-122"/>
                  <a:cs typeface="Arial"/>
                  <a:sym typeface="Calibri" panose="020F0502020204030204" pitchFamily="34" charset="0"/>
                </a:rPr>
                <a:t>市场的比例</a:t>
              </a:r>
            </a:p>
          </p:txBody>
        </p:sp>
      </p:grpSp>
      <p:sp>
        <p:nvSpPr>
          <p:cNvPr id="14" name="矩形 11">
            <a:extLst>
              <a:ext uri="{FF2B5EF4-FFF2-40B4-BE49-F238E27FC236}">
                <a16:creationId xmlns:a16="http://schemas.microsoft.com/office/drawing/2014/main" id="{0EBE258A-4F5C-4D45-9A22-73A21F35141B}"/>
              </a:ext>
            </a:extLst>
          </p:cNvPr>
          <p:cNvSpPr/>
          <p:nvPr/>
        </p:nvSpPr>
        <p:spPr>
          <a:xfrm>
            <a:off x="682722" y="3461466"/>
            <a:ext cx="1399742" cy="646331"/>
          </a:xfrm>
          <a:prstGeom prst="rect">
            <a:avLst/>
          </a:prstGeom>
        </p:spPr>
        <p:txBody>
          <a:bodyPr wrap="none">
            <a:spAutoFit/>
          </a:bodyPr>
          <a:lstStyle/>
          <a:p>
            <a:pPr eaLnBrk="0" fontAlgn="base" hangingPunct="0">
              <a:spcBef>
                <a:spcPct val="0"/>
              </a:spcBef>
              <a:spcAft>
                <a:spcPct val="0"/>
              </a:spcAft>
            </a:pPr>
            <a:r>
              <a:rPr lang="en-US" altLang="zh-CN" sz="3600" b="1" dirty="0">
                <a:solidFill>
                  <a:srgbClr val="0070C0"/>
                </a:solidFill>
                <a:latin typeface="Microsoft YaHei" charset="-122"/>
                <a:ea typeface="Microsoft YaHei" charset="-122"/>
                <a:cs typeface="Microsoft YaHei" charset="-122"/>
                <a:sym typeface="Calibri" panose="020F0502020204030204" pitchFamily="34" charset="0"/>
              </a:rPr>
              <a:t>4.78</a:t>
            </a:r>
            <a:r>
              <a:rPr lang="en-US" altLang="zh-CN" dirty="0">
                <a:solidFill>
                  <a:srgbClr val="000000">
                    <a:lumMod val="85000"/>
                    <a:lumOff val="15000"/>
                  </a:srgbClr>
                </a:solidFill>
                <a:latin typeface="Microsoft YaHei" charset="-122"/>
                <a:ea typeface="Microsoft YaHei" charset="-122"/>
                <a:cs typeface="Microsoft YaHei" charset="-122"/>
                <a:sym typeface="Calibri" panose="020F0502020204030204" pitchFamily="34" charset="0"/>
              </a:rPr>
              <a:t>%</a:t>
            </a:r>
            <a:endParaRPr lang="zh-CN" altLang="en-US" sz="1400" dirty="0">
              <a:solidFill>
                <a:srgbClr val="000000"/>
              </a:solidFill>
              <a:latin typeface="Calibri" panose="020F0502020204030204" pitchFamily="34" charset="0"/>
              <a:cs typeface="Arial"/>
              <a:sym typeface="Calibri" panose="020F0502020204030204" pitchFamily="34" charset="0"/>
            </a:endParaRPr>
          </a:p>
        </p:txBody>
      </p:sp>
      <p:sp>
        <p:nvSpPr>
          <p:cNvPr id="17" name="矩形 18">
            <a:extLst>
              <a:ext uri="{FF2B5EF4-FFF2-40B4-BE49-F238E27FC236}">
                <a16:creationId xmlns:a16="http://schemas.microsoft.com/office/drawing/2014/main" id="{06D494A7-8111-4C24-9545-75129F77778C}"/>
              </a:ext>
            </a:extLst>
          </p:cNvPr>
          <p:cNvSpPr/>
          <p:nvPr/>
        </p:nvSpPr>
        <p:spPr>
          <a:xfrm>
            <a:off x="7042663" y="3461466"/>
            <a:ext cx="1399742" cy="646331"/>
          </a:xfrm>
          <a:prstGeom prst="rect">
            <a:avLst/>
          </a:prstGeom>
        </p:spPr>
        <p:txBody>
          <a:bodyPr wrap="none">
            <a:spAutoFit/>
          </a:bodyPr>
          <a:lstStyle/>
          <a:p>
            <a:pPr eaLnBrk="0" fontAlgn="base" hangingPunct="0">
              <a:spcBef>
                <a:spcPct val="0"/>
              </a:spcBef>
              <a:spcAft>
                <a:spcPct val="0"/>
              </a:spcAft>
            </a:pPr>
            <a:r>
              <a:rPr lang="en-US" altLang="zh-CN" sz="3600" b="1" dirty="0">
                <a:solidFill>
                  <a:srgbClr val="F37221"/>
                </a:solidFill>
                <a:latin typeface="Microsoft YaHei" charset="-122"/>
                <a:ea typeface="Microsoft YaHei" charset="-122"/>
                <a:cs typeface="Microsoft YaHei" charset="-122"/>
                <a:sym typeface="Calibri" panose="020F0502020204030204" pitchFamily="34" charset="0"/>
              </a:rPr>
              <a:t>1.84</a:t>
            </a:r>
            <a:r>
              <a:rPr lang="en-US" altLang="zh-CN" dirty="0">
                <a:solidFill>
                  <a:srgbClr val="F37221"/>
                </a:solidFill>
                <a:latin typeface="Microsoft YaHei" charset="-122"/>
                <a:ea typeface="Microsoft YaHei" charset="-122"/>
                <a:cs typeface="Microsoft YaHei" charset="-122"/>
                <a:sym typeface="Calibri" panose="020F0502020204030204" pitchFamily="34" charset="0"/>
              </a:rPr>
              <a:t>%</a:t>
            </a:r>
            <a:endParaRPr lang="zh-CN" altLang="en-US" sz="1400" dirty="0">
              <a:solidFill>
                <a:srgbClr val="F37221"/>
              </a:solidFill>
              <a:latin typeface="Calibri" panose="020F0502020204030204" pitchFamily="34" charset="0"/>
              <a:cs typeface="Arial"/>
              <a:sym typeface="Calibri" panose="020F0502020204030204" pitchFamily="34" charset="0"/>
            </a:endParaRPr>
          </a:p>
        </p:txBody>
      </p:sp>
      <p:sp>
        <p:nvSpPr>
          <p:cNvPr id="18" name="任意多边形: 形状 23">
            <a:extLst>
              <a:ext uri="{FF2B5EF4-FFF2-40B4-BE49-F238E27FC236}">
                <a16:creationId xmlns:a16="http://schemas.microsoft.com/office/drawing/2014/main" id="{36BBDA50-0616-4A16-A305-234C78410E94}"/>
              </a:ext>
            </a:extLst>
          </p:cNvPr>
          <p:cNvSpPr/>
          <p:nvPr/>
        </p:nvSpPr>
        <p:spPr bwMode="auto">
          <a:xfrm>
            <a:off x="1352550" y="3255725"/>
            <a:ext cx="6351270" cy="1017215"/>
          </a:xfrm>
          <a:custGeom>
            <a:avLst/>
            <a:gdLst>
              <a:gd name="connsiteX0" fmla="*/ 0 w 3733800"/>
              <a:gd name="connsiteY0" fmla="*/ 91440 h 91440"/>
              <a:gd name="connsiteX1" fmla="*/ 822960 w 3733800"/>
              <a:gd name="connsiteY1" fmla="*/ 76200 h 91440"/>
              <a:gd name="connsiteX2" fmla="*/ 1082040 w 3733800"/>
              <a:gd name="connsiteY2" fmla="*/ 45720 h 91440"/>
              <a:gd name="connsiteX3" fmla="*/ 1447800 w 3733800"/>
              <a:gd name="connsiteY3" fmla="*/ 30480 h 91440"/>
              <a:gd name="connsiteX4" fmla="*/ 1630680 w 3733800"/>
              <a:gd name="connsiteY4" fmla="*/ 15240 h 91440"/>
              <a:gd name="connsiteX5" fmla="*/ 1920240 w 3733800"/>
              <a:gd name="connsiteY5" fmla="*/ 0 h 91440"/>
              <a:gd name="connsiteX6" fmla="*/ 2697480 w 3733800"/>
              <a:gd name="connsiteY6" fmla="*/ 15240 h 91440"/>
              <a:gd name="connsiteX7" fmla="*/ 3032760 w 3733800"/>
              <a:gd name="connsiteY7" fmla="*/ 45720 h 91440"/>
              <a:gd name="connsiteX8" fmla="*/ 3733800 w 3733800"/>
              <a:gd name="connsiteY8" fmla="*/ 45720 h 91440"/>
              <a:gd name="connsiteX0" fmla="*/ 0 w 3778338"/>
              <a:gd name="connsiteY0" fmla="*/ 135 h 160289"/>
              <a:gd name="connsiteX1" fmla="*/ 867498 w 3778338"/>
              <a:gd name="connsiteY1" fmla="*/ 154868 h 160289"/>
              <a:gd name="connsiteX2" fmla="*/ 1126578 w 3778338"/>
              <a:gd name="connsiteY2" fmla="*/ 124388 h 160289"/>
              <a:gd name="connsiteX3" fmla="*/ 1492338 w 3778338"/>
              <a:gd name="connsiteY3" fmla="*/ 109148 h 160289"/>
              <a:gd name="connsiteX4" fmla="*/ 1675218 w 3778338"/>
              <a:gd name="connsiteY4" fmla="*/ 93908 h 160289"/>
              <a:gd name="connsiteX5" fmla="*/ 1964778 w 3778338"/>
              <a:gd name="connsiteY5" fmla="*/ 78668 h 160289"/>
              <a:gd name="connsiteX6" fmla="*/ 2742018 w 3778338"/>
              <a:gd name="connsiteY6" fmla="*/ 93908 h 160289"/>
              <a:gd name="connsiteX7" fmla="*/ 3077298 w 3778338"/>
              <a:gd name="connsiteY7" fmla="*/ 124388 h 160289"/>
              <a:gd name="connsiteX8" fmla="*/ 3778338 w 3778338"/>
              <a:gd name="connsiteY8" fmla="*/ 124388 h 160289"/>
              <a:gd name="connsiteX0" fmla="*/ 0 w 3778338"/>
              <a:gd name="connsiteY0" fmla="*/ 0 h 130489"/>
              <a:gd name="connsiteX1" fmla="*/ 1126578 w 3778338"/>
              <a:gd name="connsiteY1" fmla="*/ 124253 h 130489"/>
              <a:gd name="connsiteX2" fmla="*/ 1492338 w 3778338"/>
              <a:gd name="connsiteY2" fmla="*/ 109013 h 130489"/>
              <a:gd name="connsiteX3" fmla="*/ 1675218 w 3778338"/>
              <a:gd name="connsiteY3" fmla="*/ 93773 h 130489"/>
              <a:gd name="connsiteX4" fmla="*/ 1964778 w 3778338"/>
              <a:gd name="connsiteY4" fmla="*/ 78533 h 130489"/>
              <a:gd name="connsiteX5" fmla="*/ 2742018 w 3778338"/>
              <a:gd name="connsiteY5" fmla="*/ 93773 h 130489"/>
              <a:gd name="connsiteX6" fmla="*/ 3077298 w 3778338"/>
              <a:gd name="connsiteY6" fmla="*/ 124253 h 130489"/>
              <a:gd name="connsiteX7" fmla="*/ 3778338 w 3778338"/>
              <a:gd name="connsiteY7" fmla="*/ 124253 h 130489"/>
              <a:gd name="connsiteX0" fmla="*/ 0 w 3778338"/>
              <a:gd name="connsiteY0" fmla="*/ 0 h 126043"/>
              <a:gd name="connsiteX1" fmla="*/ 1492338 w 3778338"/>
              <a:gd name="connsiteY1" fmla="*/ 109013 h 126043"/>
              <a:gd name="connsiteX2" fmla="*/ 1675218 w 3778338"/>
              <a:gd name="connsiteY2" fmla="*/ 93773 h 126043"/>
              <a:gd name="connsiteX3" fmla="*/ 1964778 w 3778338"/>
              <a:gd name="connsiteY3" fmla="*/ 78533 h 126043"/>
              <a:gd name="connsiteX4" fmla="*/ 2742018 w 3778338"/>
              <a:gd name="connsiteY4" fmla="*/ 93773 h 126043"/>
              <a:gd name="connsiteX5" fmla="*/ 3077298 w 3778338"/>
              <a:gd name="connsiteY5" fmla="*/ 124253 h 126043"/>
              <a:gd name="connsiteX6" fmla="*/ 3778338 w 3778338"/>
              <a:gd name="connsiteY6" fmla="*/ 124253 h 126043"/>
              <a:gd name="connsiteX0" fmla="*/ 0 w 3778338"/>
              <a:gd name="connsiteY0" fmla="*/ 0 h 126043"/>
              <a:gd name="connsiteX1" fmla="*/ 1675218 w 3778338"/>
              <a:gd name="connsiteY1" fmla="*/ 93773 h 126043"/>
              <a:gd name="connsiteX2" fmla="*/ 1964778 w 3778338"/>
              <a:gd name="connsiteY2" fmla="*/ 78533 h 126043"/>
              <a:gd name="connsiteX3" fmla="*/ 2742018 w 3778338"/>
              <a:gd name="connsiteY3" fmla="*/ 93773 h 126043"/>
              <a:gd name="connsiteX4" fmla="*/ 3077298 w 3778338"/>
              <a:gd name="connsiteY4" fmla="*/ 124253 h 126043"/>
              <a:gd name="connsiteX5" fmla="*/ 3778338 w 3778338"/>
              <a:gd name="connsiteY5" fmla="*/ 124253 h 126043"/>
              <a:gd name="connsiteX0" fmla="*/ 0 w 3778338"/>
              <a:gd name="connsiteY0" fmla="*/ 0 h 126043"/>
              <a:gd name="connsiteX1" fmla="*/ 1964778 w 3778338"/>
              <a:gd name="connsiteY1" fmla="*/ 78533 h 126043"/>
              <a:gd name="connsiteX2" fmla="*/ 2742018 w 3778338"/>
              <a:gd name="connsiteY2" fmla="*/ 93773 h 126043"/>
              <a:gd name="connsiteX3" fmla="*/ 3077298 w 3778338"/>
              <a:gd name="connsiteY3" fmla="*/ 124253 h 126043"/>
              <a:gd name="connsiteX4" fmla="*/ 3778338 w 3778338"/>
              <a:gd name="connsiteY4" fmla="*/ 124253 h 126043"/>
              <a:gd name="connsiteX0" fmla="*/ 0 w 3778338"/>
              <a:gd name="connsiteY0" fmla="*/ 0 h 126043"/>
              <a:gd name="connsiteX1" fmla="*/ 1897971 w 3778338"/>
              <a:gd name="connsiteY1" fmla="*/ 56537 h 126043"/>
              <a:gd name="connsiteX2" fmla="*/ 2742018 w 3778338"/>
              <a:gd name="connsiteY2" fmla="*/ 93773 h 126043"/>
              <a:gd name="connsiteX3" fmla="*/ 3077298 w 3778338"/>
              <a:gd name="connsiteY3" fmla="*/ 124253 h 126043"/>
              <a:gd name="connsiteX4" fmla="*/ 3778338 w 3778338"/>
              <a:gd name="connsiteY4" fmla="*/ 124253 h 126043"/>
              <a:gd name="connsiteX0" fmla="*/ 0 w 3778338"/>
              <a:gd name="connsiteY0" fmla="*/ 0 h 124253"/>
              <a:gd name="connsiteX1" fmla="*/ 1897971 w 3778338"/>
              <a:gd name="connsiteY1" fmla="*/ 56537 h 124253"/>
              <a:gd name="connsiteX2" fmla="*/ 2742018 w 3778338"/>
              <a:gd name="connsiteY2" fmla="*/ 93773 h 124253"/>
              <a:gd name="connsiteX3" fmla="*/ 3778338 w 3778338"/>
              <a:gd name="connsiteY3" fmla="*/ 124253 h 124253"/>
              <a:gd name="connsiteX0" fmla="*/ 0 w 3778338"/>
              <a:gd name="connsiteY0" fmla="*/ 0 h 124253"/>
              <a:gd name="connsiteX1" fmla="*/ 1897971 w 3778338"/>
              <a:gd name="connsiteY1" fmla="*/ 56537 h 124253"/>
              <a:gd name="connsiteX2" fmla="*/ 3778338 w 3778338"/>
              <a:gd name="connsiteY2" fmla="*/ 124253 h 124253"/>
              <a:gd name="connsiteX0" fmla="*/ 0 w 3711530"/>
              <a:gd name="connsiteY0" fmla="*/ 0 h 180244"/>
              <a:gd name="connsiteX1" fmla="*/ 1897971 w 3711530"/>
              <a:gd name="connsiteY1" fmla="*/ 56537 h 180244"/>
              <a:gd name="connsiteX2" fmla="*/ 3711530 w 3711530"/>
              <a:gd name="connsiteY2" fmla="*/ 180244 h 180244"/>
              <a:gd name="connsiteX0" fmla="*/ 0 w 3711530"/>
              <a:gd name="connsiteY0" fmla="*/ 0 h 180244"/>
              <a:gd name="connsiteX1" fmla="*/ 1897971 w 3711530"/>
              <a:gd name="connsiteY1" fmla="*/ 56537 h 180244"/>
              <a:gd name="connsiteX2" fmla="*/ 3711530 w 3711530"/>
              <a:gd name="connsiteY2" fmla="*/ 180244 h 180244"/>
              <a:gd name="connsiteX0" fmla="*/ 0 w 3711530"/>
              <a:gd name="connsiteY0" fmla="*/ 0 h 180244"/>
              <a:gd name="connsiteX1" fmla="*/ 1897971 w 3711530"/>
              <a:gd name="connsiteY1" fmla="*/ 56537 h 180244"/>
              <a:gd name="connsiteX2" fmla="*/ 3711530 w 3711530"/>
              <a:gd name="connsiteY2" fmla="*/ 180244 h 180244"/>
              <a:gd name="connsiteX0" fmla="*/ 0 w 3711530"/>
              <a:gd name="connsiteY0" fmla="*/ 0 h 180244"/>
              <a:gd name="connsiteX1" fmla="*/ 1897971 w 3711530"/>
              <a:gd name="connsiteY1" fmla="*/ 64536 h 180244"/>
              <a:gd name="connsiteX2" fmla="*/ 3711530 w 3711530"/>
              <a:gd name="connsiteY2" fmla="*/ 180244 h 180244"/>
              <a:gd name="connsiteX0" fmla="*/ 0 w 3711530"/>
              <a:gd name="connsiteY0" fmla="*/ 0 h 180244"/>
              <a:gd name="connsiteX1" fmla="*/ 1897971 w 3711530"/>
              <a:gd name="connsiteY1" fmla="*/ 64536 h 180244"/>
              <a:gd name="connsiteX2" fmla="*/ 3711530 w 3711530"/>
              <a:gd name="connsiteY2" fmla="*/ 180244 h 180244"/>
              <a:gd name="connsiteX0" fmla="*/ 0 w 3711530"/>
              <a:gd name="connsiteY0" fmla="*/ 0 h 180244"/>
              <a:gd name="connsiteX1" fmla="*/ 1897971 w 3711530"/>
              <a:gd name="connsiteY1" fmla="*/ 64536 h 180244"/>
              <a:gd name="connsiteX2" fmla="*/ 3711530 w 3711530"/>
              <a:gd name="connsiteY2" fmla="*/ 180244 h 180244"/>
            </a:gdLst>
            <a:ahLst/>
            <a:cxnLst>
              <a:cxn ang="0">
                <a:pos x="connsiteX0" y="connsiteY0"/>
              </a:cxn>
              <a:cxn ang="0">
                <a:pos x="connsiteX1" y="connsiteY1"/>
              </a:cxn>
              <a:cxn ang="0">
                <a:pos x="connsiteX2" y="connsiteY2"/>
              </a:cxn>
            </a:cxnLst>
            <a:rect l="l" t="t" r="r" b="b"/>
            <a:pathLst>
              <a:path w="3711530" h="180244">
                <a:moveTo>
                  <a:pt x="0" y="0"/>
                </a:moveTo>
                <a:lnTo>
                  <a:pt x="1897971" y="64536"/>
                </a:lnTo>
                <a:lnTo>
                  <a:pt x="3711530" y="180244"/>
                </a:lnTo>
              </a:path>
            </a:pathLst>
          </a:custGeom>
          <a:noFill/>
          <a:ln w="76200" cap="flat" cmpd="sng" algn="ctr">
            <a:gradFill>
              <a:gsLst>
                <a:gs pos="0">
                  <a:srgbClr val="0070C0"/>
                </a:gs>
                <a:gs pos="50000">
                  <a:srgbClr val="00B050"/>
                </a:gs>
                <a:gs pos="100000">
                  <a:srgbClr val="F37221"/>
                </a:gs>
              </a:gsLst>
              <a:lin ang="5400000" scaled="1"/>
            </a:grad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spcBef>
                <a:spcPct val="0"/>
              </a:spcBef>
              <a:spcAft>
                <a:spcPct val="0"/>
              </a:spcAft>
            </a:pPr>
            <a:endParaRPr lang="zh-CN" altLang="en-US">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矩形 15">
            <a:extLst>
              <a:ext uri="{FF2B5EF4-FFF2-40B4-BE49-F238E27FC236}">
                <a16:creationId xmlns:a16="http://schemas.microsoft.com/office/drawing/2014/main" id="{B942CEDB-FD55-493B-B457-E77747E07894}"/>
              </a:ext>
            </a:extLst>
          </p:cNvPr>
          <p:cNvSpPr/>
          <p:nvPr/>
        </p:nvSpPr>
        <p:spPr>
          <a:xfrm>
            <a:off x="3885256" y="3461466"/>
            <a:ext cx="1399742" cy="646331"/>
          </a:xfrm>
          <a:prstGeom prst="rect">
            <a:avLst/>
          </a:prstGeom>
        </p:spPr>
        <p:txBody>
          <a:bodyPr wrap="none">
            <a:spAutoFit/>
          </a:bodyPr>
          <a:lstStyle/>
          <a:p>
            <a:pPr eaLnBrk="0" fontAlgn="base" hangingPunct="0">
              <a:spcBef>
                <a:spcPct val="0"/>
              </a:spcBef>
              <a:spcAft>
                <a:spcPct val="0"/>
              </a:spcAft>
            </a:pPr>
            <a:r>
              <a:rPr lang="en-US" altLang="zh-CN" sz="3600" b="1" dirty="0">
                <a:solidFill>
                  <a:srgbClr val="009999"/>
                </a:solidFill>
                <a:latin typeface="Microsoft YaHei" charset="-122"/>
                <a:ea typeface="Microsoft YaHei" charset="-122"/>
                <a:cs typeface="Microsoft YaHei" charset="-122"/>
                <a:sym typeface="Calibri" panose="020F0502020204030204" pitchFamily="34" charset="0"/>
              </a:rPr>
              <a:t>3.74</a:t>
            </a:r>
            <a:r>
              <a:rPr lang="en-US" altLang="zh-CN" dirty="0">
                <a:solidFill>
                  <a:srgbClr val="009999"/>
                </a:solidFill>
                <a:latin typeface="Microsoft YaHei" charset="-122"/>
                <a:ea typeface="Microsoft YaHei" charset="-122"/>
                <a:cs typeface="Microsoft YaHei" charset="-122"/>
                <a:sym typeface="Calibri" panose="020F0502020204030204" pitchFamily="34" charset="0"/>
              </a:rPr>
              <a:t>%</a:t>
            </a:r>
            <a:endParaRPr lang="zh-CN" altLang="en-US" sz="1400" dirty="0">
              <a:solidFill>
                <a:srgbClr val="009999"/>
              </a:solidFill>
              <a:latin typeface="Calibri" panose="020F0502020204030204" pitchFamily="34" charset="0"/>
              <a:cs typeface="Arial"/>
              <a:sym typeface="Calibri" panose="020F0502020204030204" pitchFamily="34" charset="0"/>
            </a:endParaRPr>
          </a:p>
        </p:txBody>
      </p:sp>
    </p:spTree>
    <p:extLst>
      <p:ext uri="{BB962C8B-B14F-4D97-AF65-F5344CB8AC3E}">
        <p14:creationId xmlns:p14="http://schemas.microsoft.com/office/powerpoint/2010/main" val="426380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0"/>
                                        <p:tgtEl>
                                          <p:spTgt spid="18"/>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5170642"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中国的产业结构亟待优化</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16</a:t>
            </a:fld>
            <a:endParaRPr lang="en-US" dirty="0"/>
          </a:p>
        </p:txBody>
      </p:sp>
      <p:sp>
        <p:nvSpPr>
          <p:cNvPr id="5" name="Rectangle 4">
            <a:extLst>
              <a:ext uri="{FF2B5EF4-FFF2-40B4-BE49-F238E27FC236}">
                <a16:creationId xmlns:a16="http://schemas.microsoft.com/office/drawing/2014/main" id="{87C8B194-DA5D-40A0-BEC5-89C85C5F216A}"/>
              </a:ext>
            </a:extLst>
          </p:cNvPr>
          <p:cNvSpPr/>
          <p:nvPr/>
        </p:nvSpPr>
        <p:spPr>
          <a:xfrm>
            <a:off x="1116782" y="1708665"/>
            <a:ext cx="3309238" cy="581057"/>
          </a:xfrm>
          <a:prstGeom prst="rect">
            <a:avLst/>
          </a:prstGeom>
        </p:spPr>
        <p:txBody>
          <a:bodyPr wrap="square">
            <a:spAutoFit/>
          </a:bodyPr>
          <a:lstStyle/>
          <a:p>
            <a:pPr marL="0" marR="0" lvl="0" indent="0" algn="ctr" defTabSz="457200" eaLnBrk="1" fontAlgn="auto" latinLnBrk="0" hangingPunct="1">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2017</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年</a:t>
            </a:r>
            <a:r>
              <a:rPr kumimoji="0" lang="zh-CN" altLang="en-US" sz="240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全球</a:t>
            </a: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IT</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安全投资分布</a:t>
            </a:r>
          </a:p>
        </p:txBody>
      </p:sp>
      <p:graphicFrame>
        <p:nvGraphicFramePr>
          <p:cNvPr id="6" name="Chart 5">
            <a:extLst>
              <a:ext uri="{FF2B5EF4-FFF2-40B4-BE49-F238E27FC236}">
                <a16:creationId xmlns:a16="http://schemas.microsoft.com/office/drawing/2014/main" id="{6C54DE74-1B83-4C89-AB2F-CC1E931DEB7F}"/>
              </a:ext>
            </a:extLst>
          </p:cNvPr>
          <p:cNvGraphicFramePr/>
          <p:nvPr>
            <p:extLst>
              <p:ext uri="{D42A27DB-BD31-4B8C-83A1-F6EECF244321}">
                <p14:modId xmlns:p14="http://schemas.microsoft.com/office/powerpoint/2010/main" val="3479153592"/>
              </p:ext>
            </p:extLst>
          </p:nvPr>
        </p:nvGraphicFramePr>
        <p:xfrm>
          <a:off x="0" y="2370168"/>
          <a:ext cx="4712443" cy="310016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76046A0B-7529-4ED1-8C8C-C7B5C3BF0B53}"/>
              </a:ext>
            </a:extLst>
          </p:cNvPr>
          <p:cNvSpPr/>
          <p:nvPr/>
        </p:nvSpPr>
        <p:spPr>
          <a:xfrm>
            <a:off x="7365189" y="3593020"/>
            <a:ext cx="1779854" cy="1012906"/>
          </a:xfrm>
          <a:prstGeom prst="rect">
            <a:avLst/>
          </a:prstGeom>
        </p:spPr>
        <p:txBody>
          <a:bodyPr wrap="square">
            <a:spAutoFit/>
          </a:bodyPr>
          <a:lstStyle/>
          <a:p>
            <a:pPr marL="0" marR="0" lvl="0" indent="0" algn="ctr" defTabSz="457200" eaLnBrk="1" fontAlgn="auto" latinLnBrk="0" hangingPunct="1">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2017</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年</a:t>
            </a:r>
            <a:r>
              <a:rPr kumimoji="0" lang="zh-CN" altLang="en-US" sz="240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中国</a:t>
            </a:r>
            <a:endParaRPr kumimoji="0" lang="en-US" altLang="zh-CN" sz="240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endParaRPr>
          </a:p>
          <a:p>
            <a:pPr marL="0" marR="0" lvl="0" indent="0" algn="ctr" defTabSz="457200" eaLnBrk="1" fontAlgn="auto" latinLnBrk="0" hangingPunct="1">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IT</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安全投资分布</a:t>
            </a:r>
          </a:p>
        </p:txBody>
      </p:sp>
      <p:graphicFrame>
        <p:nvGraphicFramePr>
          <p:cNvPr id="8" name="Chart 7">
            <a:extLst>
              <a:ext uri="{FF2B5EF4-FFF2-40B4-BE49-F238E27FC236}">
                <a16:creationId xmlns:a16="http://schemas.microsoft.com/office/drawing/2014/main" id="{FD4562B3-81F1-4762-8977-C4AC087EAE9E}"/>
              </a:ext>
            </a:extLst>
          </p:cNvPr>
          <p:cNvGraphicFramePr/>
          <p:nvPr>
            <p:extLst>
              <p:ext uri="{D42A27DB-BD31-4B8C-83A1-F6EECF244321}">
                <p14:modId xmlns:p14="http://schemas.microsoft.com/office/powerpoint/2010/main" val="2916527685"/>
              </p:ext>
            </p:extLst>
          </p:nvPr>
        </p:nvGraphicFramePr>
        <p:xfrm>
          <a:off x="4164905" y="3516996"/>
          <a:ext cx="4333280" cy="3100168"/>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1FE59C08-DA17-4E84-A3BC-A2DB71381AB1}"/>
              </a:ext>
            </a:extLst>
          </p:cNvPr>
          <p:cNvSpPr/>
          <p:nvPr/>
        </p:nvSpPr>
        <p:spPr>
          <a:xfrm>
            <a:off x="3576408" y="5709519"/>
            <a:ext cx="2808312" cy="523220"/>
          </a:xfrm>
          <a:prstGeom prst="rect">
            <a:avLst/>
          </a:prstGeom>
        </p:spPr>
        <p:txBody>
          <a:bodyPr wrap="square">
            <a:spAutoFit/>
          </a:bodyPr>
          <a:lstStyle/>
          <a:p>
            <a:pPr algn="ctr" defTabSz="457200"/>
            <a:r>
              <a:rPr lang="en-US" altLang="zh-CN" sz="1400" b="1" kern="0" dirty="0">
                <a:solidFill>
                  <a:srgbClr val="00B0F0"/>
                </a:solidFill>
                <a:latin typeface="Open Sans"/>
                <a:ea typeface="Microsoft YaHei" charset="-122"/>
                <a:cs typeface="Arial"/>
                <a:sym typeface="Calibri" panose="020F0502020204030204" pitchFamily="34" charset="0"/>
              </a:rPr>
              <a:t>4.5</a:t>
            </a:r>
            <a:r>
              <a:rPr lang="zh-CN" altLang="en-US" sz="1400" b="1" kern="0" dirty="0">
                <a:solidFill>
                  <a:srgbClr val="00B0F0"/>
                </a:solidFill>
                <a:latin typeface="Open Sans"/>
                <a:ea typeface="Microsoft YaHei" charset="-122"/>
                <a:cs typeface="Arial"/>
                <a:sym typeface="Calibri" panose="020F0502020204030204" pitchFamily="34" charset="0"/>
              </a:rPr>
              <a:t> </a:t>
            </a:r>
            <a:endParaRPr lang="en-US" altLang="zh-CN" sz="1400" b="1" kern="0" dirty="0">
              <a:solidFill>
                <a:srgbClr val="00B0F0"/>
              </a:solidFill>
              <a:latin typeface="Open Sans"/>
              <a:ea typeface="Microsoft YaHei" charset="-122"/>
              <a:cs typeface="Arial"/>
              <a:sym typeface="Calibri" panose="020F0502020204030204" pitchFamily="34" charset="0"/>
            </a:endParaRPr>
          </a:p>
          <a:p>
            <a:pPr algn="ctr" defTabSz="457200"/>
            <a:r>
              <a:rPr lang="en-US" altLang="zh-CN" sz="1400" b="1" kern="0" dirty="0">
                <a:solidFill>
                  <a:srgbClr val="00B0F0"/>
                </a:solidFill>
                <a:latin typeface="Open Sans"/>
                <a:ea typeface="Microsoft YaHei" charset="-122"/>
                <a:cs typeface="Arial"/>
                <a:sym typeface="Calibri" panose="020F0502020204030204" pitchFamily="34" charset="0"/>
              </a:rPr>
              <a:t>US$B</a:t>
            </a:r>
            <a:endParaRPr lang="zh-CN" altLang="en-US" sz="1400" b="1" kern="0" dirty="0">
              <a:solidFill>
                <a:srgbClr val="00B0F0"/>
              </a:solidFill>
              <a:latin typeface="Open Sans"/>
              <a:ea typeface="Microsoft YaHei" charset="-122"/>
              <a:cs typeface="Arial"/>
              <a:sym typeface="Calibri" panose="020F0502020204030204" pitchFamily="34" charset="0"/>
            </a:endParaRPr>
          </a:p>
        </p:txBody>
      </p:sp>
      <p:grpSp>
        <p:nvGrpSpPr>
          <p:cNvPr id="11" name="组合 11">
            <a:extLst>
              <a:ext uri="{FF2B5EF4-FFF2-40B4-BE49-F238E27FC236}">
                <a16:creationId xmlns:a16="http://schemas.microsoft.com/office/drawing/2014/main" id="{423BD63B-AC03-4A07-8863-924DD546D13F}"/>
              </a:ext>
            </a:extLst>
          </p:cNvPr>
          <p:cNvGrpSpPr/>
          <p:nvPr/>
        </p:nvGrpSpPr>
        <p:grpSpPr>
          <a:xfrm>
            <a:off x="4164188" y="857820"/>
            <a:ext cx="4955011" cy="3100168"/>
            <a:chOff x="4604638" y="2414656"/>
            <a:chExt cx="4955011" cy="3100168"/>
          </a:xfrm>
        </p:grpSpPr>
        <p:sp>
          <p:nvSpPr>
            <p:cNvPr id="12" name="Rectangle 11">
              <a:extLst>
                <a:ext uri="{FF2B5EF4-FFF2-40B4-BE49-F238E27FC236}">
                  <a16:creationId xmlns:a16="http://schemas.microsoft.com/office/drawing/2014/main" id="{3D5EE282-8AA6-4D5B-83CB-EF38B484D18B}"/>
                </a:ext>
              </a:extLst>
            </p:cNvPr>
            <p:cNvSpPr/>
            <p:nvPr/>
          </p:nvSpPr>
          <p:spPr>
            <a:xfrm>
              <a:off x="7779795" y="2425744"/>
              <a:ext cx="1779854" cy="1012906"/>
            </a:xfrm>
            <a:prstGeom prst="rect">
              <a:avLst/>
            </a:prstGeom>
          </p:spPr>
          <p:txBody>
            <a:bodyPr wrap="square">
              <a:sp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2017</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年</a:t>
              </a:r>
              <a:r>
                <a:rPr kumimoji="0" lang="zh-CN" altLang="en-US" sz="240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美国</a:t>
              </a:r>
              <a:endParaRPr kumimoji="0" lang="en-US" altLang="zh-CN" sz="240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endParaRPr>
            </a:p>
            <a:p>
              <a:pPr marL="0" marR="0" lvl="0" indent="0" algn="ctr" defTabSz="914400" eaLnBrk="0" fontAlgn="base" latinLnBrk="0" hangingPunct="0">
                <a:lnSpc>
                  <a:spcPct val="15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IT</a:t>
              </a:r>
              <a:r>
                <a:rPr kumimoji="0" lang="zh-CN" altLang="en-US" sz="1800" b="0"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Calibri" panose="020F0502020204030204" pitchFamily="34" charset="0"/>
                </a:rPr>
                <a:t>安全投资分布</a:t>
              </a:r>
            </a:p>
          </p:txBody>
        </p:sp>
        <p:graphicFrame>
          <p:nvGraphicFramePr>
            <p:cNvPr id="13" name="Chart 12">
              <a:extLst>
                <a:ext uri="{FF2B5EF4-FFF2-40B4-BE49-F238E27FC236}">
                  <a16:creationId xmlns:a16="http://schemas.microsoft.com/office/drawing/2014/main" id="{3F9EE5EE-5791-4632-AE5B-6B12E82A0DF1}"/>
                </a:ext>
              </a:extLst>
            </p:cNvPr>
            <p:cNvGraphicFramePr/>
            <p:nvPr>
              <p:extLst>
                <p:ext uri="{D42A27DB-BD31-4B8C-83A1-F6EECF244321}">
                  <p14:modId xmlns:p14="http://schemas.microsoft.com/office/powerpoint/2010/main" val="4247317436"/>
                </p:ext>
              </p:extLst>
            </p:nvPr>
          </p:nvGraphicFramePr>
          <p:xfrm>
            <a:off x="4604638" y="2414656"/>
            <a:ext cx="4333280" cy="3100168"/>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14" name="直接连接符 2">
            <a:extLst>
              <a:ext uri="{FF2B5EF4-FFF2-40B4-BE49-F238E27FC236}">
                <a16:creationId xmlns:a16="http://schemas.microsoft.com/office/drawing/2014/main" id="{92E4C67B-6B81-4ED3-A7F0-7A1D9888581E}"/>
              </a:ext>
            </a:extLst>
          </p:cNvPr>
          <p:cNvCxnSpPr/>
          <p:nvPr/>
        </p:nvCxnSpPr>
        <p:spPr bwMode="auto">
          <a:xfrm>
            <a:off x="4409481" y="1708665"/>
            <a:ext cx="0" cy="4031574"/>
          </a:xfrm>
          <a:prstGeom prst="line">
            <a:avLst/>
          </a:prstGeom>
          <a:solidFill>
            <a:srgbClr val="FFFFFF"/>
          </a:solidFill>
          <a:ln w="12700" cap="flat" cmpd="sng" algn="ctr">
            <a:solidFill>
              <a:srgbClr val="000000">
                <a:lumMod val="50000"/>
                <a:lumOff val="50000"/>
              </a:srgbClr>
            </a:solidFill>
            <a:prstDash val="dash"/>
            <a:miter lim="800000"/>
            <a:headEnd type="none" w="med" len="med"/>
            <a:tailEnd type="none" w="med" len="med"/>
          </a:ln>
        </p:spPr>
      </p:cxnSp>
      <p:cxnSp>
        <p:nvCxnSpPr>
          <p:cNvPr id="15" name="直接连接符 24">
            <a:extLst>
              <a:ext uri="{FF2B5EF4-FFF2-40B4-BE49-F238E27FC236}">
                <a16:creationId xmlns:a16="http://schemas.microsoft.com/office/drawing/2014/main" id="{81CF7A8E-0988-4EFC-A171-FDDFBFBC57EF}"/>
              </a:ext>
            </a:extLst>
          </p:cNvPr>
          <p:cNvCxnSpPr>
            <a:cxnSpLocks/>
          </p:cNvCxnSpPr>
          <p:nvPr/>
        </p:nvCxnSpPr>
        <p:spPr bwMode="auto">
          <a:xfrm flipH="1">
            <a:off x="4409481" y="3734693"/>
            <a:ext cx="4709718" cy="0"/>
          </a:xfrm>
          <a:prstGeom prst="line">
            <a:avLst/>
          </a:prstGeom>
          <a:solidFill>
            <a:srgbClr val="FFFFFF"/>
          </a:solidFill>
          <a:ln w="12700" cap="flat" cmpd="sng" algn="ctr">
            <a:solidFill>
              <a:srgbClr val="000000">
                <a:lumMod val="50000"/>
                <a:lumOff val="50000"/>
              </a:srgbClr>
            </a:solidFill>
            <a:prstDash val="dash"/>
            <a:miter lim="800000"/>
            <a:headEnd type="none" w="med" len="med"/>
            <a:tailEnd type="none" w="med" len="med"/>
          </a:ln>
        </p:spPr>
      </p:cxnSp>
      <p:sp>
        <p:nvSpPr>
          <p:cNvPr id="17" name="Rectangle 16">
            <a:extLst>
              <a:ext uri="{FF2B5EF4-FFF2-40B4-BE49-F238E27FC236}">
                <a16:creationId xmlns:a16="http://schemas.microsoft.com/office/drawing/2014/main" id="{F8D38954-4D91-492A-B41A-D95927508D05}"/>
              </a:ext>
            </a:extLst>
          </p:cNvPr>
          <p:cNvSpPr/>
          <p:nvPr/>
        </p:nvSpPr>
        <p:spPr>
          <a:xfrm>
            <a:off x="-90550" y="2665270"/>
            <a:ext cx="2808312" cy="523220"/>
          </a:xfrm>
          <a:prstGeom prst="rect">
            <a:avLst/>
          </a:prstGeom>
        </p:spPr>
        <p:txBody>
          <a:bodyPr wrap="square">
            <a:spAutoFit/>
          </a:bodyPr>
          <a:lstStyle/>
          <a:p>
            <a:pPr algn="ctr" defTabSz="457200">
              <a:defRPr/>
            </a:pPr>
            <a:r>
              <a:rPr lang="en-US" altLang="zh-CN" sz="1400" b="1" kern="0" dirty="0">
                <a:solidFill>
                  <a:srgbClr val="00B0F0"/>
                </a:solidFill>
                <a:latin typeface="Open Sans"/>
                <a:ea typeface="Microsoft YaHei" charset="-122"/>
                <a:cs typeface="Microsoft YaHei" charset="-122"/>
                <a:sym typeface="Calibri" panose="020F0502020204030204" pitchFamily="34" charset="0"/>
              </a:rPr>
              <a:t>83.5</a:t>
            </a:r>
            <a:r>
              <a:rPr lang="zh-CN" altLang="en-US" sz="1400" b="1" kern="0" dirty="0">
                <a:solidFill>
                  <a:srgbClr val="00B0F0"/>
                </a:solidFill>
                <a:latin typeface="Open Sans"/>
                <a:ea typeface="Microsoft YaHei" charset="-122"/>
                <a:cs typeface="Microsoft YaHei" charset="-122"/>
                <a:sym typeface="Calibri" panose="020F0502020204030204" pitchFamily="34" charset="0"/>
              </a:rPr>
              <a:t> </a:t>
            </a:r>
            <a:endParaRPr lang="en-US" altLang="zh-CN" sz="1400" b="1" kern="0" dirty="0">
              <a:solidFill>
                <a:srgbClr val="00B0F0"/>
              </a:solidFill>
              <a:latin typeface="Open Sans"/>
              <a:ea typeface="Microsoft YaHei" charset="-122"/>
              <a:cs typeface="Microsoft YaHei" charset="-122"/>
              <a:sym typeface="Calibri" panose="020F0502020204030204" pitchFamily="34" charset="0"/>
            </a:endParaRPr>
          </a:p>
          <a:p>
            <a:pPr algn="ctr" defTabSz="457200">
              <a:defRPr/>
            </a:pPr>
            <a:r>
              <a:rPr lang="en-US" altLang="zh-CN" sz="1400" b="1" kern="0" dirty="0">
                <a:solidFill>
                  <a:srgbClr val="00B0F0"/>
                </a:solidFill>
                <a:latin typeface="Open Sans"/>
                <a:ea typeface="Microsoft YaHei" charset="-122"/>
                <a:cs typeface="Microsoft YaHei" charset="-122"/>
                <a:sym typeface="Calibri" panose="020F0502020204030204" pitchFamily="34" charset="0"/>
              </a:rPr>
              <a:t>US$B</a:t>
            </a:r>
            <a:endParaRPr lang="zh-CN" altLang="en-US" sz="1400" b="1" kern="0" dirty="0">
              <a:solidFill>
                <a:srgbClr val="00B0F0"/>
              </a:solidFill>
              <a:latin typeface="Open Sans"/>
              <a:ea typeface="Microsoft YaHei" charset="-122"/>
              <a:cs typeface="Microsoft YaHei" charset="-122"/>
              <a:sym typeface="Calibri" panose="020F0502020204030204" pitchFamily="34" charset="0"/>
            </a:endParaRPr>
          </a:p>
        </p:txBody>
      </p:sp>
      <p:sp>
        <p:nvSpPr>
          <p:cNvPr id="18" name="矩形 25">
            <a:extLst>
              <a:ext uri="{FF2B5EF4-FFF2-40B4-BE49-F238E27FC236}">
                <a16:creationId xmlns:a16="http://schemas.microsoft.com/office/drawing/2014/main" id="{831D9479-8583-4990-8304-B7AA542CFB2A}"/>
              </a:ext>
            </a:extLst>
          </p:cNvPr>
          <p:cNvSpPr/>
          <p:nvPr/>
        </p:nvSpPr>
        <p:spPr bwMode="auto">
          <a:xfrm>
            <a:off x="1036227" y="3247330"/>
            <a:ext cx="546835" cy="1965785"/>
          </a:xfrm>
          <a:prstGeom prst="rect">
            <a:avLst/>
          </a:prstGeom>
          <a:solidFill>
            <a:srgbClr val="00B0F0"/>
          </a:solidFill>
          <a:ln w="12700" cap="flat" cmpd="sng" algn="ctr">
            <a:noFill/>
            <a:prstDash val="solid"/>
            <a:miter lim="800000"/>
            <a:headEnd type="none" w="med" len="med"/>
            <a:tailEnd type="none" w="med" len="med"/>
          </a:ln>
        </p:spPr>
        <p:txBody>
          <a:bodyPr vert="horz" wrap="square" lIns="45720" tIns="45720" rIns="45720" bIns="45720" numCol="1" anchor="ctr"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pPr>
            <a:endParaRPr lang="zh-CN" altLang="en-US" dirty="0">
              <a:solidFill>
                <a:srgbClr val="000000"/>
              </a:solidFill>
              <a:latin typeface="Arial"/>
              <a:cs typeface="Arial"/>
              <a:sym typeface="Calibri" panose="020F0502020204030204" pitchFamily="34" charset="0"/>
            </a:endParaRPr>
          </a:p>
        </p:txBody>
      </p:sp>
      <p:sp>
        <p:nvSpPr>
          <p:cNvPr id="19" name="Rectangle 18">
            <a:extLst>
              <a:ext uri="{FF2B5EF4-FFF2-40B4-BE49-F238E27FC236}">
                <a16:creationId xmlns:a16="http://schemas.microsoft.com/office/drawing/2014/main" id="{8D590C9E-F3E6-4712-90C8-3D884DAD572D}"/>
              </a:ext>
            </a:extLst>
          </p:cNvPr>
          <p:cNvSpPr/>
          <p:nvPr/>
        </p:nvSpPr>
        <p:spPr>
          <a:xfrm>
            <a:off x="3497396" y="2345838"/>
            <a:ext cx="2808312" cy="523220"/>
          </a:xfrm>
          <a:prstGeom prst="rect">
            <a:avLst/>
          </a:prstGeom>
        </p:spPr>
        <p:txBody>
          <a:bodyPr wrap="square">
            <a:spAutoFit/>
          </a:bodyPr>
          <a:lstStyle/>
          <a:p>
            <a:pPr algn="ctr" defTabSz="457200"/>
            <a:r>
              <a:rPr lang="en-US" altLang="zh-CN" sz="1400" b="1" kern="0" dirty="0">
                <a:solidFill>
                  <a:srgbClr val="00B0F0"/>
                </a:solidFill>
                <a:latin typeface="Open Sans"/>
                <a:ea typeface="Microsoft YaHei" charset="-122"/>
                <a:cs typeface="Arial"/>
                <a:sym typeface="Calibri" panose="020F0502020204030204" pitchFamily="34" charset="0"/>
              </a:rPr>
              <a:t>36.1</a:t>
            </a:r>
            <a:r>
              <a:rPr lang="zh-CN" altLang="en-US" sz="1400" b="1" kern="0" dirty="0">
                <a:solidFill>
                  <a:srgbClr val="00B0F0"/>
                </a:solidFill>
                <a:latin typeface="Open Sans"/>
                <a:ea typeface="Microsoft YaHei" charset="-122"/>
                <a:cs typeface="Arial"/>
                <a:sym typeface="Calibri" panose="020F0502020204030204" pitchFamily="34" charset="0"/>
              </a:rPr>
              <a:t> </a:t>
            </a:r>
            <a:endParaRPr lang="en-US" altLang="zh-CN" sz="1400" b="1" kern="0" dirty="0">
              <a:solidFill>
                <a:srgbClr val="00B0F0"/>
              </a:solidFill>
              <a:latin typeface="Open Sans"/>
              <a:ea typeface="Microsoft YaHei" charset="-122"/>
              <a:cs typeface="Arial"/>
              <a:sym typeface="Calibri" panose="020F0502020204030204" pitchFamily="34" charset="0"/>
            </a:endParaRPr>
          </a:p>
          <a:p>
            <a:pPr algn="ctr" defTabSz="457200"/>
            <a:r>
              <a:rPr lang="en-US" altLang="zh-CN" sz="1400" b="1" kern="0" dirty="0">
                <a:solidFill>
                  <a:srgbClr val="00B0F0"/>
                </a:solidFill>
                <a:latin typeface="Open Sans"/>
                <a:ea typeface="Microsoft YaHei" charset="-122"/>
                <a:cs typeface="Arial"/>
                <a:sym typeface="Calibri" panose="020F0502020204030204" pitchFamily="34" charset="0"/>
              </a:rPr>
              <a:t>US$B</a:t>
            </a:r>
            <a:endParaRPr lang="zh-CN" altLang="en-US" sz="1400" b="1" kern="0" dirty="0">
              <a:solidFill>
                <a:srgbClr val="00B0F0"/>
              </a:solidFill>
              <a:latin typeface="Open Sans"/>
              <a:ea typeface="Microsoft YaHei" charset="-122"/>
              <a:cs typeface="Arial"/>
              <a:sym typeface="Calibri" panose="020F0502020204030204" pitchFamily="34" charset="0"/>
            </a:endParaRPr>
          </a:p>
        </p:txBody>
      </p:sp>
      <p:sp>
        <p:nvSpPr>
          <p:cNvPr id="20" name="矩形 26">
            <a:extLst>
              <a:ext uri="{FF2B5EF4-FFF2-40B4-BE49-F238E27FC236}">
                <a16:creationId xmlns:a16="http://schemas.microsoft.com/office/drawing/2014/main" id="{85C55AAB-E817-45D6-8A82-6730FEA2DC65}"/>
              </a:ext>
            </a:extLst>
          </p:cNvPr>
          <p:cNvSpPr/>
          <p:nvPr/>
        </p:nvSpPr>
        <p:spPr bwMode="auto">
          <a:xfrm>
            <a:off x="4708614" y="2848782"/>
            <a:ext cx="546835" cy="817798"/>
          </a:xfrm>
          <a:prstGeom prst="rect">
            <a:avLst/>
          </a:prstGeom>
          <a:solidFill>
            <a:srgbClr val="00B0F0"/>
          </a:solidFill>
          <a:ln w="12700" cap="flat" cmpd="sng" algn="ctr">
            <a:noFill/>
            <a:prstDash val="solid"/>
            <a:miter lim="800000"/>
            <a:headEnd type="none" w="med" len="med"/>
            <a:tailEnd type="none" w="med" len="med"/>
          </a:ln>
        </p:spPr>
        <p:txBody>
          <a:bodyPr vert="horz" wrap="square" lIns="45720" tIns="45720" rIns="45720" bIns="45720" numCol="1" anchor="ctr"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21" name="矩形 27">
            <a:extLst>
              <a:ext uri="{FF2B5EF4-FFF2-40B4-BE49-F238E27FC236}">
                <a16:creationId xmlns:a16="http://schemas.microsoft.com/office/drawing/2014/main" id="{C2CAE18D-4107-4B77-A1EF-CDE6FF10BDDC}"/>
              </a:ext>
            </a:extLst>
          </p:cNvPr>
          <p:cNvSpPr/>
          <p:nvPr/>
        </p:nvSpPr>
        <p:spPr bwMode="auto">
          <a:xfrm>
            <a:off x="4753467" y="6211118"/>
            <a:ext cx="546835" cy="146035"/>
          </a:xfrm>
          <a:prstGeom prst="rect">
            <a:avLst/>
          </a:prstGeom>
          <a:solidFill>
            <a:srgbClr val="00B0F0"/>
          </a:solidFill>
          <a:ln w="12700" cap="flat" cmpd="sng" algn="ctr">
            <a:noFill/>
            <a:prstDash val="solid"/>
            <a:miter lim="800000"/>
            <a:headEnd type="none" w="med" len="med"/>
            <a:tailEnd type="none" w="med" len="med"/>
          </a:ln>
        </p:spPr>
        <p:txBody>
          <a:bodyPr vert="horz" wrap="square" lIns="45720" tIns="45720" rIns="45720" bIns="45720" numCol="1" anchor="ctr"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pPr>
            <a:endParaRPr lang="zh-CN" altLang="en-US">
              <a:solidFill>
                <a:srgbClr val="000000"/>
              </a:solidFill>
              <a:latin typeface="Arial"/>
              <a:cs typeface="Arial"/>
              <a:sym typeface="Calibri" panose="020F0502020204030204" pitchFamily="34" charset="0"/>
            </a:endParaRPr>
          </a:p>
        </p:txBody>
      </p:sp>
    </p:spTree>
    <p:extLst>
      <p:ext uri="{BB962C8B-B14F-4D97-AF65-F5344CB8AC3E}">
        <p14:creationId xmlns:p14="http://schemas.microsoft.com/office/powerpoint/2010/main" val="101452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Horizontal)">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animBg="1"/>
      <p:bldP spid="19" grpId="0"/>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749601" cy="120032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en-US" altLang="zh-CN" sz="3600" b="1" dirty="0">
                <a:solidFill>
                  <a:srgbClr val="00B050"/>
                </a:solidFill>
                <a:latin typeface="Microsoft YaHei" charset="-122"/>
                <a:ea typeface="Microsoft YaHei" charset="-122"/>
                <a:cs typeface="Microsoft YaHei" charset="-122"/>
              </a:rPr>
              <a:t>IDC</a:t>
            </a:r>
            <a:r>
              <a:rPr lang="zh-CN" altLang="en-US" sz="3600" b="1" dirty="0">
                <a:solidFill>
                  <a:srgbClr val="00B050"/>
                </a:solidFill>
                <a:latin typeface="Microsoft YaHei" charset="-122"/>
                <a:ea typeface="Microsoft YaHei" charset="-122"/>
                <a:cs typeface="Microsoft YaHei" charset="-122"/>
              </a:rPr>
              <a:t>网络安全十大预测之预测</a:t>
            </a:r>
            <a:r>
              <a:rPr lang="en-US" altLang="zh-CN" sz="3600" b="1" dirty="0">
                <a:solidFill>
                  <a:srgbClr val="00B050"/>
                </a:solidFill>
                <a:latin typeface="Microsoft YaHei" charset="-122"/>
                <a:ea typeface="Microsoft YaHei" charset="-122"/>
                <a:cs typeface="Microsoft YaHei" charset="-122"/>
              </a:rPr>
              <a:t>2</a:t>
            </a:r>
            <a:r>
              <a:rPr lang="zh-CN" altLang="en-US" sz="3600" b="1" dirty="0">
                <a:solidFill>
                  <a:srgbClr val="00B050"/>
                </a:solidFill>
                <a:latin typeface="Microsoft YaHei" charset="-122"/>
                <a:ea typeface="Microsoft YaHei" charset="-122"/>
                <a:cs typeface="Microsoft YaHei" charset="-122"/>
              </a:rPr>
              <a:t>：</a:t>
            </a:r>
            <a:endParaRPr lang="en-US" altLang="zh-CN" sz="3600" b="1" dirty="0">
              <a:solidFill>
                <a:srgbClr val="00B050"/>
              </a:solidFill>
              <a:latin typeface="Microsoft YaHei" charset="-122"/>
              <a:ea typeface="Microsoft YaHei" charset="-122"/>
              <a:cs typeface="Microsoft YaHei" charset="-122"/>
            </a:endParaRPr>
          </a:p>
          <a:p>
            <a:r>
              <a:rPr lang="zh-CN" altLang="en-US" sz="3600" b="1" dirty="0">
                <a:solidFill>
                  <a:srgbClr val="00B050"/>
                </a:solidFill>
                <a:latin typeface="Microsoft YaHei" charset="-122"/>
                <a:ea typeface="Microsoft YaHei" charset="-122"/>
                <a:cs typeface="Microsoft YaHei" charset="-122"/>
              </a:rPr>
              <a:t>自动响应</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17</a:t>
            </a:fld>
            <a:endParaRPr lang="en-US" dirty="0"/>
          </a:p>
        </p:txBody>
      </p:sp>
      <p:graphicFrame>
        <p:nvGraphicFramePr>
          <p:cNvPr id="6" name="Diagram 5">
            <a:extLst>
              <a:ext uri="{FF2B5EF4-FFF2-40B4-BE49-F238E27FC236}">
                <a16:creationId xmlns:a16="http://schemas.microsoft.com/office/drawing/2014/main" id="{7DD64DCC-7879-475F-97D0-3C5D908C570B}"/>
              </a:ext>
            </a:extLst>
          </p:cNvPr>
          <p:cNvGraphicFramePr/>
          <p:nvPr>
            <p:extLst>
              <p:ext uri="{D42A27DB-BD31-4B8C-83A1-F6EECF244321}">
                <p14:modId xmlns:p14="http://schemas.microsoft.com/office/powerpoint/2010/main" val="2304503570"/>
              </p:ext>
            </p:extLst>
          </p:nvPr>
        </p:nvGraphicFramePr>
        <p:xfrm>
          <a:off x="364309" y="1560554"/>
          <a:ext cx="8294949"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E401624-A174-4A3E-86A6-DD77A462EFF4}"/>
              </a:ext>
            </a:extLst>
          </p:cNvPr>
          <p:cNvSpPr txBox="1"/>
          <p:nvPr/>
        </p:nvSpPr>
        <p:spPr>
          <a:xfrm>
            <a:off x="441428" y="3418179"/>
            <a:ext cx="1356778" cy="1370828"/>
          </a:xfrm>
          <a:prstGeom prst="rect">
            <a:avLst/>
          </a:prstGeom>
          <a:solidFill>
            <a:schemeClr val="accent2"/>
          </a:solidFill>
        </p:spPr>
        <p:txBody>
          <a:bodyPr wrap="square" lIns="180000" tIns="180000" rIns="91440" bIns="180000" rtlCol="0">
            <a:noAutofit/>
          </a:bodyPr>
          <a:lstStyle/>
          <a:p>
            <a:pPr>
              <a:lnSpc>
                <a:spcPct val="90000"/>
              </a:lnSpc>
              <a:spcBef>
                <a:spcPts val="600"/>
              </a:spcBef>
              <a:buClr>
                <a:schemeClr val="tx2"/>
              </a:buClr>
            </a:pPr>
            <a:r>
              <a:rPr lang="en-US" sz="1200" b="1" dirty="0">
                <a:solidFill>
                  <a:schemeClr val="bg1"/>
                </a:solidFill>
                <a:latin typeface="Microsoft YaHei" panose="020B0503020204020204" pitchFamily="34" charset="-122"/>
                <a:ea typeface="Microsoft YaHei" panose="020B0503020204020204" pitchFamily="34" charset="-122"/>
                <a:cs typeface="Arial"/>
              </a:rPr>
              <a:t>IT </a:t>
            </a:r>
            <a:r>
              <a:rPr lang="zh-CN" altLang="en-US" sz="1200" b="1" dirty="0">
                <a:solidFill>
                  <a:schemeClr val="bg1"/>
                </a:solidFill>
                <a:latin typeface="Microsoft YaHei" panose="020B0503020204020204" pitchFamily="34" charset="-122"/>
                <a:ea typeface="Microsoft YaHei" panose="020B0503020204020204" pitchFamily="34" charset="-122"/>
                <a:cs typeface="Arial"/>
              </a:rPr>
              <a:t>影响</a:t>
            </a:r>
            <a:endParaRPr lang="en-US" sz="1200" b="1" dirty="0">
              <a:solidFill>
                <a:schemeClr val="bg1"/>
              </a:solidFill>
              <a:latin typeface="Microsoft YaHei" panose="020B0503020204020204" pitchFamily="34" charset="-122"/>
              <a:ea typeface="Microsoft YaHei" panose="020B0503020204020204" pitchFamily="34" charset="-122"/>
              <a:cs typeface="Arial"/>
            </a:endParaRPr>
          </a:p>
        </p:txBody>
      </p:sp>
      <p:sp>
        <p:nvSpPr>
          <p:cNvPr id="8" name="TextBox 7">
            <a:extLst>
              <a:ext uri="{FF2B5EF4-FFF2-40B4-BE49-F238E27FC236}">
                <a16:creationId xmlns:a16="http://schemas.microsoft.com/office/drawing/2014/main" id="{2C6D1E99-0D98-4321-943B-183BE7E97FD2}"/>
              </a:ext>
            </a:extLst>
          </p:cNvPr>
          <p:cNvSpPr txBox="1"/>
          <p:nvPr/>
        </p:nvSpPr>
        <p:spPr>
          <a:xfrm>
            <a:off x="1804751" y="3418179"/>
            <a:ext cx="6729649" cy="1370828"/>
          </a:xfrm>
          <a:prstGeom prst="rect">
            <a:avLst/>
          </a:prstGeom>
          <a:solidFill>
            <a:schemeClr val="bg1">
              <a:lumMod val="95000"/>
            </a:schemeClr>
          </a:solidFill>
        </p:spPr>
        <p:txBody>
          <a:bodyPr wrap="square" lIns="180000" tIns="180000" rIns="180000" bIns="180000" rtlCol="0" anchor="ctr">
            <a:noAutofit/>
          </a:bodyPr>
          <a:lstStyle/>
          <a:p>
            <a:pPr marL="285750" indent="-285750">
              <a:lnSpc>
                <a:spcPct val="90000"/>
              </a:lnSpc>
              <a:spcBef>
                <a:spcPts val="600"/>
              </a:spcBef>
              <a:buClr>
                <a:schemeClr val="tx2"/>
              </a:buClr>
              <a:buFont typeface="Wingdings" panose="05000000000000000000" pitchFamily="2" charset="2"/>
              <a:buChar char="§"/>
            </a:pPr>
            <a:r>
              <a:rPr lang="zh-CN" altLang="en-US" sz="1200" dirty="0">
                <a:solidFill>
                  <a:schemeClr val="tx2"/>
                </a:solidFill>
                <a:latin typeface="Microsoft YaHei" panose="020B0503020204020204" pitchFamily="34" charset="-122"/>
                <a:ea typeface="Microsoft YaHei" panose="020B0503020204020204" pitchFamily="34" charset="-122"/>
                <a:cs typeface="Arial"/>
              </a:rPr>
              <a:t>公有云和私有云、移动和承包商访问、以及物联网中大量机器到机器（</a:t>
            </a:r>
            <a:r>
              <a:rPr lang="en-US" altLang="zh-CN" sz="1200" dirty="0">
                <a:solidFill>
                  <a:schemeClr val="tx2"/>
                </a:solidFill>
                <a:latin typeface="Microsoft YaHei" panose="020B0503020204020204" pitchFamily="34" charset="-122"/>
                <a:ea typeface="Microsoft YaHei" panose="020B0503020204020204" pitchFamily="34" charset="-122"/>
                <a:cs typeface="Arial"/>
              </a:rPr>
              <a:t>M2M</a:t>
            </a:r>
            <a:r>
              <a:rPr lang="zh-CN" altLang="en-US" sz="1200" dirty="0">
                <a:solidFill>
                  <a:schemeClr val="tx2"/>
                </a:solidFill>
                <a:latin typeface="Microsoft YaHei" panose="020B0503020204020204" pitchFamily="34" charset="-122"/>
                <a:ea typeface="Microsoft YaHei" panose="020B0503020204020204" pitchFamily="34" charset="-122"/>
                <a:cs typeface="Arial"/>
              </a:rPr>
              <a:t>）的连接，导致企业边界的概念正在消失。生成的警报数量更多、内容更加丰富，不仅要包含受影响设备数量，还必须显示访问媒介的类型（</a:t>
            </a:r>
            <a:r>
              <a:rPr lang="en-US" altLang="zh-CN" sz="1200" dirty="0">
                <a:solidFill>
                  <a:schemeClr val="tx2"/>
                </a:solidFill>
                <a:latin typeface="Microsoft YaHei" panose="020B0503020204020204" pitchFamily="34" charset="-122"/>
                <a:ea typeface="Microsoft YaHei" panose="020B0503020204020204" pitchFamily="34" charset="-122"/>
                <a:cs typeface="Arial"/>
              </a:rPr>
              <a:t>VPN</a:t>
            </a:r>
            <a:r>
              <a:rPr lang="zh-CN" altLang="en-US" sz="1200" dirty="0">
                <a:solidFill>
                  <a:schemeClr val="tx2"/>
                </a:solidFill>
                <a:latin typeface="Microsoft YaHei" panose="020B0503020204020204" pitchFamily="34" charset="-122"/>
                <a:ea typeface="Microsoft YaHei" panose="020B0503020204020204" pitchFamily="34" charset="-122"/>
                <a:cs typeface="Arial"/>
              </a:rPr>
              <a:t>、移动、公有云</a:t>
            </a:r>
            <a:r>
              <a:rPr lang="en-US" altLang="zh-CN" sz="1200" dirty="0">
                <a:solidFill>
                  <a:schemeClr val="tx2"/>
                </a:solidFill>
                <a:latin typeface="Microsoft YaHei" panose="020B0503020204020204" pitchFamily="34" charset="-122"/>
                <a:ea typeface="Microsoft YaHei" panose="020B0503020204020204" pitchFamily="34" charset="-122"/>
                <a:cs typeface="Arial"/>
              </a:rPr>
              <a:t>/</a:t>
            </a:r>
            <a:r>
              <a:rPr lang="zh-CN" altLang="en-US" sz="1200" dirty="0">
                <a:solidFill>
                  <a:schemeClr val="tx2"/>
                </a:solidFill>
                <a:latin typeface="Microsoft YaHei" panose="020B0503020204020204" pitchFamily="34" charset="-122"/>
                <a:ea typeface="Microsoft YaHei" panose="020B0503020204020204" pitchFamily="34" charset="-122"/>
                <a:cs typeface="Arial"/>
              </a:rPr>
              <a:t>私有云、相关的数字身份等）等信息</a:t>
            </a:r>
            <a:endParaRPr lang="en-US" altLang="zh-CN" sz="1200" dirty="0">
              <a:solidFill>
                <a:schemeClr val="tx2"/>
              </a:solidFill>
              <a:latin typeface="Microsoft YaHei" panose="020B0503020204020204" pitchFamily="34" charset="-122"/>
              <a:ea typeface="Microsoft YaHei" panose="020B0503020204020204" pitchFamily="34" charset="-122"/>
              <a:cs typeface="Arial"/>
            </a:endParaRPr>
          </a:p>
          <a:p>
            <a:pPr marL="285750" indent="-285750">
              <a:lnSpc>
                <a:spcPct val="90000"/>
              </a:lnSpc>
              <a:spcBef>
                <a:spcPts val="600"/>
              </a:spcBef>
              <a:buClr>
                <a:schemeClr val="tx2"/>
              </a:buClr>
              <a:buFont typeface="Wingdings" panose="05000000000000000000" pitchFamily="2" charset="2"/>
              <a:buChar char="§"/>
            </a:pPr>
            <a:r>
              <a:rPr lang="zh-CN" altLang="en-US" sz="1200" dirty="0">
                <a:solidFill>
                  <a:schemeClr val="tx2"/>
                </a:solidFill>
                <a:latin typeface="Microsoft YaHei" panose="020B0503020204020204" pitchFamily="34" charset="-122"/>
                <a:ea typeface="Microsoft YaHei" panose="020B0503020204020204" pitchFamily="34" charset="-122"/>
                <a:cs typeface="Arial"/>
              </a:rPr>
              <a:t>自动事件响应不是灵丹妙药，它需要成为网络安全生命周期的一部分。通过与安全配置、根本原因回溯分析、主动的威胁狩猎以及持续监控网络性能和安全等一系列措施的整体配合，实现网络安全生命周期服务。</a:t>
            </a:r>
            <a:endParaRPr lang="en-US" altLang="zh-CN" sz="1200" dirty="0">
              <a:solidFill>
                <a:schemeClr val="tx2"/>
              </a:solidFill>
              <a:latin typeface="Microsoft YaHei" panose="020B0503020204020204" pitchFamily="34" charset="-122"/>
              <a:ea typeface="Microsoft YaHei" panose="020B0503020204020204" pitchFamily="34" charset="-122"/>
              <a:cs typeface="Arial"/>
            </a:endParaRPr>
          </a:p>
        </p:txBody>
      </p:sp>
      <p:sp>
        <p:nvSpPr>
          <p:cNvPr id="10" name="TextBox 9">
            <a:extLst>
              <a:ext uri="{FF2B5EF4-FFF2-40B4-BE49-F238E27FC236}">
                <a16:creationId xmlns:a16="http://schemas.microsoft.com/office/drawing/2014/main" id="{1D6ABAF6-8607-411F-803B-62DCFD3F2383}"/>
              </a:ext>
            </a:extLst>
          </p:cNvPr>
          <p:cNvSpPr txBox="1"/>
          <p:nvPr/>
        </p:nvSpPr>
        <p:spPr>
          <a:xfrm>
            <a:off x="1804751" y="4789007"/>
            <a:ext cx="6729649" cy="1256761"/>
          </a:xfrm>
          <a:prstGeom prst="rect">
            <a:avLst/>
          </a:prstGeom>
          <a:solidFill>
            <a:schemeClr val="bg1">
              <a:lumMod val="95000"/>
            </a:schemeClr>
          </a:solidFill>
        </p:spPr>
        <p:txBody>
          <a:bodyPr wrap="square" lIns="180000" tIns="180000" rIns="180000" bIns="180000" rtlCol="0" anchor="ctr">
            <a:noAutofit/>
          </a:bodyPr>
          <a:lstStyle/>
          <a:p>
            <a:pPr marL="285750" indent="-285750">
              <a:lnSpc>
                <a:spcPct val="90000"/>
              </a:lnSpc>
              <a:spcBef>
                <a:spcPts val="600"/>
              </a:spcBef>
              <a:buClr>
                <a:schemeClr val="tx2"/>
              </a:buClr>
              <a:buFont typeface="Wingdings" panose="05000000000000000000" pitchFamily="2" charset="2"/>
              <a:buChar char="§"/>
            </a:pPr>
            <a:r>
              <a:rPr lang="zh-CN" altLang="en-US" sz="1200" dirty="0">
                <a:solidFill>
                  <a:schemeClr val="tx2"/>
                </a:solidFill>
                <a:latin typeface="Microsoft YaHei" panose="020B0503020204020204" pitchFamily="34" charset="-122"/>
                <a:ea typeface="Microsoft YaHei" panose="020B0503020204020204" pitchFamily="34" charset="-122"/>
                <a:cs typeface="Arial"/>
              </a:rPr>
              <a:t>在前端加载自动化工具的指令集，以便实现自动化操作</a:t>
            </a:r>
            <a:endParaRPr lang="en-US" altLang="zh-CN" sz="1200" dirty="0">
              <a:solidFill>
                <a:schemeClr val="tx2"/>
              </a:solidFill>
              <a:latin typeface="Microsoft YaHei" panose="020B0503020204020204" pitchFamily="34" charset="-122"/>
              <a:ea typeface="Microsoft YaHei" panose="020B0503020204020204" pitchFamily="34" charset="-122"/>
              <a:cs typeface="Arial"/>
            </a:endParaRPr>
          </a:p>
          <a:p>
            <a:pPr marL="285750" indent="-285750">
              <a:lnSpc>
                <a:spcPct val="90000"/>
              </a:lnSpc>
              <a:spcBef>
                <a:spcPts val="600"/>
              </a:spcBef>
              <a:buClr>
                <a:schemeClr val="tx2"/>
              </a:buClr>
              <a:buFont typeface="Wingdings" panose="05000000000000000000" pitchFamily="2" charset="2"/>
              <a:buChar char="§"/>
            </a:pPr>
            <a:r>
              <a:rPr lang="zh-CN" altLang="en-US" sz="1200" dirty="0">
                <a:solidFill>
                  <a:schemeClr val="tx2"/>
                </a:solidFill>
                <a:latin typeface="Microsoft YaHei" panose="020B0503020204020204" pitchFamily="34" charset="-122"/>
                <a:ea typeface="Microsoft YaHei" panose="020B0503020204020204" pitchFamily="34" charset="-122"/>
                <a:cs typeface="Arial"/>
              </a:rPr>
              <a:t>根据风险或严重程度制定初始响应机制</a:t>
            </a:r>
            <a:r>
              <a:rPr lang="en-US" altLang="zh-CN" sz="1200" dirty="0">
                <a:solidFill>
                  <a:schemeClr val="tx2"/>
                </a:solidFill>
                <a:latin typeface="Microsoft YaHei" panose="020B0503020204020204" pitchFamily="34" charset="-122"/>
                <a:ea typeface="Microsoft YaHei" panose="020B0503020204020204" pitchFamily="34" charset="-122"/>
                <a:cs typeface="Arial"/>
              </a:rPr>
              <a:t>——</a:t>
            </a:r>
            <a:r>
              <a:rPr lang="zh-CN" altLang="en-US" sz="1200" dirty="0">
                <a:solidFill>
                  <a:schemeClr val="tx2"/>
                </a:solidFill>
                <a:latin typeface="Microsoft YaHei" panose="020B0503020204020204" pitchFamily="34" charset="-122"/>
                <a:ea typeface="Microsoft YaHei" panose="020B0503020204020204" pitchFamily="34" charset="-122"/>
                <a:cs typeface="Arial"/>
              </a:rPr>
              <a:t>即：如果资产不重要，则启动平台自动响应，实现自动处理打补丁或将攻击者引入蜜罐网络等策略</a:t>
            </a:r>
            <a:endParaRPr lang="en-US" altLang="zh-CN" sz="1200" dirty="0">
              <a:solidFill>
                <a:schemeClr val="tx2"/>
              </a:solidFill>
              <a:latin typeface="Microsoft YaHei" panose="020B0503020204020204" pitchFamily="34" charset="-122"/>
              <a:ea typeface="Microsoft YaHei" panose="020B0503020204020204" pitchFamily="34" charset="-122"/>
              <a:cs typeface="Arial"/>
            </a:endParaRPr>
          </a:p>
          <a:p>
            <a:pPr marL="285750" indent="-285750">
              <a:lnSpc>
                <a:spcPct val="90000"/>
              </a:lnSpc>
              <a:spcBef>
                <a:spcPts val="600"/>
              </a:spcBef>
              <a:buClr>
                <a:schemeClr val="tx2"/>
              </a:buClr>
              <a:buFont typeface="Wingdings" panose="05000000000000000000" pitchFamily="2" charset="2"/>
              <a:buChar char="§"/>
            </a:pPr>
            <a:r>
              <a:rPr lang="zh-CN" altLang="en-US" sz="1200" dirty="0">
                <a:solidFill>
                  <a:schemeClr val="tx2"/>
                </a:solidFill>
                <a:latin typeface="Microsoft YaHei" panose="020B0503020204020204" pitchFamily="34" charset="-122"/>
                <a:ea typeface="Microsoft YaHei" panose="020B0503020204020204" pitchFamily="34" charset="-122"/>
                <a:cs typeface="Arial"/>
              </a:rPr>
              <a:t>为其安全态势建立真正的投资回报（</a:t>
            </a:r>
            <a:r>
              <a:rPr lang="en-US" altLang="zh-CN" sz="1200" dirty="0">
                <a:solidFill>
                  <a:schemeClr val="tx2"/>
                </a:solidFill>
                <a:latin typeface="Microsoft YaHei" panose="020B0503020204020204" pitchFamily="34" charset="-122"/>
                <a:ea typeface="Microsoft YaHei" panose="020B0503020204020204" pitchFamily="34" charset="-122"/>
                <a:cs typeface="Arial"/>
              </a:rPr>
              <a:t>ROI</a:t>
            </a:r>
            <a:r>
              <a:rPr lang="zh-CN" altLang="en-US" sz="1200" dirty="0">
                <a:solidFill>
                  <a:schemeClr val="tx2"/>
                </a:solidFill>
                <a:latin typeface="Microsoft YaHei" panose="020B0503020204020204" pitchFamily="34" charset="-122"/>
                <a:ea typeface="Microsoft YaHei" panose="020B0503020204020204" pitchFamily="34" charset="-122"/>
                <a:cs typeface="Arial"/>
              </a:rPr>
              <a:t>）模型，这项工作比表面上看起来更有难度。该指标需要改进</a:t>
            </a:r>
            <a:r>
              <a:rPr lang="en-US" altLang="zh-CN" sz="1200" dirty="0">
                <a:solidFill>
                  <a:schemeClr val="tx2"/>
                </a:solidFill>
                <a:latin typeface="Microsoft YaHei" panose="020B0503020204020204" pitchFamily="34" charset="-122"/>
                <a:ea typeface="Microsoft YaHei" panose="020B0503020204020204" pitchFamily="34" charset="-122"/>
                <a:cs typeface="Arial"/>
              </a:rPr>
              <a:t>MTTD</a:t>
            </a:r>
            <a:r>
              <a:rPr lang="zh-CN" altLang="en-US" sz="1200" dirty="0">
                <a:solidFill>
                  <a:schemeClr val="tx2"/>
                </a:solidFill>
                <a:latin typeface="Microsoft YaHei" panose="020B0503020204020204" pitchFamily="34" charset="-122"/>
                <a:ea typeface="Microsoft YaHei" panose="020B0503020204020204" pitchFamily="34" charset="-122"/>
                <a:cs typeface="Arial"/>
              </a:rPr>
              <a:t>和</a:t>
            </a:r>
            <a:r>
              <a:rPr lang="en-US" altLang="zh-CN" sz="1200" dirty="0">
                <a:solidFill>
                  <a:schemeClr val="tx2"/>
                </a:solidFill>
                <a:latin typeface="Microsoft YaHei" panose="020B0503020204020204" pitchFamily="34" charset="-122"/>
                <a:ea typeface="Microsoft YaHei" panose="020B0503020204020204" pitchFamily="34" charset="-122"/>
                <a:cs typeface="Arial"/>
              </a:rPr>
              <a:t>MTTR</a:t>
            </a:r>
            <a:r>
              <a:rPr lang="zh-CN" altLang="en-US" sz="1200" dirty="0">
                <a:solidFill>
                  <a:schemeClr val="tx2"/>
                </a:solidFill>
                <a:latin typeface="Microsoft YaHei" panose="020B0503020204020204" pitchFamily="34" charset="-122"/>
                <a:ea typeface="Microsoft YaHei" panose="020B0503020204020204" pitchFamily="34" charset="-122"/>
                <a:cs typeface="Arial"/>
              </a:rPr>
              <a:t>，因为这牵扯到</a:t>
            </a:r>
            <a:r>
              <a:rPr lang="en-US" altLang="zh-CN" sz="1200" dirty="0">
                <a:solidFill>
                  <a:schemeClr val="tx2"/>
                </a:solidFill>
                <a:latin typeface="Microsoft YaHei" panose="020B0503020204020204" pitchFamily="34" charset="-122"/>
                <a:ea typeface="Microsoft YaHei" panose="020B0503020204020204" pitchFamily="34" charset="-122"/>
                <a:cs typeface="Arial"/>
              </a:rPr>
              <a:t>SOC</a:t>
            </a:r>
            <a:r>
              <a:rPr lang="zh-CN" altLang="en-US" sz="1200" dirty="0">
                <a:solidFill>
                  <a:schemeClr val="tx2"/>
                </a:solidFill>
                <a:latin typeface="Microsoft YaHei" panose="020B0503020204020204" pitchFamily="34" charset="-122"/>
                <a:ea typeface="Microsoft YaHei" panose="020B0503020204020204" pitchFamily="34" charset="-122"/>
                <a:cs typeface="Arial"/>
              </a:rPr>
              <a:t>中有效监控和保护网络的工时计算</a:t>
            </a:r>
            <a:endParaRPr lang="en-US" sz="1200" dirty="0">
              <a:solidFill>
                <a:schemeClr val="tx2"/>
              </a:solidFill>
              <a:latin typeface="Microsoft YaHei" panose="020B0503020204020204" pitchFamily="34" charset="-122"/>
              <a:ea typeface="Microsoft YaHei" panose="020B0503020204020204" pitchFamily="34" charset="-122"/>
              <a:cs typeface="Arial"/>
            </a:endParaRPr>
          </a:p>
        </p:txBody>
      </p:sp>
      <p:sp>
        <p:nvSpPr>
          <p:cNvPr id="11" name="TextBox 10">
            <a:extLst>
              <a:ext uri="{FF2B5EF4-FFF2-40B4-BE49-F238E27FC236}">
                <a16:creationId xmlns:a16="http://schemas.microsoft.com/office/drawing/2014/main" id="{C0CC8DD8-3A55-44BC-828F-A05B87D268B7}"/>
              </a:ext>
            </a:extLst>
          </p:cNvPr>
          <p:cNvSpPr txBox="1"/>
          <p:nvPr/>
        </p:nvSpPr>
        <p:spPr>
          <a:xfrm>
            <a:off x="441428" y="4789007"/>
            <a:ext cx="1356778" cy="1256761"/>
          </a:xfrm>
          <a:prstGeom prst="rect">
            <a:avLst/>
          </a:prstGeom>
          <a:solidFill>
            <a:srgbClr val="ACCB32"/>
          </a:solidFill>
        </p:spPr>
        <p:txBody>
          <a:bodyPr wrap="square" lIns="180000" tIns="180000" rIns="91440" bIns="180000" rtlCol="0">
            <a:noAutofit/>
          </a:bodyPr>
          <a:lstStyle/>
          <a:p>
            <a:pPr>
              <a:lnSpc>
                <a:spcPct val="90000"/>
              </a:lnSpc>
              <a:spcBef>
                <a:spcPts val="600"/>
              </a:spcBef>
              <a:buClr>
                <a:schemeClr val="tx2"/>
              </a:buClr>
            </a:pPr>
            <a:r>
              <a:rPr lang="zh-CN" altLang="en-US" sz="1200" b="1" dirty="0">
                <a:solidFill>
                  <a:schemeClr val="bg1"/>
                </a:solidFill>
                <a:latin typeface="Microsoft YaHei" panose="020B0503020204020204" pitchFamily="34" charset="-122"/>
                <a:ea typeface="Microsoft YaHei" panose="020B0503020204020204" pitchFamily="34" charset="-122"/>
                <a:cs typeface="Arial"/>
              </a:rPr>
              <a:t>技术买家指导</a:t>
            </a:r>
            <a:endParaRPr lang="en-US" sz="1200" b="1" dirty="0">
              <a:solidFill>
                <a:schemeClr val="bg1"/>
              </a:solidFill>
              <a:latin typeface="Microsoft YaHei" panose="020B0503020204020204" pitchFamily="34" charset="-122"/>
              <a:ea typeface="Microsoft YaHei" panose="020B0503020204020204" pitchFamily="34" charset="-122"/>
              <a:cs typeface="Arial"/>
            </a:endParaRPr>
          </a:p>
        </p:txBody>
      </p:sp>
    </p:spTree>
    <p:extLst>
      <p:ext uri="{BB962C8B-B14F-4D97-AF65-F5344CB8AC3E}">
        <p14:creationId xmlns:p14="http://schemas.microsoft.com/office/powerpoint/2010/main" val="343434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749601" cy="120032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en-US" altLang="zh-CN" sz="3600" b="1" dirty="0">
                <a:solidFill>
                  <a:srgbClr val="00B050"/>
                </a:solidFill>
                <a:latin typeface="Microsoft YaHei" charset="-122"/>
                <a:ea typeface="Microsoft YaHei" charset="-122"/>
                <a:cs typeface="Microsoft YaHei" charset="-122"/>
              </a:rPr>
              <a:t>IDC</a:t>
            </a:r>
            <a:r>
              <a:rPr lang="zh-CN" altLang="en-US" sz="3600" b="1" dirty="0">
                <a:solidFill>
                  <a:srgbClr val="00B050"/>
                </a:solidFill>
                <a:latin typeface="Microsoft YaHei" charset="-122"/>
                <a:ea typeface="Microsoft YaHei" charset="-122"/>
                <a:cs typeface="Microsoft YaHei" charset="-122"/>
              </a:rPr>
              <a:t>网络安全十大预测之预测</a:t>
            </a:r>
            <a:r>
              <a:rPr lang="en-US" altLang="zh-CN" sz="3600" b="1" dirty="0">
                <a:solidFill>
                  <a:srgbClr val="00B050"/>
                </a:solidFill>
                <a:latin typeface="Microsoft YaHei" charset="-122"/>
                <a:ea typeface="Microsoft YaHei" charset="-122"/>
                <a:cs typeface="Microsoft YaHei" charset="-122"/>
              </a:rPr>
              <a:t>3</a:t>
            </a:r>
            <a:r>
              <a:rPr lang="zh-CN" altLang="en-US" sz="3600" b="1" dirty="0">
                <a:solidFill>
                  <a:srgbClr val="00B050"/>
                </a:solidFill>
                <a:latin typeface="Microsoft YaHei" charset="-122"/>
                <a:ea typeface="Microsoft YaHei" charset="-122"/>
                <a:cs typeface="Microsoft YaHei" charset="-122"/>
              </a:rPr>
              <a:t>：</a:t>
            </a:r>
            <a:endParaRPr lang="en-US" altLang="zh-CN" sz="3600" b="1" dirty="0">
              <a:solidFill>
                <a:srgbClr val="00B050"/>
              </a:solidFill>
              <a:latin typeface="Microsoft YaHei" charset="-122"/>
              <a:ea typeface="Microsoft YaHei" charset="-122"/>
              <a:cs typeface="Microsoft YaHei" charset="-122"/>
            </a:endParaRPr>
          </a:p>
          <a:p>
            <a:r>
              <a:rPr lang="zh-CN" altLang="en-US" sz="3600" b="1" dirty="0">
                <a:solidFill>
                  <a:srgbClr val="00B050"/>
                </a:solidFill>
                <a:latin typeface="Microsoft YaHei" charset="-122"/>
                <a:ea typeface="Microsoft YaHei" charset="-122"/>
                <a:cs typeface="Microsoft YaHei" charset="-122"/>
              </a:rPr>
              <a:t>威胁生命周期管理</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18</a:t>
            </a:fld>
            <a:endParaRPr lang="en-US" dirty="0"/>
          </a:p>
        </p:txBody>
      </p:sp>
      <p:graphicFrame>
        <p:nvGraphicFramePr>
          <p:cNvPr id="4" name="Diagram 3">
            <a:extLst>
              <a:ext uri="{FF2B5EF4-FFF2-40B4-BE49-F238E27FC236}">
                <a16:creationId xmlns:a16="http://schemas.microsoft.com/office/drawing/2014/main" id="{A130FC42-25DF-4939-B88F-D446088E2CDB}"/>
              </a:ext>
            </a:extLst>
          </p:cNvPr>
          <p:cNvGraphicFramePr/>
          <p:nvPr>
            <p:extLst>
              <p:ext uri="{D42A27DB-BD31-4B8C-83A1-F6EECF244321}">
                <p14:modId xmlns:p14="http://schemas.microsoft.com/office/powerpoint/2010/main" val="2024594854"/>
              </p:ext>
            </p:extLst>
          </p:nvPr>
        </p:nvGraphicFramePr>
        <p:xfrm>
          <a:off x="364309" y="1560554"/>
          <a:ext cx="8294949" cy="16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26E08CA-F540-4B09-895E-96535EAA5FC9}"/>
              </a:ext>
            </a:extLst>
          </p:cNvPr>
          <p:cNvSpPr/>
          <p:nvPr/>
        </p:nvSpPr>
        <p:spPr>
          <a:xfrm>
            <a:off x="364309" y="3598618"/>
            <a:ext cx="8170091" cy="553998"/>
          </a:xfrm>
          <a:prstGeom prst="rect">
            <a:avLst/>
          </a:prstGeom>
        </p:spPr>
        <p:txBody>
          <a:bodyPr wrap="square">
            <a:spAutoFit/>
          </a:bodyPr>
          <a:lstStyle/>
          <a:p>
            <a:pPr defTabSz="690880">
              <a:spcAft>
                <a:spcPts val="315"/>
              </a:spcAft>
            </a:pPr>
            <a:r>
              <a:rPr lang="zh-CN" altLang="en-US" sz="1500" dirty="0">
                <a:solidFill>
                  <a:prstClr val="black"/>
                </a:solidFill>
                <a:latin typeface="Microsoft YaHei" panose="020B0503020204020204" pitchFamily="34" charset="-122"/>
                <a:ea typeface="Microsoft YaHei" panose="020B0503020204020204" pitchFamily="34" charset="-122"/>
              </a:rPr>
              <a:t>从传统的以解决方案为中心、合规驱动的托管安全服务转变为以威胁为中心、智能驱动的生命周期安全服务</a:t>
            </a:r>
            <a:endParaRPr lang="en-US" sz="1500" dirty="0">
              <a:solidFill>
                <a:prstClr val="black"/>
              </a:solidFill>
              <a:latin typeface="Microsoft YaHei" panose="020B0503020204020204" pitchFamily="34" charset="-122"/>
              <a:ea typeface="Microsoft YaHei" panose="020B0503020204020204" pitchFamily="34" charset="-122"/>
            </a:endParaRPr>
          </a:p>
        </p:txBody>
      </p:sp>
      <p:graphicFrame>
        <p:nvGraphicFramePr>
          <p:cNvPr id="6" name="Chart 5">
            <a:extLst>
              <a:ext uri="{FF2B5EF4-FFF2-40B4-BE49-F238E27FC236}">
                <a16:creationId xmlns:a16="http://schemas.microsoft.com/office/drawing/2014/main" id="{BF7DA1C8-87F4-4507-9FD9-D03708911186}"/>
              </a:ext>
            </a:extLst>
          </p:cNvPr>
          <p:cNvGraphicFramePr>
            <a:graphicFrameLocks/>
          </p:cNvGraphicFramePr>
          <p:nvPr>
            <p:extLst>
              <p:ext uri="{D42A27DB-BD31-4B8C-83A1-F6EECF244321}">
                <p14:modId xmlns:p14="http://schemas.microsoft.com/office/powerpoint/2010/main" val="3840851316"/>
              </p:ext>
            </p:extLst>
          </p:nvPr>
        </p:nvGraphicFramePr>
        <p:xfrm>
          <a:off x="37363" y="3910988"/>
          <a:ext cx="7927833" cy="251073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7735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19</a:t>
            </a:fld>
            <a:endParaRPr lang="en-US" dirty="0"/>
          </a:p>
        </p:txBody>
      </p:sp>
      <p:sp>
        <p:nvSpPr>
          <p:cNvPr id="4" name="矩形 16">
            <a:extLst>
              <a:ext uri="{FF2B5EF4-FFF2-40B4-BE49-F238E27FC236}">
                <a16:creationId xmlns:a16="http://schemas.microsoft.com/office/drawing/2014/main" id="{E1CD8389-4FAA-4917-8976-789230C7B0FB}"/>
              </a:ext>
            </a:extLst>
          </p:cNvPr>
          <p:cNvSpPr/>
          <p:nvPr/>
        </p:nvSpPr>
        <p:spPr>
          <a:xfrm>
            <a:off x="2476500" y="3041487"/>
            <a:ext cx="4191000" cy="523220"/>
          </a:xfrm>
          <a:prstGeom prst="rect">
            <a:avLst/>
          </a:prstGeom>
        </p:spPr>
        <p:txBody>
          <a:bodyPr wrap="square">
            <a:spAutoFit/>
          </a:bodyPr>
          <a:lstStyle/>
          <a:p>
            <a:pPr algn="dist"/>
            <a:r>
              <a:rPr lang="zh-CN" altLang="en-US" sz="2800" b="1" dirty="0">
                <a:latin typeface="微软雅黑" panose="020B0503020204020204" pitchFamily="34" charset="-122"/>
                <a:ea typeface="微软雅黑" panose="020B0503020204020204" pitchFamily="34" charset="-122"/>
              </a:rPr>
              <a:t>给</a:t>
            </a:r>
            <a:r>
              <a:rPr lang="en-US" altLang="zh-CN" sz="2800" b="1" dirty="0">
                <a:latin typeface="微软雅黑" panose="020B0503020204020204" pitchFamily="34" charset="-122"/>
                <a:ea typeface="微软雅黑" panose="020B0503020204020204" pitchFamily="34" charset="-122"/>
              </a:rPr>
              <a:t>CIO</a:t>
            </a:r>
            <a:r>
              <a:rPr lang="zh-CN" altLang="en-US" sz="2800" b="1" dirty="0">
                <a:latin typeface="微软雅黑" panose="020B0503020204020204" pitchFamily="34" charset="-122"/>
                <a:ea typeface="微软雅黑" panose="020B0503020204020204" pitchFamily="34" charset="-122"/>
              </a:rPr>
              <a:t>的建议</a:t>
            </a:r>
          </a:p>
        </p:txBody>
      </p:sp>
    </p:spTree>
    <p:extLst>
      <p:ext uri="{BB962C8B-B14F-4D97-AF65-F5344CB8AC3E}">
        <p14:creationId xmlns:p14="http://schemas.microsoft.com/office/powerpoint/2010/main" val="22312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iterate type="lt">
                                    <p:tmPct val="3000"/>
                                  </p:iterate>
                                  <p:childTnLst>
                                    <p:set>
                                      <p:cBhvr>
                                        <p:cTn id="6" dur="1" fill="hold">
                                          <p:stCondLst>
                                            <p:cond delay="0"/>
                                          </p:stCondLst>
                                        </p:cTn>
                                        <p:tgtEl>
                                          <p:spTgt spid="4"/>
                                        </p:tgtEl>
                                        <p:attrNameLst>
                                          <p:attrName>style.visibility</p:attrName>
                                        </p:attrNameLst>
                                      </p:cBhvr>
                                      <p:to>
                                        <p:strVal val="visible"/>
                                      </p:to>
                                    </p:set>
                                    <p:anim to="" calcmode="lin" valueType="num">
                                      <p:cBhvr>
                                        <p:cTn id="7" dur="1600" fill="hold">
                                          <p:stCondLst>
                                            <p:cond delay="0"/>
                                          </p:stCondLst>
                                        </p:cTn>
                                        <p:tgtEl>
                                          <p:spTgt spid="4"/>
                                        </p:tgtEl>
                                        <p:attrNameLst>
                                          <p:attrName>ppt_w</p:attrName>
                                        </p:attrNameLst>
                                      </p:cBhvr>
                                      <p:tavLst>
                                        <p:tav tm="0" fmla="#ppt_w-(#ppt_w-0)*(1-$)^6">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418396" y="4253139"/>
            <a:ext cx="4307208" cy="523220"/>
          </a:xfrm>
          <a:prstGeom prst="rect">
            <a:avLst/>
          </a:prstGeom>
          <a:noFill/>
        </p:spPr>
        <p:txBody>
          <a:bodyPr wrap="square" lIns="91440" tIns="45720" rIns="91440" bIns="45720">
            <a:spAutoFit/>
          </a:bodyPr>
          <a:lstStyle/>
          <a:p>
            <a:pPr algn="ctr"/>
            <a:r>
              <a:rPr lang="zh-CN" altLang="en-US" sz="28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赵卫京    </a:t>
            </a:r>
            <a:r>
              <a:rPr lang="en-US" altLang="zh-CN" sz="20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IDC </a:t>
            </a:r>
            <a:r>
              <a:rPr lang="zh-CN" altLang="en-US" sz="20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研究经理 </a:t>
            </a:r>
          </a:p>
        </p:txBody>
      </p:sp>
      <p:sp>
        <p:nvSpPr>
          <p:cNvPr id="3" name="TextBox 2">
            <a:extLst>
              <a:ext uri="{FF2B5EF4-FFF2-40B4-BE49-F238E27FC236}">
                <a16:creationId xmlns:a16="http://schemas.microsoft.com/office/drawing/2014/main" id="{E78273AC-8222-498A-AD31-432062FBD965}"/>
              </a:ext>
            </a:extLst>
          </p:cNvPr>
          <p:cNvSpPr txBox="1"/>
          <p:nvPr/>
        </p:nvSpPr>
        <p:spPr>
          <a:xfrm>
            <a:off x="528628" y="1818227"/>
            <a:ext cx="8106086" cy="1754326"/>
          </a:xfrm>
          <a:prstGeom prst="rect">
            <a:avLst/>
          </a:prstGeom>
          <a:noFill/>
        </p:spPr>
        <p:txBody>
          <a:bodyPr wrap="squar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数字经济</a:t>
            </a:r>
            <a:endParaRPr lang="en-US" altLang="zh-CN" sz="5400" dirty="0">
              <a:solidFill>
                <a:schemeClr val="bg1"/>
              </a:solidFill>
              <a:latin typeface="微软雅黑" panose="020B0503020204020204" pitchFamily="34" charset="-122"/>
              <a:ea typeface="微软雅黑" panose="020B0503020204020204" pitchFamily="34" charset="-122"/>
            </a:endParaRPr>
          </a:p>
          <a:p>
            <a:pPr algn="ctr"/>
            <a:r>
              <a:rPr lang="zh-CN" altLang="en-US" sz="5400" dirty="0">
                <a:solidFill>
                  <a:schemeClr val="bg1"/>
                </a:solidFill>
                <a:latin typeface="微软雅黑" panose="020B0503020204020204" pitchFamily="34" charset="-122"/>
                <a:ea typeface="微软雅黑" panose="020B0503020204020204" pitchFamily="34" charset="-122"/>
              </a:rPr>
              <a:t>加速下一代安全市场发展</a:t>
            </a:r>
            <a:endParaRPr 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5701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555637"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与时俱进才能有效抵御安全攻击</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20</a:t>
            </a:fld>
            <a:endParaRPr lang="en-US" dirty="0"/>
          </a:p>
        </p:txBody>
      </p:sp>
      <p:grpSp>
        <p:nvGrpSpPr>
          <p:cNvPr id="4" name="组合 41">
            <a:extLst>
              <a:ext uri="{FF2B5EF4-FFF2-40B4-BE49-F238E27FC236}">
                <a16:creationId xmlns:a16="http://schemas.microsoft.com/office/drawing/2014/main" id="{13DDD73E-2B0E-448C-8BF9-7F77C4B74BA0}"/>
              </a:ext>
            </a:extLst>
          </p:cNvPr>
          <p:cNvGrpSpPr/>
          <p:nvPr/>
        </p:nvGrpSpPr>
        <p:grpSpPr>
          <a:xfrm>
            <a:off x="3530600" y="2447918"/>
            <a:ext cx="5620965" cy="3335244"/>
            <a:chOff x="4695830" y="2438400"/>
            <a:chExt cx="7509740" cy="3344762"/>
          </a:xfrm>
        </p:grpSpPr>
        <p:sp>
          <p:nvSpPr>
            <p:cNvPr id="5" name="任意多边形: 形状 34">
              <a:extLst>
                <a:ext uri="{FF2B5EF4-FFF2-40B4-BE49-F238E27FC236}">
                  <a16:creationId xmlns:a16="http://schemas.microsoft.com/office/drawing/2014/main" id="{8A16F1A6-2710-46A2-AECE-45AD10627BFE}"/>
                </a:ext>
              </a:extLst>
            </p:cNvPr>
            <p:cNvSpPr/>
            <p:nvPr>
              <p:custDataLst>
                <p:tags r:id="rId3"/>
              </p:custDataLst>
            </p:nvPr>
          </p:nvSpPr>
          <p:spPr>
            <a:xfrm flipV="1">
              <a:off x="4695830" y="2438400"/>
              <a:ext cx="7496170" cy="3344762"/>
            </a:xfrm>
            <a:custGeom>
              <a:avLst/>
              <a:gdLst>
                <a:gd name="connsiteX0" fmla="*/ 7345618 w 7345618"/>
                <a:gd name="connsiteY0" fmla="*/ 0 h 3344762"/>
                <a:gd name="connsiteX1" fmla="*/ 0 w 7345618"/>
                <a:gd name="connsiteY1" fmla="*/ 0 h 3344762"/>
                <a:gd name="connsiteX2" fmla="*/ 2065402 w 7345618"/>
                <a:gd name="connsiteY2" fmla="*/ 3344762 h 3344762"/>
                <a:gd name="connsiteX3" fmla="*/ 7345618 w 7345618"/>
                <a:gd name="connsiteY3" fmla="*/ 3344762 h 3344762"/>
              </a:gdLst>
              <a:ahLst/>
              <a:cxnLst>
                <a:cxn ang="0">
                  <a:pos x="connsiteX0" y="connsiteY0"/>
                </a:cxn>
                <a:cxn ang="0">
                  <a:pos x="connsiteX1" y="connsiteY1"/>
                </a:cxn>
                <a:cxn ang="0">
                  <a:pos x="connsiteX2" y="connsiteY2"/>
                </a:cxn>
                <a:cxn ang="0">
                  <a:pos x="connsiteX3" y="connsiteY3"/>
                </a:cxn>
              </a:cxnLst>
              <a:rect l="l" t="t" r="r" b="b"/>
              <a:pathLst>
                <a:path w="7345618" h="3344762">
                  <a:moveTo>
                    <a:pt x="7345618" y="0"/>
                  </a:moveTo>
                  <a:lnTo>
                    <a:pt x="0" y="0"/>
                  </a:lnTo>
                  <a:lnTo>
                    <a:pt x="2065402" y="3344762"/>
                  </a:lnTo>
                  <a:lnTo>
                    <a:pt x="7345618" y="3344762"/>
                  </a:lnTo>
                  <a:close/>
                </a:path>
              </a:pathLst>
            </a:custGeom>
            <a:blipFill dpi="0" rotWithShape="0">
              <a:blip r:embed="rId6"/>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a:ea typeface="+mn-ea"/>
                <a:cs typeface="Arial"/>
                <a:sym typeface="Calibri" panose="020F0502020204030204" pitchFamily="34" charset="0"/>
              </a:endParaRPr>
            </a:p>
          </p:txBody>
        </p:sp>
        <p:sp>
          <p:nvSpPr>
            <p:cNvPr id="6" name="MH_Other_3">
              <a:extLst>
                <a:ext uri="{FF2B5EF4-FFF2-40B4-BE49-F238E27FC236}">
                  <a16:creationId xmlns:a16="http://schemas.microsoft.com/office/drawing/2014/main" id="{76D2C061-5400-40E6-ACBB-71B10BD78909}"/>
                </a:ext>
              </a:extLst>
            </p:cNvPr>
            <p:cNvSpPr/>
            <p:nvPr>
              <p:custDataLst>
                <p:tags r:id="rId4"/>
              </p:custDataLst>
            </p:nvPr>
          </p:nvSpPr>
          <p:spPr>
            <a:xfrm flipV="1">
              <a:off x="6354791" y="2767945"/>
              <a:ext cx="5850779" cy="369332"/>
            </a:xfrm>
            <a:custGeom>
              <a:avLst/>
              <a:gdLst>
                <a:gd name="connsiteX0" fmla="*/ 0 w 5090261"/>
                <a:gd name="connsiteY0" fmla="*/ 0 h 385547"/>
                <a:gd name="connsiteX1" fmla="*/ 5090261 w 5090261"/>
                <a:gd name="connsiteY1" fmla="*/ 0 h 385547"/>
                <a:gd name="connsiteX2" fmla="*/ 5090261 w 5090261"/>
                <a:gd name="connsiteY2" fmla="*/ 385547 h 385547"/>
                <a:gd name="connsiteX3" fmla="*/ 240311 w 5090261"/>
                <a:gd name="connsiteY3" fmla="*/ 385547 h 385547"/>
              </a:gdLst>
              <a:ahLst/>
              <a:cxnLst>
                <a:cxn ang="0">
                  <a:pos x="connsiteX0" y="connsiteY0"/>
                </a:cxn>
                <a:cxn ang="0">
                  <a:pos x="connsiteX1" y="connsiteY1"/>
                </a:cxn>
                <a:cxn ang="0">
                  <a:pos x="connsiteX2" y="connsiteY2"/>
                </a:cxn>
                <a:cxn ang="0">
                  <a:pos x="connsiteX3" y="connsiteY3"/>
                </a:cxn>
              </a:cxnLst>
              <a:rect l="l" t="t" r="r" b="b"/>
              <a:pathLst>
                <a:path w="5090261" h="385547">
                  <a:moveTo>
                    <a:pt x="0" y="0"/>
                  </a:moveTo>
                  <a:lnTo>
                    <a:pt x="5090261" y="0"/>
                  </a:lnTo>
                  <a:lnTo>
                    <a:pt x="5090261" y="385547"/>
                  </a:lnTo>
                  <a:lnTo>
                    <a:pt x="240311" y="385547"/>
                  </a:lnTo>
                  <a:close/>
                </a:path>
              </a:pathLst>
            </a:custGeom>
            <a:solidFill>
              <a:srgbClr val="F37221">
                <a:alpha val="80000"/>
              </a:srgbClr>
            </a:solidFill>
            <a:ln w="12700" cap="flat" cmpd="sng" algn="ctr">
              <a:noFill/>
              <a:prstDash val="solid"/>
              <a:miter lim="800000"/>
            </a:ln>
            <a:effectLst/>
          </p:spPr>
          <p:txBody>
            <a:bodyPr lIns="108000" rIns="324000" rtlCol="0" anchor="ct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F37221"/>
                </a:solidFill>
                <a:effectLst/>
                <a:uLnTx/>
                <a:uFillTx/>
                <a:latin typeface="Arial"/>
                <a:ea typeface="+mn-ea"/>
                <a:cs typeface="Arial"/>
                <a:sym typeface="Calibri" panose="020F0502020204030204" pitchFamily="34" charset="0"/>
              </a:endParaRPr>
            </a:p>
          </p:txBody>
        </p:sp>
        <p:sp>
          <p:nvSpPr>
            <p:cNvPr id="7" name="TextBox 45">
              <a:extLst>
                <a:ext uri="{FF2B5EF4-FFF2-40B4-BE49-F238E27FC236}">
                  <a16:creationId xmlns:a16="http://schemas.microsoft.com/office/drawing/2014/main" id="{09875EAC-1CDE-4E93-9A1E-EE21693D6F21}"/>
                </a:ext>
              </a:extLst>
            </p:cNvPr>
            <p:cNvSpPr txBox="1"/>
            <p:nvPr/>
          </p:nvSpPr>
          <p:spPr>
            <a:xfrm>
              <a:off x="7652381" y="2767945"/>
              <a:ext cx="3057247" cy="33855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台湾积体电路制造股份有限公司</a:t>
              </a:r>
              <a:endParaRPr kumimoji="0" 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endParaRPr>
            </a:p>
          </p:txBody>
        </p:sp>
      </p:grpSp>
      <p:grpSp>
        <p:nvGrpSpPr>
          <p:cNvPr id="8" name="组合 40">
            <a:extLst>
              <a:ext uri="{FF2B5EF4-FFF2-40B4-BE49-F238E27FC236}">
                <a16:creationId xmlns:a16="http://schemas.microsoft.com/office/drawing/2014/main" id="{91742991-B49B-4D26-B9E7-419972232270}"/>
              </a:ext>
            </a:extLst>
          </p:cNvPr>
          <p:cNvGrpSpPr/>
          <p:nvPr/>
        </p:nvGrpSpPr>
        <p:grpSpPr>
          <a:xfrm>
            <a:off x="-13573" y="1621163"/>
            <a:ext cx="5610810" cy="3122259"/>
            <a:chOff x="-13573" y="1398661"/>
            <a:chExt cx="7496173" cy="3344762"/>
          </a:xfrm>
        </p:grpSpPr>
        <p:sp>
          <p:nvSpPr>
            <p:cNvPr id="10" name="任意多边形: 形状 28">
              <a:extLst>
                <a:ext uri="{FF2B5EF4-FFF2-40B4-BE49-F238E27FC236}">
                  <a16:creationId xmlns:a16="http://schemas.microsoft.com/office/drawing/2014/main" id="{0D024ADF-993F-42F0-9C39-99200A6D9497}"/>
                </a:ext>
              </a:extLst>
            </p:cNvPr>
            <p:cNvSpPr/>
            <p:nvPr>
              <p:custDataLst>
                <p:tags r:id="rId1"/>
              </p:custDataLst>
            </p:nvPr>
          </p:nvSpPr>
          <p:spPr>
            <a:xfrm flipH="1">
              <a:off x="-13570" y="1398661"/>
              <a:ext cx="7496170" cy="3344762"/>
            </a:xfrm>
            <a:custGeom>
              <a:avLst/>
              <a:gdLst>
                <a:gd name="connsiteX0" fmla="*/ 7345618 w 7345618"/>
                <a:gd name="connsiteY0" fmla="*/ 0 h 3344762"/>
                <a:gd name="connsiteX1" fmla="*/ 0 w 7345618"/>
                <a:gd name="connsiteY1" fmla="*/ 0 h 3344762"/>
                <a:gd name="connsiteX2" fmla="*/ 2065402 w 7345618"/>
                <a:gd name="connsiteY2" fmla="*/ 3344762 h 3344762"/>
                <a:gd name="connsiteX3" fmla="*/ 7345618 w 7345618"/>
                <a:gd name="connsiteY3" fmla="*/ 3344762 h 3344762"/>
              </a:gdLst>
              <a:ahLst/>
              <a:cxnLst>
                <a:cxn ang="0">
                  <a:pos x="connsiteX0" y="connsiteY0"/>
                </a:cxn>
                <a:cxn ang="0">
                  <a:pos x="connsiteX1" y="connsiteY1"/>
                </a:cxn>
                <a:cxn ang="0">
                  <a:pos x="connsiteX2" y="connsiteY2"/>
                </a:cxn>
                <a:cxn ang="0">
                  <a:pos x="connsiteX3" y="connsiteY3"/>
                </a:cxn>
              </a:cxnLst>
              <a:rect l="l" t="t" r="r" b="b"/>
              <a:pathLst>
                <a:path w="7345618" h="3344762">
                  <a:moveTo>
                    <a:pt x="7345618" y="0"/>
                  </a:moveTo>
                  <a:lnTo>
                    <a:pt x="0" y="0"/>
                  </a:lnTo>
                  <a:lnTo>
                    <a:pt x="2065402" y="3344762"/>
                  </a:lnTo>
                  <a:lnTo>
                    <a:pt x="7345618" y="3344762"/>
                  </a:lnTo>
                  <a:close/>
                </a:path>
              </a:pathLst>
            </a:custGeom>
            <a:blipFill dpi="0" rotWithShape="0">
              <a:blip r:embed="rId7"/>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a:ea typeface="+mn-ea"/>
                <a:cs typeface="Arial"/>
                <a:sym typeface="Calibri" panose="020F0502020204030204" pitchFamily="34" charset="0"/>
              </a:endParaRPr>
            </a:p>
          </p:txBody>
        </p:sp>
        <p:sp>
          <p:nvSpPr>
            <p:cNvPr id="11" name="MH_Other_3">
              <a:extLst>
                <a:ext uri="{FF2B5EF4-FFF2-40B4-BE49-F238E27FC236}">
                  <a16:creationId xmlns:a16="http://schemas.microsoft.com/office/drawing/2014/main" id="{31E7F1C7-6876-4C76-AC9E-3D450DB79B7E}"/>
                </a:ext>
              </a:extLst>
            </p:cNvPr>
            <p:cNvSpPr/>
            <p:nvPr>
              <p:custDataLst>
                <p:tags r:id="rId2"/>
              </p:custDataLst>
            </p:nvPr>
          </p:nvSpPr>
          <p:spPr>
            <a:xfrm flipH="1">
              <a:off x="-13573" y="4073146"/>
              <a:ext cx="5850779" cy="425373"/>
            </a:xfrm>
            <a:custGeom>
              <a:avLst/>
              <a:gdLst>
                <a:gd name="connsiteX0" fmla="*/ 0 w 5090261"/>
                <a:gd name="connsiteY0" fmla="*/ 0 h 385547"/>
                <a:gd name="connsiteX1" fmla="*/ 5090261 w 5090261"/>
                <a:gd name="connsiteY1" fmla="*/ 0 h 385547"/>
                <a:gd name="connsiteX2" fmla="*/ 5090261 w 5090261"/>
                <a:gd name="connsiteY2" fmla="*/ 385547 h 385547"/>
                <a:gd name="connsiteX3" fmla="*/ 240311 w 5090261"/>
                <a:gd name="connsiteY3" fmla="*/ 385547 h 385547"/>
              </a:gdLst>
              <a:ahLst/>
              <a:cxnLst>
                <a:cxn ang="0">
                  <a:pos x="connsiteX0" y="connsiteY0"/>
                </a:cxn>
                <a:cxn ang="0">
                  <a:pos x="connsiteX1" y="connsiteY1"/>
                </a:cxn>
                <a:cxn ang="0">
                  <a:pos x="connsiteX2" y="connsiteY2"/>
                </a:cxn>
                <a:cxn ang="0">
                  <a:pos x="connsiteX3" y="connsiteY3"/>
                </a:cxn>
              </a:cxnLst>
              <a:rect l="l" t="t" r="r" b="b"/>
              <a:pathLst>
                <a:path w="5090261" h="385547">
                  <a:moveTo>
                    <a:pt x="0" y="0"/>
                  </a:moveTo>
                  <a:lnTo>
                    <a:pt x="5090261" y="0"/>
                  </a:lnTo>
                  <a:lnTo>
                    <a:pt x="5090261" y="385547"/>
                  </a:lnTo>
                  <a:lnTo>
                    <a:pt x="240311" y="385547"/>
                  </a:lnTo>
                  <a:close/>
                </a:path>
              </a:pathLst>
            </a:custGeom>
            <a:solidFill>
              <a:srgbClr val="0070C0">
                <a:alpha val="80000"/>
              </a:srgbClr>
            </a:solidFill>
            <a:ln w="12700" cap="flat" cmpd="sng" algn="ctr">
              <a:noFill/>
              <a:prstDash val="solid"/>
              <a:miter lim="800000"/>
            </a:ln>
            <a:effectLst/>
          </p:spPr>
          <p:txBody>
            <a:bodyPr lIns="108000" rIns="324000" rtlCol="0" anchor="ct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292929"/>
                </a:solidFill>
                <a:effectLst/>
                <a:uLnTx/>
                <a:uFillTx/>
                <a:latin typeface="Arial"/>
                <a:ea typeface="+mn-ea"/>
                <a:cs typeface="Arial"/>
                <a:sym typeface="Calibri" panose="020F0502020204030204" pitchFamily="34" charset="0"/>
              </a:endParaRPr>
            </a:p>
          </p:txBody>
        </p:sp>
        <p:sp>
          <p:nvSpPr>
            <p:cNvPr id="12" name="TextBox 39">
              <a:extLst>
                <a:ext uri="{FF2B5EF4-FFF2-40B4-BE49-F238E27FC236}">
                  <a16:creationId xmlns:a16="http://schemas.microsoft.com/office/drawing/2014/main" id="{011C6664-FFEE-400E-8186-54A61AB9A3E7}"/>
                </a:ext>
              </a:extLst>
            </p:cNvPr>
            <p:cNvSpPr txBox="1"/>
            <p:nvPr/>
          </p:nvSpPr>
          <p:spPr>
            <a:xfrm>
              <a:off x="2350626" y="4073145"/>
              <a:ext cx="800219" cy="33855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某医院</a:t>
              </a:r>
              <a:endParaRPr kumimoji="0" 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endParaRPr>
            </a:p>
          </p:txBody>
        </p:sp>
      </p:grpSp>
      <p:sp>
        <p:nvSpPr>
          <p:cNvPr id="13" name="TextBox 32">
            <a:extLst>
              <a:ext uri="{FF2B5EF4-FFF2-40B4-BE49-F238E27FC236}">
                <a16:creationId xmlns:a16="http://schemas.microsoft.com/office/drawing/2014/main" id="{00AFB8A5-2E2A-4D4A-8542-621D7ECD8606}"/>
              </a:ext>
            </a:extLst>
          </p:cNvPr>
          <p:cNvSpPr txBox="1"/>
          <p:nvPr/>
        </p:nvSpPr>
        <p:spPr>
          <a:xfrm>
            <a:off x="-120446" y="3101356"/>
            <a:ext cx="2475408" cy="1200329"/>
          </a:xfrm>
          <a:prstGeom prst="rect">
            <a:avLst/>
          </a:prstGeom>
          <a:noFill/>
        </p:spPr>
        <p:txBody>
          <a:bodyPr wrap="square" rtlCol="0">
            <a:spAutoFit/>
          </a:bodyPr>
          <a:lstStyle/>
          <a:p>
            <a:pPr algn="ctr" eaLnBrk="0" fontAlgn="base" hangingPunct="0">
              <a:spcBef>
                <a:spcPct val="0"/>
              </a:spcBef>
              <a:spcAft>
                <a:spcPct val="0"/>
              </a:spcAft>
            </a:pPr>
            <a:r>
              <a:rPr lang="en-US" altLang="zh-CN" sz="7200" b="1" dirty="0">
                <a:ln w="0"/>
                <a:gradFill>
                  <a:gsLst>
                    <a:gs pos="0">
                      <a:srgbClr val="0070C0"/>
                    </a:gs>
                    <a:gs pos="30000">
                      <a:srgbClr val="0070C0"/>
                    </a:gs>
                    <a:gs pos="100000">
                      <a:srgbClr val="0070C0">
                        <a:alpha val="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Arial"/>
                <a:sym typeface="Calibri" panose="020F0502020204030204" pitchFamily="34" charset="0"/>
              </a:rPr>
              <a:t>YES</a:t>
            </a:r>
            <a:endParaRPr lang="en-US" sz="7200" b="1" dirty="0">
              <a:ln w="0"/>
              <a:gradFill>
                <a:gsLst>
                  <a:gs pos="0">
                    <a:srgbClr val="0070C0"/>
                  </a:gs>
                  <a:gs pos="30000">
                    <a:srgbClr val="0070C0"/>
                  </a:gs>
                  <a:gs pos="100000">
                    <a:srgbClr val="0070C0">
                      <a:alpha val="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4" name="TextBox 33">
            <a:extLst>
              <a:ext uri="{FF2B5EF4-FFF2-40B4-BE49-F238E27FC236}">
                <a16:creationId xmlns:a16="http://schemas.microsoft.com/office/drawing/2014/main" id="{004903EA-0FE5-42E0-A054-2BA42677D05A}"/>
              </a:ext>
            </a:extLst>
          </p:cNvPr>
          <p:cNvSpPr txBox="1"/>
          <p:nvPr/>
        </p:nvSpPr>
        <p:spPr>
          <a:xfrm>
            <a:off x="6887708" y="3025529"/>
            <a:ext cx="2251718" cy="1200329"/>
          </a:xfrm>
          <a:prstGeom prst="rect">
            <a:avLst/>
          </a:prstGeom>
          <a:noFill/>
        </p:spPr>
        <p:txBody>
          <a:bodyPr wrap="square" rtlCol="0">
            <a:spAutoFit/>
          </a:bodyPr>
          <a:lstStyle>
            <a:defPPr>
              <a:defRPr lang="en-US"/>
            </a:defPPr>
            <a:lvl1pPr algn="ctr">
              <a:defRPr sz="8000" b="1">
                <a:ln w="0"/>
                <a:gradFill>
                  <a:gsLst>
                    <a:gs pos="0">
                      <a:srgbClr val="F37221"/>
                    </a:gs>
                    <a:gs pos="50000">
                      <a:srgbClr val="F37221"/>
                    </a:gs>
                    <a:gs pos="100000">
                      <a:srgbClr val="F37221">
                        <a:alpha val="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eaLnBrk="0" fontAlgn="base" hangingPunct="0">
              <a:spcBef>
                <a:spcPct val="0"/>
              </a:spcBef>
              <a:spcAft>
                <a:spcPct val="0"/>
              </a:spcAft>
            </a:pPr>
            <a:r>
              <a:rPr lang="en-US" altLang="zh-CN" sz="7200" dirty="0">
                <a:gradFill>
                  <a:gsLst>
                    <a:gs pos="0">
                      <a:srgbClr val="F37221"/>
                    </a:gs>
                    <a:gs pos="23000">
                      <a:srgbClr val="F37221"/>
                    </a:gs>
                    <a:gs pos="100000">
                      <a:srgbClr val="F37221">
                        <a:alpha val="0"/>
                      </a:srgbClr>
                    </a:gs>
                  </a:gsLst>
                  <a:lin ang="16200000" scaled="0"/>
                </a:gradFill>
                <a:cs typeface="Arial"/>
                <a:sym typeface="Calibri" panose="020F0502020204030204" pitchFamily="34" charset="0"/>
              </a:rPr>
              <a:t>NO</a:t>
            </a:r>
            <a:endParaRPr lang="en-US" sz="7200" dirty="0">
              <a:gradFill>
                <a:gsLst>
                  <a:gs pos="0">
                    <a:srgbClr val="F37221"/>
                  </a:gs>
                  <a:gs pos="23000">
                    <a:srgbClr val="F37221"/>
                  </a:gs>
                  <a:gs pos="100000">
                    <a:srgbClr val="F37221">
                      <a:alpha val="0"/>
                    </a:srgbClr>
                  </a:gs>
                </a:gsLst>
                <a:lin ang="16200000" scaled="0"/>
              </a:gradFill>
              <a:cs typeface="Arial"/>
              <a:sym typeface="Calibri" panose="020F0502020204030204" pitchFamily="34" charset="0"/>
            </a:endParaRPr>
          </a:p>
        </p:txBody>
      </p:sp>
      <p:sp>
        <p:nvSpPr>
          <p:cNvPr id="15" name="Rectangle 38">
            <a:extLst>
              <a:ext uri="{FF2B5EF4-FFF2-40B4-BE49-F238E27FC236}">
                <a16:creationId xmlns:a16="http://schemas.microsoft.com/office/drawing/2014/main" id="{7C165696-5D1B-4568-9BE9-29AEC308B67C}"/>
              </a:ext>
            </a:extLst>
          </p:cNvPr>
          <p:cNvSpPr/>
          <p:nvPr/>
        </p:nvSpPr>
        <p:spPr>
          <a:xfrm>
            <a:off x="240996" y="4774244"/>
            <a:ext cx="3581704" cy="846001"/>
          </a:xfrm>
          <a:prstGeom prst="rect">
            <a:avLst/>
          </a:prstGeom>
          <a:noFill/>
          <a:ln>
            <a:noFill/>
          </a:ln>
          <a:effectLst/>
        </p:spPr>
        <p:txBody>
          <a:bodyPr wrap="square">
            <a:spAutoFit/>
          </a:bodyPr>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医院的安全策略早已将病毒传播的 </a:t>
            </a:r>
            <a:r>
              <a:rPr kumimoji="0" lang="en-US" altLang="zh-CN"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443</a:t>
            </a:r>
            <a:r>
              <a:rPr kumimoji="0" lang="zh-CN" altLang="en-US"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端口封堵，且内网补丁服务器已经在事发前</a:t>
            </a:r>
            <a:r>
              <a:rPr kumimoji="0" lang="en-US" altLang="zh-CN"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2</a:t>
            </a:r>
            <a:r>
              <a:rPr kumimoji="0" lang="zh-CN" altLang="en-US"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个月就把对应的补丁推送到服务器上了</a:t>
            </a:r>
            <a:endParaRPr kumimoji="0" lang="en-US" sz="1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endParaRPr>
          </a:p>
        </p:txBody>
      </p:sp>
      <p:sp>
        <p:nvSpPr>
          <p:cNvPr id="17" name="Rectangle 44">
            <a:extLst>
              <a:ext uri="{FF2B5EF4-FFF2-40B4-BE49-F238E27FC236}">
                <a16:creationId xmlns:a16="http://schemas.microsoft.com/office/drawing/2014/main" id="{93D71511-F66C-4A4E-B14E-2003D0D46775}"/>
              </a:ext>
            </a:extLst>
          </p:cNvPr>
          <p:cNvSpPr/>
          <p:nvPr/>
        </p:nvSpPr>
        <p:spPr>
          <a:xfrm>
            <a:off x="6197665" y="1925308"/>
            <a:ext cx="2764804" cy="461665"/>
          </a:xfrm>
          <a:prstGeom prst="rect">
            <a:avLst/>
          </a:prstGeom>
        </p:spPr>
        <p:txBody>
          <a:bodyPr wrap="square">
            <a:spAutoFit/>
          </a:bodyPr>
          <a:lstStyle/>
          <a:p>
            <a:pPr eaLnBrk="0" fontAlgn="base" hangingPunct="0">
              <a:spcBef>
                <a:spcPct val="0"/>
              </a:spcBef>
              <a:spcAft>
                <a:spcPct val="0"/>
              </a:spcAft>
            </a:pPr>
            <a:r>
              <a:rPr lang="zh-CN" altLang="en-US" dirty="0">
                <a:solidFill>
                  <a:srgbClr val="000000"/>
                </a:solidFill>
                <a:latin typeface="Microsoft YaHei" panose="020B0503020204020204" pitchFamily="34" charset="-122"/>
                <a:ea typeface="Microsoft YaHei" panose="020B0503020204020204" pitchFamily="34" charset="-122"/>
                <a:cs typeface="Arial"/>
                <a:sym typeface="Calibri" panose="020F0502020204030204" pitchFamily="34" charset="0"/>
              </a:rPr>
              <a:t>预计损失</a:t>
            </a:r>
            <a:r>
              <a:rPr lang="en-US" altLang="zh-CN" sz="2400" b="1" dirty="0">
                <a:solidFill>
                  <a:srgbClr val="F37221"/>
                </a:solidFill>
                <a:latin typeface="Microsoft YaHei" panose="020B0503020204020204" pitchFamily="34" charset="-122"/>
                <a:ea typeface="Microsoft YaHei" panose="020B0503020204020204" pitchFamily="34" charset="-122"/>
                <a:cs typeface="Arial"/>
                <a:sym typeface="Calibri" panose="020F0502020204030204" pitchFamily="34" charset="0"/>
              </a:rPr>
              <a:t>17.4</a:t>
            </a:r>
            <a:r>
              <a:rPr lang="zh-CN" altLang="en-US" sz="2400" b="1" dirty="0">
                <a:solidFill>
                  <a:srgbClr val="F37221"/>
                </a:solidFill>
                <a:latin typeface="Microsoft YaHei" panose="020B0503020204020204" pitchFamily="34" charset="-122"/>
                <a:ea typeface="Microsoft YaHei" panose="020B0503020204020204" pitchFamily="34" charset="-122"/>
                <a:cs typeface="Arial"/>
                <a:sym typeface="Calibri" panose="020F0502020204030204" pitchFamily="34" charset="0"/>
              </a:rPr>
              <a:t>亿</a:t>
            </a:r>
            <a:endParaRPr lang="en-US" b="1" dirty="0">
              <a:solidFill>
                <a:srgbClr val="F37221"/>
              </a:solidFill>
              <a:latin typeface="Microsoft YaHei" panose="020B0503020204020204" pitchFamily="34" charset="-122"/>
              <a:ea typeface="Microsoft YaHei" panose="020B0503020204020204" pitchFamily="34" charset="-122"/>
              <a:cs typeface="Arial"/>
              <a:sym typeface="Calibri" panose="020F0502020204030204" pitchFamily="34" charset="0"/>
            </a:endParaRPr>
          </a:p>
        </p:txBody>
      </p:sp>
      <p:sp>
        <p:nvSpPr>
          <p:cNvPr id="18" name="Explosion: 8 Points 17">
            <a:extLst>
              <a:ext uri="{FF2B5EF4-FFF2-40B4-BE49-F238E27FC236}">
                <a16:creationId xmlns:a16="http://schemas.microsoft.com/office/drawing/2014/main" id="{72405134-51F1-469A-A8CD-8DE375F7F690}"/>
              </a:ext>
            </a:extLst>
          </p:cNvPr>
          <p:cNvSpPr/>
          <p:nvPr/>
        </p:nvSpPr>
        <p:spPr bwMode="auto">
          <a:xfrm>
            <a:off x="2082800" y="1395230"/>
            <a:ext cx="5130800" cy="4743721"/>
          </a:xfrm>
          <a:prstGeom prst="irregularSeal1">
            <a:avLst/>
          </a:prstGeom>
          <a:solidFill>
            <a:srgbClr val="C00000"/>
          </a:solidFill>
          <a:ln w="12700" cap="flat" cmpd="sng" algn="ctr">
            <a:no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lnSpc>
                <a:spcPct val="150000"/>
              </a:lnSpc>
              <a:spcBef>
                <a:spcPct val="0"/>
              </a:spcBef>
              <a:spcAft>
                <a:spcPct val="0"/>
              </a:spcAft>
            </a:pPr>
            <a:r>
              <a:rPr lang="zh-CN" altLang="en-US" sz="2400" b="1" dirty="0">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不仅是技术问题</a:t>
            </a:r>
          </a:p>
          <a:p>
            <a:pPr fontAlgn="base" hangingPunct="0">
              <a:lnSpc>
                <a:spcPct val="150000"/>
              </a:lnSpc>
              <a:spcBef>
                <a:spcPct val="0"/>
              </a:spcBef>
              <a:spcAft>
                <a:spcPct val="0"/>
              </a:spcAft>
            </a:pPr>
            <a:r>
              <a:rPr lang="zh-CN" altLang="en-US" sz="2400" b="1" dirty="0">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更是意识问题</a:t>
            </a:r>
            <a:r>
              <a:rPr lang="en-US" altLang="zh-CN" sz="2400" b="1" dirty="0">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p>
          <a:p>
            <a:pPr fontAlgn="base" hangingPunct="0">
              <a:lnSpc>
                <a:spcPct val="150000"/>
              </a:lnSpc>
              <a:spcBef>
                <a:spcPct val="0"/>
              </a:spcBef>
              <a:spcAft>
                <a:spcPct val="0"/>
              </a:spcAft>
            </a:pPr>
            <a:r>
              <a:rPr lang="zh-CN" altLang="en-US" sz="2400" b="1" dirty="0">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两者必须同时重视</a:t>
            </a:r>
          </a:p>
        </p:txBody>
      </p:sp>
    </p:spTree>
    <p:extLst>
      <p:ext uri="{BB962C8B-B14F-4D97-AF65-F5344CB8AC3E}">
        <p14:creationId xmlns:p14="http://schemas.microsoft.com/office/powerpoint/2010/main" val="2032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strVal val="4*#ppt_w"/>
                                          </p:val>
                                        </p:tav>
                                        <p:tav tm="100000">
                                          <p:val>
                                            <p:strVal val="#ppt_w"/>
                                          </p:val>
                                        </p:tav>
                                      </p:tavLst>
                                    </p:anim>
                                    <p:anim calcmode="lin" valueType="num">
                                      <p:cBhvr>
                                        <p:cTn id="28" dur="500" fill="hold"/>
                                        <p:tgtEl>
                                          <p:spTgt spid="1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5092096" cy="120032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面对网络安全威胁：</a:t>
            </a:r>
            <a:endParaRPr lang="en-US" altLang="zh-CN" sz="3600" b="1" dirty="0">
              <a:solidFill>
                <a:srgbClr val="00B050"/>
              </a:solidFill>
              <a:latin typeface="Microsoft YaHei" charset="-122"/>
              <a:ea typeface="Microsoft YaHei" charset="-122"/>
              <a:cs typeface="Microsoft YaHei" charset="-122"/>
            </a:endParaRPr>
          </a:p>
          <a:p>
            <a:r>
              <a:rPr lang="en-US" altLang="zh-CN" sz="3600" b="1" dirty="0">
                <a:solidFill>
                  <a:srgbClr val="00B050"/>
                </a:solidFill>
                <a:latin typeface="Microsoft YaHei" charset="-122"/>
                <a:ea typeface="Microsoft YaHei" charset="-122"/>
                <a:cs typeface="Microsoft YaHei" charset="-122"/>
              </a:rPr>
              <a:t>CIO</a:t>
            </a:r>
            <a:r>
              <a:rPr lang="zh-CN" altLang="en-US" sz="3600" b="1" dirty="0">
                <a:solidFill>
                  <a:srgbClr val="00B050"/>
                </a:solidFill>
                <a:latin typeface="Microsoft YaHei" charset="-122"/>
                <a:ea typeface="Microsoft YaHei" charset="-122"/>
                <a:cs typeface="Microsoft YaHei" charset="-122"/>
              </a:rPr>
              <a:t>们需要知道的八件事</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21</a:t>
            </a:fld>
            <a:endParaRPr lang="en-US" dirty="0"/>
          </a:p>
        </p:txBody>
      </p:sp>
      <p:grpSp>
        <p:nvGrpSpPr>
          <p:cNvPr id="144" name="组合 264">
            <a:extLst>
              <a:ext uri="{FF2B5EF4-FFF2-40B4-BE49-F238E27FC236}">
                <a16:creationId xmlns:a16="http://schemas.microsoft.com/office/drawing/2014/main" id="{BD5C175C-1BD0-45E3-9AD2-FB72659B959A}"/>
              </a:ext>
            </a:extLst>
          </p:cNvPr>
          <p:cNvGrpSpPr/>
          <p:nvPr/>
        </p:nvGrpSpPr>
        <p:grpSpPr>
          <a:xfrm>
            <a:off x="7254422" y="2960112"/>
            <a:ext cx="1839862" cy="707886"/>
            <a:chOff x="8808357" y="2484206"/>
            <a:chExt cx="1839862" cy="707886"/>
          </a:xfrm>
        </p:grpSpPr>
        <p:sp>
          <p:nvSpPr>
            <p:cNvPr id="145" name="Rectangle 68">
              <a:extLst>
                <a:ext uri="{FF2B5EF4-FFF2-40B4-BE49-F238E27FC236}">
                  <a16:creationId xmlns:a16="http://schemas.microsoft.com/office/drawing/2014/main" id="{6C1007F8-167D-4D30-A341-3933AB2340F9}"/>
                </a:ext>
              </a:extLst>
            </p:cNvPr>
            <p:cNvSpPr/>
            <p:nvPr/>
          </p:nvSpPr>
          <p:spPr>
            <a:xfrm>
              <a:off x="9240342" y="2544075"/>
              <a:ext cx="1407877" cy="584775"/>
            </a:xfrm>
            <a:prstGeom prst="rect">
              <a:avLst/>
            </a:prstGeom>
          </p:spPr>
          <p:txBody>
            <a:bodyPr wrap="square">
              <a:spAutoFit/>
            </a:bodyPr>
            <a:lstStyle/>
            <a:p>
              <a:pP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最大的威胁可能来自内部</a:t>
              </a:r>
            </a:p>
          </p:txBody>
        </p:sp>
        <p:sp>
          <p:nvSpPr>
            <p:cNvPr id="146" name="TextBox 70">
              <a:extLst>
                <a:ext uri="{FF2B5EF4-FFF2-40B4-BE49-F238E27FC236}">
                  <a16:creationId xmlns:a16="http://schemas.microsoft.com/office/drawing/2014/main" id="{649C8D44-E8D5-4301-AD42-52E42D4CCFB2}"/>
                </a:ext>
              </a:extLst>
            </p:cNvPr>
            <p:cNvSpPr txBox="1"/>
            <p:nvPr/>
          </p:nvSpPr>
          <p:spPr>
            <a:xfrm>
              <a:off x="8808357" y="2484206"/>
              <a:ext cx="444352" cy="707886"/>
            </a:xfrm>
            <a:prstGeom prst="rect">
              <a:avLst/>
            </a:prstGeom>
            <a:noFill/>
          </p:spPr>
          <p:txBody>
            <a:bodyPr wrap="none" rtlCol="0">
              <a:spAutoFit/>
            </a:bodyPr>
            <a:lstStyle/>
            <a:p>
              <a:pPr algn="r" eaLnBrk="1" fontAlgn="auto" hangingPunct="1">
                <a:spcBef>
                  <a:spcPts val="0"/>
                </a:spcBef>
                <a:spcAft>
                  <a:spcPts val="0"/>
                </a:spcAft>
                <a:defRPr/>
              </a:pPr>
              <a:r>
                <a:rPr lang="en-US" sz="4000" dirty="0">
                  <a:solidFill>
                    <a:srgbClr val="0070C0"/>
                  </a:solidFill>
                  <a:latin typeface="Impact" panose="020B0806030902050204" pitchFamily="34" charset="0"/>
                  <a:ea typeface="Microsoft YaHei" panose="020B0503020204020204" pitchFamily="34" charset="-122"/>
                  <a:sym typeface="Impact" panose="020B0806030902050204" pitchFamily="34" charset="0"/>
                </a:rPr>
                <a:t>2</a:t>
              </a:r>
            </a:p>
          </p:txBody>
        </p:sp>
      </p:grpSp>
      <p:grpSp>
        <p:nvGrpSpPr>
          <p:cNvPr id="147" name="组合 265">
            <a:extLst>
              <a:ext uri="{FF2B5EF4-FFF2-40B4-BE49-F238E27FC236}">
                <a16:creationId xmlns:a16="http://schemas.microsoft.com/office/drawing/2014/main" id="{A64CFAD9-3113-4B5A-822F-401AD6451D15}"/>
              </a:ext>
            </a:extLst>
          </p:cNvPr>
          <p:cNvGrpSpPr/>
          <p:nvPr/>
        </p:nvGrpSpPr>
        <p:grpSpPr>
          <a:xfrm>
            <a:off x="7241598" y="4221566"/>
            <a:ext cx="1852686" cy="892552"/>
            <a:chOff x="8795533" y="3745660"/>
            <a:chExt cx="1852686" cy="892552"/>
          </a:xfrm>
        </p:grpSpPr>
        <p:sp>
          <p:nvSpPr>
            <p:cNvPr id="148" name="Rectangle 71">
              <a:extLst>
                <a:ext uri="{FF2B5EF4-FFF2-40B4-BE49-F238E27FC236}">
                  <a16:creationId xmlns:a16="http://schemas.microsoft.com/office/drawing/2014/main" id="{E961D6E7-2DB7-4989-A0D1-64E1F53DAF6C}"/>
                </a:ext>
              </a:extLst>
            </p:cNvPr>
            <p:cNvSpPr/>
            <p:nvPr/>
          </p:nvSpPr>
          <p:spPr>
            <a:xfrm>
              <a:off x="9263532" y="3807215"/>
              <a:ext cx="1384687" cy="830997"/>
            </a:xfrm>
            <a:prstGeom prst="rect">
              <a:avLst/>
            </a:prstGeom>
          </p:spPr>
          <p:txBody>
            <a:bodyPr wrap="square">
              <a:spAutoFit/>
            </a:bodyPr>
            <a:lstStyle/>
            <a:p>
              <a:pP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勒索软件对可用性构成严重风险</a:t>
              </a:r>
            </a:p>
          </p:txBody>
        </p:sp>
        <p:sp>
          <p:nvSpPr>
            <p:cNvPr id="149" name="TextBox 73">
              <a:extLst>
                <a:ext uri="{FF2B5EF4-FFF2-40B4-BE49-F238E27FC236}">
                  <a16:creationId xmlns:a16="http://schemas.microsoft.com/office/drawing/2014/main" id="{8AAC3E74-CBE8-4622-8395-BA5F649FF59A}"/>
                </a:ext>
              </a:extLst>
            </p:cNvPr>
            <p:cNvSpPr txBox="1"/>
            <p:nvPr/>
          </p:nvSpPr>
          <p:spPr>
            <a:xfrm>
              <a:off x="8795533" y="3745660"/>
              <a:ext cx="457176" cy="707886"/>
            </a:xfrm>
            <a:prstGeom prst="rect">
              <a:avLst/>
            </a:prstGeom>
            <a:noFill/>
          </p:spPr>
          <p:txBody>
            <a:bodyPr wrap="none" rtlCol="0">
              <a:spAutoFit/>
            </a:bodyPr>
            <a:lstStyle/>
            <a:p>
              <a:pPr algn="r" eaLnBrk="1" fontAlgn="auto" hangingPunct="1">
                <a:spcBef>
                  <a:spcPts val="0"/>
                </a:spcBef>
                <a:spcAft>
                  <a:spcPts val="0"/>
                </a:spcAft>
                <a:defRPr/>
              </a:pPr>
              <a:r>
                <a:rPr lang="en-US" sz="4000" dirty="0">
                  <a:solidFill>
                    <a:srgbClr val="00B0F0"/>
                  </a:solidFill>
                  <a:latin typeface="Impact" panose="020B0806030902050204" pitchFamily="34" charset="0"/>
                  <a:ea typeface="Microsoft YaHei" panose="020B0503020204020204" pitchFamily="34" charset="-122"/>
                  <a:sym typeface="Impact" panose="020B0806030902050204" pitchFamily="34" charset="0"/>
                </a:rPr>
                <a:t>3</a:t>
              </a:r>
            </a:p>
          </p:txBody>
        </p:sp>
      </p:grpSp>
      <p:grpSp>
        <p:nvGrpSpPr>
          <p:cNvPr id="150" name="组合 266">
            <a:extLst>
              <a:ext uri="{FF2B5EF4-FFF2-40B4-BE49-F238E27FC236}">
                <a16:creationId xmlns:a16="http://schemas.microsoft.com/office/drawing/2014/main" id="{3226D76E-F7FC-4992-8807-4564BD547D36}"/>
              </a:ext>
            </a:extLst>
          </p:cNvPr>
          <p:cNvGrpSpPr/>
          <p:nvPr/>
        </p:nvGrpSpPr>
        <p:grpSpPr>
          <a:xfrm>
            <a:off x="6616749" y="5483020"/>
            <a:ext cx="2539259" cy="707886"/>
            <a:chOff x="8170684" y="5007114"/>
            <a:chExt cx="2539259" cy="707886"/>
          </a:xfrm>
        </p:grpSpPr>
        <p:sp>
          <p:nvSpPr>
            <p:cNvPr id="151" name="Rectangle 74">
              <a:extLst>
                <a:ext uri="{FF2B5EF4-FFF2-40B4-BE49-F238E27FC236}">
                  <a16:creationId xmlns:a16="http://schemas.microsoft.com/office/drawing/2014/main" id="{63D06068-33F4-4CD5-B7F1-2264C21BC3B6}"/>
                </a:ext>
              </a:extLst>
            </p:cNvPr>
            <p:cNvSpPr/>
            <p:nvPr/>
          </p:nvSpPr>
          <p:spPr>
            <a:xfrm>
              <a:off x="8605177" y="5191780"/>
              <a:ext cx="2104766" cy="338554"/>
            </a:xfrm>
            <a:prstGeom prst="rect">
              <a:avLst/>
            </a:prstGeom>
          </p:spPr>
          <p:txBody>
            <a:bodyPr wrap="square">
              <a:spAutoFit/>
            </a:bodyPr>
            <a:lstStyle/>
            <a:p>
              <a:pP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当心社会工程</a:t>
              </a:r>
            </a:p>
          </p:txBody>
        </p:sp>
        <p:sp>
          <p:nvSpPr>
            <p:cNvPr id="152" name="TextBox 76">
              <a:extLst>
                <a:ext uri="{FF2B5EF4-FFF2-40B4-BE49-F238E27FC236}">
                  <a16:creationId xmlns:a16="http://schemas.microsoft.com/office/drawing/2014/main" id="{C3525FDF-9FC1-4640-80CA-52B14E2606EC}"/>
                </a:ext>
              </a:extLst>
            </p:cNvPr>
            <p:cNvSpPr txBox="1"/>
            <p:nvPr/>
          </p:nvSpPr>
          <p:spPr>
            <a:xfrm>
              <a:off x="8170684" y="5007114"/>
              <a:ext cx="444352" cy="707886"/>
            </a:xfrm>
            <a:prstGeom prst="rect">
              <a:avLst/>
            </a:prstGeom>
            <a:noFill/>
          </p:spPr>
          <p:txBody>
            <a:bodyPr wrap="none" rtlCol="0">
              <a:spAutoFit/>
            </a:bodyPr>
            <a:lstStyle/>
            <a:p>
              <a:pPr algn="r" eaLnBrk="1" fontAlgn="auto" hangingPunct="1">
                <a:spcBef>
                  <a:spcPts val="0"/>
                </a:spcBef>
                <a:spcAft>
                  <a:spcPts val="0"/>
                </a:spcAft>
                <a:defRPr/>
              </a:pPr>
              <a:r>
                <a:rPr lang="en-US" sz="4000" dirty="0">
                  <a:solidFill>
                    <a:srgbClr val="00B050"/>
                  </a:solidFill>
                  <a:latin typeface="Impact" panose="020B0806030902050204" pitchFamily="34" charset="0"/>
                  <a:ea typeface="Microsoft YaHei" panose="020B0503020204020204" pitchFamily="34" charset="-122"/>
                  <a:sym typeface="Impact" panose="020B0806030902050204" pitchFamily="34" charset="0"/>
                </a:rPr>
                <a:t>4</a:t>
              </a:r>
            </a:p>
          </p:txBody>
        </p:sp>
      </p:grpSp>
      <p:grpSp>
        <p:nvGrpSpPr>
          <p:cNvPr id="153" name="组合 270">
            <a:extLst>
              <a:ext uri="{FF2B5EF4-FFF2-40B4-BE49-F238E27FC236}">
                <a16:creationId xmlns:a16="http://schemas.microsoft.com/office/drawing/2014/main" id="{D0353AC8-E8EF-4C0C-A734-847C4DBDDA75}"/>
              </a:ext>
            </a:extLst>
          </p:cNvPr>
          <p:cNvGrpSpPr/>
          <p:nvPr/>
        </p:nvGrpSpPr>
        <p:grpSpPr>
          <a:xfrm>
            <a:off x="160651" y="1698658"/>
            <a:ext cx="2321158" cy="707886"/>
            <a:chOff x="1714586" y="1222752"/>
            <a:chExt cx="2321158" cy="707886"/>
          </a:xfrm>
        </p:grpSpPr>
        <p:sp>
          <p:nvSpPr>
            <p:cNvPr id="154" name="Rectangle 96">
              <a:extLst>
                <a:ext uri="{FF2B5EF4-FFF2-40B4-BE49-F238E27FC236}">
                  <a16:creationId xmlns:a16="http://schemas.microsoft.com/office/drawing/2014/main" id="{B40F4CD8-58D9-4548-B0B4-FC9CA443052C}"/>
                </a:ext>
              </a:extLst>
            </p:cNvPr>
            <p:cNvSpPr/>
            <p:nvPr/>
          </p:nvSpPr>
          <p:spPr>
            <a:xfrm flipH="1">
              <a:off x="1714586" y="1265823"/>
              <a:ext cx="1877244" cy="584775"/>
            </a:xfrm>
            <a:prstGeom prst="rect">
              <a:avLst/>
            </a:prstGeom>
          </p:spPr>
          <p:txBody>
            <a:bodyPr wrap="square">
              <a:spAutoFit/>
            </a:bodyPr>
            <a:lstStyle/>
            <a:p>
              <a:pPr algn="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拒绝服务攻击在全球范围内持续发生</a:t>
              </a:r>
            </a:p>
          </p:txBody>
        </p:sp>
        <p:sp>
          <p:nvSpPr>
            <p:cNvPr id="155" name="TextBox 98">
              <a:extLst>
                <a:ext uri="{FF2B5EF4-FFF2-40B4-BE49-F238E27FC236}">
                  <a16:creationId xmlns:a16="http://schemas.microsoft.com/office/drawing/2014/main" id="{6995F23B-E3CD-4E1B-925F-44694BF1291C}"/>
                </a:ext>
              </a:extLst>
            </p:cNvPr>
            <p:cNvSpPr txBox="1"/>
            <p:nvPr/>
          </p:nvSpPr>
          <p:spPr>
            <a:xfrm flipH="1">
              <a:off x="3576964" y="1222752"/>
              <a:ext cx="458780" cy="707886"/>
            </a:xfrm>
            <a:prstGeom prst="rect">
              <a:avLst/>
            </a:prstGeom>
            <a:noFill/>
          </p:spPr>
          <p:txBody>
            <a:bodyPr wrap="none" rtlCol="0">
              <a:spAutoFit/>
            </a:bodyPr>
            <a:lstStyle/>
            <a:p>
              <a:pPr eaLnBrk="1" fontAlgn="auto" hangingPunct="1">
                <a:spcBef>
                  <a:spcPts val="0"/>
                </a:spcBef>
                <a:spcAft>
                  <a:spcPts val="0"/>
                </a:spcAft>
                <a:defRPr/>
              </a:pPr>
              <a:r>
                <a:rPr lang="en-US" sz="4000" dirty="0">
                  <a:solidFill>
                    <a:srgbClr val="7030A0"/>
                  </a:solidFill>
                  <a:latin typeface="Impact" panose="020B0806030902050204" pitchFamily="34" charset="0"/>
                  <a:ea typeface="Microsoft YaHei" panose="020B0503020204020204" pitchFamily="34" charset="-122"/>
                  <a:sym typeface="Impact" panose="020B0806030902050204" pitchFamily="34" charset="0"/>
                </a:rPr>
                <a:t>8</a:t>
              </a:r>
            </a:p>
          </p:txBody>
        </p:sp>
      </p:grpSp>
      <p:grpSp>
        <p:nvGrpSpPr>
          <p:cNvPr id="156" name="组合 269">
            <a:extLst>
              <a:ext uri="{FF2B5EF4-FFF2-40B4-BE49-F238E27FC236}">
                <a16:creationId xmlns:a16="http://schemas.microsoft.com/office/drawing/2014/main" id="{DB765B7E-0882-4A0B-91CC-B0C6395CBFDA}"/>
              </a:ext>
            </a:extLst>
          </p:cNvPr>
          <p:cNvGrpSpPr/>
          <p:nvPr/>
        </p:nvGrpSpPr>
        <p:grpSpPr>
          <a:xfrm>
            <a:off x="77385" y="2960112"/>
            <a:ext cx="1693013" cy="874068"/>
            <a:chOff x="1631320" y="2484206"/>
            <a:chExt cx="1693013" cy="874068"/>
          </a:xfrm>
        </p:grpSpPr>
        <p:sp>
          <p:nvSpPr>
            <p:cNvPr id="157" name="Rectangle 93">
              <a:extLst>
                <a:ext uri="{FF2B5EF4-FFF2-40B4-BE49-F238E27FC236}">
                  <a16:creationId xmlns:a16="http://schemas.microsoft.com/office/drawing/2014/main" id="{4DF35312-D0B9-469C-8063-0877525A2AE6}"/>
                </a:ext>
              </a:extLst>
            </p:cNvPr>
            <p:cNvSpPr/>
            <p:nvPr/>
          </p:nvSpPr>
          <p:spPr>
            <a:xfrm flipH="1">
              <a:off x="1631320" y="2527277"/>
              <a:ext cx="1335639" cy="830997"/>
            </a:xfrm>
            <a:prstGeom prst="rect">
              <a:avLst/>
            </a:prstGeom>
          </p:spPr>
          <p:txBody>
            <a:bodyPr wrap="square">
              <a:spAutoFit/>
            </a:bodyPr>
            <a:lstStyle/>
            <a:p>
              <a:pPr algn="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规模大小都可能成为攻击对象</a:t>
              </a:r>
            </a:p>
          </p:txBody>
        </p:sp>
        <p:sp>
          <p:nvSpPr>
            <p:cNvPr id="158" name="TextBox 95">
              <a:extLst>
                <a:ext uri="{FF2B5EF4-FFF2-40B4-BE49-F238E27FC236}">
                  <a16:creationId xmlns:a16="http://schemas.microsoft.com/office/drawing/2014/main" id="{F2F6360F-16AD-48FC-8C4F-66C1624E4D90}"/>
                </a:ext>
              </a:extLst>
            </p:cNvPr>
            <p:cNvSpPr txBox="1"/>
            <p:nvPr/>
          </p:nvSpPr>
          <p:spPr>
            <a:xfrm flipH="1">
              <a:off x="2939291" y="2484206"/>
              <a:ext cx="385042" cy="707886"/>
            </a:xfrm>
            <a:prstGeom prst="rect">
              <a:avLst/>
            </a:prstGeom>
            <a:noFill/>
          </p:spPr>
          <p:txBody>
            <a:bodyPr wrap="none" rtlCol="0">
              <a:spAutoFit/>
            </a:bodyPr>
            <a:lstStyle/>
            <a:p>
              <a:pPr eaLnBrk="1" fontAlgn="auto" hangingPunct="1">
                <a:spcBef>
                  <a:spcPts val="0"/>
                </a:spcBef>
                <a:spcAft>
                  <a:spcPts val="0"/>
                </a:spcAft>
                <a:defRPr/>
              </a:pPr>
              <a:r>
                <a:rPr lang="en-US" sz="4000" dirty="0">
                  <a:solidFill>
                    <a:srgbClr val="F37221"/>
                  </a:solidFill>
                  <a:latin typeface="Impact" panose="020B0806030902050204" pitchFamily="34" charset="0"/>
                  <a:ea typeface="Microsoft YaHei" panose="020B0503020204020204" pitchFamily="34" charset="-122"/>
                  <a:sym typeface="Impact" panose="020B0806030902050204" pitchFamily="34" charset="0"/>
                </a:rPr>
                <a:t>7</a:t>
              </a:r>
            </a:p>
          </p:txBody>
        </p:sp>
      </p:grpSp>
      <p:grpSp>
        <p:nvGrpSpPr>
          <p:cNvPr id="159" name="组合 268">
            <a:extLst>
              <a:ext uri="{FF2B5EF4-FFF2-40B4-BE49-F238E27FC236}">
                <a16:creationId xmlns:a16="http://schemas.microsoft.com/office/drawing/2014/main" id="{3B2EE482-3547-471D-9392-95A185FE4FB5}"/>
              </a:ext>
            </a:extLst>
          </p:cNvPr>
          <p:cNvGrpSpPr/>
          <p:nvPr/>
        </p:nvGrpSpPr>
        <p:grpSpPr>
          <a:xfrm>
            <a:off x="49716" y="4221566"/>
            <a:ext cx="1797626" cy="913034"/>
            <a:chOff x="1603651" y="3745660"/>
            <a:chExt cx="1797626" cy="913034"/>
          </a:xfrm>
        </p:grpSpPr>
        <p:sp>
          <p:nvSpPr>
            <p:cNvPr id="160" name="Rectangle 90">
              <a:extLst>
                <a:ext uri="{FF2B5EF4-FFF2-40B4-BE49-F238E27FC236}">
                  <a16:creationId xmlns:a16="http://schemas.microsoft.com/office/drawing/2014/main" id="{C44DA414-3A7F-4F61-84F7-2E8866641E59}"/>
                </a:ext>
              </a:extLst>
            </p:cNvPr>
            <p:cNvSpPr/>
            <p:nvPr/>
          </p:nvSpPr>
          <p:spPr>
            <a:xfrm flipH="1">
              <a:off x="1603651" y="3827697"/>
              <a:ext cx="1335639" cy="830997"/>
            </a:xfrm>
            <a:prstGeom prst="rect">
              <a:avLst/>
            </a:prstGeom>
          </p:spPr>
          <p:txBody>
            <a:bodyPr wrap="square">
              <a:spAutoFit/>
            </a:bodyPr>
            <a:lstStyle/>
            <a:p>
              <a:pPr algn="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我们检测和响应威胁的速度较慢</a:t>
              </a:r>
            </a:p>
          </p:txBody>
        </p:sp>
        <p:sp>
          <p:nvSpPr>
            <p:cNvPr id="161" name="TextBox 92">
              <a:extLst>
                <a:ext uri="{FF2B5EF4-FFF2-40B4-BE49-F238E27FC236}">
                  <a16:creationId xmlns:a16="http://schemas.microsoft.com/office/drawing/2014/main" id="{0D53F8A6-D09B-477F-A4DD-470CF786923E}"/>
                </a:ext>
              </a:extLst>
            </p:cNvPr>
            <p:cNvSpPr txBox="1"/>
            <p:nvPr/>
          </p:nvSpPr>
          <p:spPr>
            <a:xfrm flipH="1">
              <a:off x="2939291" y="3745660"/>
              <a:ext cx="461986" cy="707886"/>
            </a:xfrm>
            <a:prstGeom prst="rect">
              <a:avLst/>
            </a:prstGeom>
            <a:noFill/>
          </p:spPr>
          <p:txBody>
            <a:bodyPr wrap="none" rtlCol="0">
              <a:spAutoFit/>
            </a:bodyPr>
            <a:lstStyle/>
            <a:p>
              <a:pPr eaLnBrk="1" fontAlgn="auto" hangingPunct="1">
                <a:spcBef>
                  <a:spcPts val="0"/>
                </a:spcBef>
                <a:spcAft>
                  <a:spcPts val="0"/>
                </a:spcAft>
                <a:defRPr/>
              </a:pPr>
              <a:r>
                <a:rPr lang="en-US" sz="4000" dirty="0">
                  <a:solidFill>
                    <a:srgbClr val="F0B749"/>
                  </a:solidFill>
                  <a:latin typeface="Impact" panose="020B0806030902050204" pitchFamily="34" charset="0"/>
                  <a:ea typeface="Microsoft YaHei" panose="020B0503020204020204" pitchFamily="34" charset="-122"/>
                  <a:sym typeface="Impact" panose="020B0806030902050204" pitchFamily="34" charset="0"/>
                </a:rPr>
                <a:t>6</a:t>
              </a:r>
            </a:p>
          </p:txBody>
        </p:sp>
      </p:grpSp>
      <p:grpSp>
        <p:nvGrpSpPr>
          <p:cNvPr id="162" name="组合 267">
            <a:extLst>
              <a:ext uri="{FF2B5EF4-FFF2-40B4-BE49-F238E27FC236}">
                <a16:creationId xmlns:a16="http://schemas.microsoft.com/office/drawing/2014/main" id="{2C0B221D-8EAA-4BC0-ADCF-AD4704D899AD}"/>
              </a:ext>
            </a:extLst>
          </p:cNvPr>
          <p:cNvGrpSpPr/>
          <p:nvPr/>
        </p:nvGrpSpPr>
        <p:grpSpPr>
          <a:xfrm>
            <a:off x="-66871" y="5483020"/>
            <a:ext cx="2550282" cy="707886"/>
            <a:chOff x="1487064" y="5007114"/>
            <a:chExt cx="2550282" cy="707886"/>
          </a:xfrm>
        </p:grpSpPr>
        <p:sp>
          <p:nvSpPr>
            <p:cNvPr id="163" name="Rectangle 87">
              <a:extLst>
                <a:ext uri="{FF2B5EF4-FFF2-40B4-BE49-F238E27FC236}">
                  <a16:creationId xmlns:a16="http://schemas.microsoft.com/office/drawing/2014/main" id="{CBA013ED-74BA-47BB-854B-623237E43D05}"/>
                </a:ext>
              </a:extLst>
            </p:cNvPr>
            <p:cNvSpPr/>
            <p:nvPr/>
          </p:nvSpPr>
          <p:spPr>
            <a:xfrm flipH="1">
              <a:off x="1487064" y="5062909"/>
              <a:ext cx="2104766" cy="584775"/>
            </a:xfrm>
            <a:prstGeom prst="rect">
              <a:avLst/>
            </a:prstGeom>
          </p:spPr>
          <p:txBody>
            <a:bodyPr wrap="square">
              <a:spAutoFit/>
            </a:bodyPr>
            <a:lstStyle/>
            <a:p>
              <a:pPr algn="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新闻头条中没有</a:t>
              </a:r>
              <a:endParaRPr lang="en-US" altLang="zh-CN" sz="1600" dirty="0">
                <a:solidFill>
                  <a:schemeClr val="tx1"/>
                </a:solidFill>
                <a:latin typeface="Impact" panose="020B0806030902050204" pitchFamily="34" charset="0"/>
                <a:ea typeface="Microsoft YaHei" panose="020B0503020204020204" pitchFamily="34" charset="-122"/>
              </a:endParaRPr>
            </a:p>
            <a:p>
              <a:pPr algn="r" eaLnBrk="1" fontAlgn="auto" hangingPunct="1">
                <a:spcBef>
                  <a:spcPts val="0"/>
                </a:spcBef>
                <a:spcAft>
                  <a:spcPts val="0"/>
                </a:spcAft>
              </a:pPr>
              <a:r>
                <a:rPr lang="zh-CN" altLang="en-US" sz="1600" dirty="0">
                  <a:solidFill>
                    <a:schemeClr val="tx1"/>
                  </a:solidFill>
                  <a:latin typeface="Impact" panose="020B0806030902050204" pitchFamily="34" charset="0"/>
                  <a:ea typeface="Microsoft YaHei" panose="020B0503020204020204" pitchFamily="34" charset="-122"/>
                </a:rPr>
                <a:t>报道最大的威胁</a:t>
              </a:r>
              <a:endParaRPr lang="en-US" sz="1600" dirty="0">
                <a:solidFill>
                  <a:schemeClr val="tx1"/>
                </a:solidFill>
                <a:latin typeface="Impact" panose="020B0806030902050204" pitchFamily="34" charset="0"/>
                <a:ea typeface="Microsoft YaHei" panose="020B0503020204020204" pitchFamily="34" charset="-122"/>
                <a:sym typeface="Impact" panose="020B0806030902050204" pitchFamily="34" charset="0"/>
              </a:endParaRPr>
            </a:p>
          </p:txBody>
        </p:sp>
        <p:sp>
          <p:nvSpPr>
            <p:cNvPr id="164" name="TextBox 89">
              <a:extLst>
                <a:ext uri="{FF2B5EF4-FFF2-40B4-BE49-F238E27FC236}">
                  <a16:creationId xmlns:a16="http://schemas.microsoft.com/office/drawing/2014/main" id="{14ADC2A6-6EFC-45D3-8A97-3A34E28937C0}"/>
                </a:ext>
              </a:extLst>
            </p:cNvPr>
            <p:cNvSpPr txBox="1"/>
            <p:nvPr/>
          </p:nvSpPr>
          <p:spPr>
            <a:xfrm flipH="1">
              <a:off x="3576964" y="5007114"/>
              <a:ext cx="460382" cy="707886"/>
            </a:xfrm>
            <a:prstGeom prst="rect">
              <a:avLst/>
            </a:prstGeom>
            <a:noFill/>
          </p:spPr>
          <p:txBody>
            <a:bodyPr wrap="none" rtlCol="0">
              <a:spAutoFit/>
            </a:bodyPr>
            <a:lstStyle/>
            <a:p>
              <a:pPr eaLnBrk="1" fontAlgn="auto" hangingPunct="1">
                <a:spcBef>
                  <a:spcPts val="0"/>
                </a:spcBef>
                <a:spcAft>
                  <a:spcPts val="0"/>
                </a:spcAft>
                <a:defRPr/>
              </a:pPr>
              <a:r>
                <a:rPr lang="en-US" sz="4000" dirty="0">
                  <a:solidFill>
                    <a:srgbClr val="B8CF3E"/>
                  </a:solidFill>
                  <a:latin typeface="Impact" panose="020B0806030902050204" pitchFamily="34" charset="0"/>
                  <a:ea typeface="Microsoft YaHei" panose="020B0503020204020204" pitchFamily="34" charset="-122"/>
                  <a:sym typeface="Impact" panose="020B0806030902050204" pitchFamily="34" charset="0"/>
                </a:rPr>
                <a:t>5</a:t>
              </a:r>
            </a:p>
          </p:txBody>
        </p:sp>
      </p:grpSp>
      <p:sp>
        <p:nvSpPr>
          <p:cNvPr id="165" name="矩形 194">
            <a:extLst>
              <a:ext uri="{FF2B5EF4-FFF2-40B4-BE49-F238E27FC236}">
                <a16:creationId xmlns:a16="http://schemas.microsoft.com/office/drawing/2014/main" id="{EFECC79A-D72B-4709-89F4-69A0149D1F15}"/>
              </a:ext>
            </a:extLst>
          </p:cNvPr>
          <p:cNvSpPr/>
          <p:nvPr/>
        </p:nvSpPr>
        <p:spPr>
          <a:xfrm>
            <a:off x="3265113" y="2947465"/>
            <a:ext cx="2553904" cy="400110"/>
          </a:xfrm>
          <a:prstGeom prst="rect">
            <a:avLst/>
          </a:prstGeom>
        </p:spPr>
        <p:txBody>
          <a:bodyPr wrap="none">
            <a:spAutoFit/>
          </a:bodyPr>
          <a:lstStyle/>
          <a:p>
            <a:pPr algn="ctr">
              <a:spcBef>
                <a:spcPts val="0"/>
              </a:spcBef>
              <a:spcAft>
                <a:spcPts val="0"/>
              </a:spcAft>
            </a:pPr>
            <a:r>
              <a:rPr lang="zh-CN" altLang="en-US" sz="2000" b="1" dirty="0">
                <a:solidFill>
                  <a:schemeClr val="tx1"/>
                </a:solidFill>
                <a:latin typeface="微软雅黑" panose="020B0503020204020204" pitchFamily="34" charset="-122"/>
                <a:ea typeface="微软雅黑" panose="020B0503020204020204" pitchFamily="34" charset="-122"/>
              </a:rPr>
              <a:t>未来</a:t>
            </a:r>
            <a:r>
              <a:rPr lang="en-US" altLang="zh-CN" sz="2000" b="1" dirty="0">
                <a:solidFill>
                  <a:schemeClr val="tx1"/>
                </a:solidFill>
                <a:latin typeface="微软雅黑" panose="020B0503020204020204" pitchFamily="34" charset="-122"/>
                <a:ea typeface="微软雅黑" panose="020B0503020204020204" pitchFamily="34" charset="-122"/>
              </a:rPr>
              <a:t>12</a:t>
            </a:r>
            <a:r>
              <a:rPr lang="zh-CN" altLang="en-US" sz="2000" b="1" dirty="0">
                <a:solidFill>
                  <a:schemeClr val="tx1"/>
                </a:solidFill>
                <a:latin typeface="微软雅黑" panose="020B0503020204020204" pitchFamily="34" charset="-122"/>
                <a:ea typeface="微软雅黑" panose="020B0503020204020204" pitchFamily="34" charset="-122"/>
              </a:rPr>
              <a:t>个月推荐行动</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6" name="矩形 195">
            <a:extLst>
              <a:ext uri="{FF2B5EF4-FFF2-40B4-BE49-F238E27FC236}">
                <a16:creationId xmlns:a16="http://schemas.microsoft.com/office/drawing/2014/main" id="{8565A5FC-8818-49C2-B8BA-0C8BA1B6AE60}"/>
              </a:ext>
            </a:extLst>
          </p:cNvPr>
          <p:cNvSpPr/>
          <p:nvPr/>
        </p:nvSpPr>
        <p:spPr>
          <a:xfrm>
            <a:off x="3131159" y="3350631"/>
            <a:ext cx="2723218" cy="1915909"/>
          </a:xfrm>
          <a:prstGeom prst="rect">
            <a:avLst/>
          </a:prstGeom>
        </p:spPr>
        <p:txBody>
          <a:bodyPr wrap="square">
            <a:spAutoFit/>
          </a:bodyPr>
          <a:lstStyle/>
          <a:p>
            <a:pPr marL="216000" marR="104140" lvl="0" indent="-216000" algn="just" latinLnBrk="1">
              <a:spcBef>
                <a:spcPts val="310"/>
              </a:spcBef>
              <a:spcAft>
                <a:spcPts val="0"/>
              </a:spcAft>
              <a:buFont typeface="Symbol" panose="05050102010706020507" pitchFamily="18" charset="2"/>
              <a:buChar char=""/>
            </a:pPr>
            <a:r>
              <a:rPr lang="zh-CN" altLang="zh-CN" sz="1600" dirty="0">
                <a:latin typeface="微软雅黑" panose="020B0503020204020204" pitchFamily="34" charset="-122"/>
                <a:ea typeface="微软雅黑" panose="020B0503020204020204" pitchFamily="34" charset="-122"/>
              </a:rPr>
              <a:t>进行威胁评估练习，以评估组织特定环境中的威胁形势。</a:t>
            </a:r>
            <a:endParaRPr lang="en-US" altLang="zh-CN" sz="1600" dirty="0">
              <a:latin typeface="微软雅黑" panose="020B0503020204020204" pitchFamily="34" charset="-122"/>
              <a:ea typeface="微软雅黑" panose="020B0503020204020204" pitchFamily="34" charset="-122"/>
            </a:endParaRPr>
          </a:p>
          <a:p>
            <a:pPr marL="216000" marR="46990" lvl="0" indent="-216000" algn="just" latinLnBrk="1">
              <a:spcBef>
                <a:spcPts val="310"/>
              </a:spcBef>
              <a:spcAft>
                <a:spcPts val="0"/>
              </a:spcAft>
              <a:buFont typeface="Symbol" panose="05050102010706020507" pitchFamily="18" charset="2"/>
              <a:buChar char=""/>
            </a:pPr>
            <a:r>
              <a:rPr lang="zh-CN" altLang="en-US" sz="2000" b="1" dirty="0">
                <a:solidFill>
                  <a:srgbClr val="C00000"/>
                </a:solidFill>
                <a:latin typeface="微软雅黑" panose="020B0503020204020204" pitchFamily="34" charset="-122"/>
                <a:ea typeface="微软雅黑" panose="020B0503020204020204" pitchFamily="34" charset="-122"/>
              </a:rPr>
              <a:t>主动</a:t>
            </a:r>
            <a:r>
              <a:rPr lang="zh-CN" altLang="zh-CN" sz="2000" b="1" dirty="0">
                <a:solidFill>
                  <a:srgbClr val="C00000"/>
                </a:solidFill>
                <a:latin typeface="微软雅黑" panose="020B0503020204020204" pitchFamily="34" charset="-122"/>
                <a:ea typeface="微软雅黑" panose="020B0503020204020204" pitchFamily="34" charset="-122"/>
              </a:rPr>
              <a:t>识别</a:t>
            </a:r>
            <a:r>
              <a:rPr lang="zh-CN" altLang="zh-CN" sz="1600" dirty="0">
                <a:latin typeface="微软雅黑" panose="020B0503020204020204" pitchFamily="34" charset="-122"/>
                <a:ea typeface="微软雅黑" panose="020B0503020204020204" pitchFamily="34" charset="-122"/>
              </a:rPr>
              <a:t>增强组织</a:t>
            </a:r>
            <a:r>
              <a:rPr lang="zh-CN" altLang="en-US" sz="1600" dirty="0">
                <a:latin typeface="微软雅黑" panose="020B0503020204020204" pitchFamily="34" charset="-122"/>
                <a:ea typeface="微软雅黑" panose="020B0503020204020204" pitchFamily="34" charset="-122"/>
              </a:rPr>
              <a:t>对暴露于</a:t>
            </a:r>
            <a:r>
              <a:rPr lang="zh-CN" altLang="zh-CN" sz="1600" dirty="0">
                <a:latin typeface="微软雅黑" panose="020B0503020204020204" pitchFamily="34" charset="-122"/>
                <a:ea typeface="微软雅黑" panose="020B0503020204020204" pitchFamily="34" charset="-122"/>
              </a:rPr>
              <a:t>传统的、不断发展的网络安全威胁之下可能性的控制</a:t>
            </a:r>
            <a:r>
              <a:rPr lang="zh-CN" altLang="en-US" sz="1600" dirty="0">
                <a:latin typeface="微软雅黑" panose="020B0503020204020204" pitchFamily="34" charset="-122"/>
                <a:ea typeface="微软雅黑" panose="020B0503020204020204" pitchFamily="34" charset="-122"/>
              </a:rPr>
              <a:t>能力</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7" name="组合 263">
            <a:extLst>
              <a:ext uri="{FF2B5EF4-FFF2-40B4-BE49-F238E27FC236}">
                <a16:creationId xmlns:a16="http://schemas.microsoft.com/office/drawing/2014/main" id="{7F2FC939-00F2-461B-869B-D0DF81D2E638}"/>
              </a:ext>
            </a:extLst>
          </p:cNvPr>
          <p:cNvGrpSpPr/>
          <p:nvPr/>
        </p:nvGrpSpPr>
        <p:grpSpPr>
          <a:xfrm>
            <a:off x="6684047" y="1698658"/>
            <a:ext cx="1850353" cy="701040"/>
            <a:chOff x="8237982" y="1222752"/>
            <a:chExt cx="1850353" cy="701040"/>
          </a:xfrm>
        </p:grpSpPr>
        <p:sp>
          <p:nvSpPr>
            <p:cNvPr id="168" name="Rectangle 59">
              <a:extLst>
                <a:ext uri="{FF2B5EF4-FFF2-40B4-BE49-F238E27FC236}">
                  <a16:creationId xmlns:a16="http://schemas.microsoft.com/office/drawing/2014/main" id="{D2D5ACB0-AE72-45EE-8E94-67B6F015FFD4}"/>
                </a:ext>
              </a:extLst>
            </p:cNvPr>
            <p:cNvSpPr/>
            <p:nvPr/>
          </p:nvSpPr>
          <p:spPr>
            <a:xfrm>
              <a:off x="8629996" y="1288017"/>
              <a:ext cx="1458339" cy="584775"/>
            </a:xfrm>
            <a:prstGeom prst="rect">
              <a:avLst/>
            </a:prstGeom>
          </p:spPr>
          <p:txBody>
            <a:bodyPr wrap="square">
              <a:spAutoFit/>
            </a:bodyPr>
            <a:lstStyle/>
            <a:p>
              <a:pPr eaLnBrk="1" fontAlgn="auto" hangingPunct="1">
                <a:spcBef>
                  <a:spcPts val="0"/>
                </a:spcBef>
                <a:spcAft>
                  <a:spcPts val="0"/>
                </a:spcAft>
                <a:defRPr/>
              </a:pPr>
              <a:r>
                <a:rPr lang="zh-CN" altLang="en-US" sz="1600" dirty="0">
                  <a:solidFill>
                    <a:schemeClr val="tx1"/>
                  </a:solidFill>
                  <a:latin typeface="Impact" panose="020B0806030902050204" pitchFamily="34" charset="0"/>
                  <a:ea typeface="Microsoft YaHei" panose="020B0503020204020204" pitchFamily="34" charset="-122"/>
                  <a:sym typeface="Impact" panose="020B0806030902050204" pitchFamily="34" charset="0"/>
                </a:rPr>
                <a:t>恶意软件仍然</a:t>
              </a:r>
            </a:p>
            <a:p>
              <a:pPr eaLnBrk="1" fontAlgn="auto" hangingPunct="1">
                <a:spcBef>
                  <a:spcPts val="0"/>
                </a:spcBef>
                <a:spcAft>
                  <a:spcPts val="0"/>
                </a:spcAft>
                <a:defRPr/>
              </a:pPr>
              <a:r>
                <a:rPr lang="zh-CN" altLang="en-US" sz="1600" dirty="0">
                  <a:solidFill>
                    <a:schemeClr val="tx1"/>
                  </a:solidFill>
                  <a:latin typeface="Impact" panose="020B0806030902050204" pitchFamily="34" charset="0"/>
                  <a:ea typeface="Microsoft YaHei" panose="020B0503020204020204" pitchFamily="34" charset="-122"/>
                  <a:sym typeface="Impact" panose="020B0806030902050204" pitchFamily="34" charset="0"/>
                </a:rPr>
                <a:t>构成重大威胁</a:t>
              </a:r>
            </a:p>
          </p:txBody>
        </p:sp>
        <p:sp>
          <p:nvSpPr>
            <p:cNvPr id="169" name="TextBox 67">
              <a:extLst>
                <a:ext uri="{FF2B5EF4-FFF2-40B4-BE49-F238E27FC236}">
                  <a16:creationId xmlns:a16="http://schemas.microsoft.com/office/drawing/2014/main" id="{F94588D2-E915-464C-8D48-0510F1791276}"/>
                </a:ext>
              </a:extLst>
            </p:cNvPr>
            <p:cNvSpPr txBox="1"/>
            <p:nvPr/>
          </p:nvSpPr>
          <p:spPr>
            <a:xfrm>
              <a:off x="8237982" y="1222752"/>
              <a:ext cx="376619" cy="701040"/>
            </a:xfrm>
            <a:prstGeom prst="rect">
              <a:avLst/>
            </a:prstGeom>
            <a:noFill/>
          </p:spPr>
          <p:txBody>
            <a:bodyPr wrap="none" rtlCol="0">
              <a:spAutoFit/>
            </a:bodyPr>
            <a:lstStyle/>
            <a:p>
              <a:pPr algn="r" eaLnBrk="1" fontAlgn="auto" hangingPunct="1">
                <a:spcBef>
                  <a:spcPts val="0"/>
                </a:spcBef>
                <a:spcAft>
                  <a:spcPts val="0"/>
                </a:spcAft>
                <a:defRPr/>
              </a:pPr>
              <a:r>
                <a:rPr lang="en-US" altLang="zh-CN" sz="4000" dirty="0">
                  <a:solidFill>
                    <a:srgbClr val="005692"/>
                  </a:solidFill>
                  <a:latin typeface="Impact" panose="020B0806030902050204" pitchFamily="34" charset="0"/>
                  <a:ea typeface="Microsoft YaHei" panose="020B0503020204020204" pitchFamily="34" charset="-122"/>
                  <a:sym typeface="Impact" panose="020B0806030902050204" pitchFamily="34" charset="0"/>
                </a:rPr>
                <a:t>1</a:t>
              </a:r>
              <a:endParaRPr lang="en-US" sz="4000" dirty="0">
                <a:solidFill>
                  <a:srgbClr val="005692"/>
                </a:solidFill>
                <a:latin typeface="Impact" panose="020B0806030902050204" pitchFamily="34" charset="0"/>
                <a:ea typeface="Microsoft YaHei" panose="020B0503020204020204" pitchFamily="34" charset="-122"/>
                <a:sym typeface="Impact" panose="020B0806030902050204" pitchFamily="34" charset="0"/>
              </a:endParaRPr>
            </a:p>
          </p:txBody>
        </p:sp>
      </p:grpSp>
      <p:grpSp>
        <p:nvGrpSpPr>
          <p:cNvPr id="170" name="组合 255">
            <a:extLst>
              <a:ext uri="{FF2B5EF4-FFF2-40B4-BE49-F238E27FC236}">
                <a16:creationId xmlns:a16="http://schemas.microsoft.com/office/drawing/2014/main" id="{4E8A6DE0-B4B3-48F7-A307-AE41E7B6F9D9}"/>
              </a:ext>
            </a:extLst>
          </p:cNvPr>
          <p:cNvGrpSpPr/>
          <p:nvPr/>
        </p:nvGrpSpPr>
        <p:grpSpPr>
          <a:xfrm>
            <a:off x="4475903" y="1828962"/>
            <a:ext cx="1644218" cy="744741"/>
            <a:chOff x="6029838" y="1353056"/>
            <a:chExt cx="1644218" cy="744741"/>
          </a:xfrm>
        </p:grpSpPr>
        <p:sp>
          <p:nvSpPr>
            <p:cNvPr id="171" name="任意多边形: 形状 181">
              <a:extLst>
                <a:ext uri="{FF2B5EF4-FFF2-40B4-BE49-F238E27FC236}">
                  <a16:creationId xmlns:a16="http://schemas.microsoft.com/office/drawing/2014/main" id="{88594DB8-4102-48C5-A711-66908150566C}"/>
                </a:ext>
              </a:extLst>
            </p:cNvPr>
            <p:cNvSpPr>
              <a:spLocks/>
            </p:cNvSpPr>
            <p:nvPr/>
          </p:nvSpPr>
          <p:spPr bwMode="auto">
            <a:xfrm rot="1349362">
              <a:off x="6029838" y="1353056"/>
              <a:ext cx="1644218" cy="744741"/>
            </a:xfrm>
            <a:custGeom>
              <a:avLst/>
              <a:gdLst>
                <a:gd name="connsiteX0" fmla="*/ 836346 w 1644218"/>
                <a:gd name="connsiteY0" fmla="*/ 49 h 744741"/>
                <a:gd name="connsiteX1" fmla="*/ 1644218 w 1644218"/>
                <a:gd name="connsiteY1" fmla="*/ 152084 h 744741"/>
                <a:gd name="connsiteX2" fmla="*/ 1399849 w 1644218"/>
                <a:gd name="connsiteY2" fmla="*/ 741891 h 744741"/>
                <a:gd name="connsiteX3" fmla="*/ 1399142 w 1644218"/>
                <a:gd name="connsiteY3" fmla="*/ 743597 h 744741"/>
                <a:gd name="connsiteX4" fmla="*/ 1328503 w 1644218"/>
                <a:gd name="connsiteY4" fmla="*/ 717743 h 744741"/>
                <a:gd name="connsiteX5" fmla="*/ 823908 w 1644218"/>
                <a:gd name="connsiteY5" fmla="*/ 641455 h 744741"/>
                <a:gd name="connsiteX6" fmla="*/ 319313 w 1644218"/>
                <a:gd name="connsiteY6" fmla="*/ 717743 h 744741"/>
                <a:gd name="connsiteX7" fmla="*/ 245550 w 1644218"/>
                <a:gd name="connsiteY7" fmla="*/ 744741 h 744741"/>
                <a:gd name="connsiteX8" fmla="*/ 211223 w 1644218"/>
                <a:gd name="connsiteY8" fmla="*/ 661889 h 744741"/>
                <a:gd name="connsiteX9" fmla="*/ 0 w 1644218"/>
                <a:gd name="connsiteY9" fmla="*/ 152084 h 744741"/>
                <a:gd name="connsiteX10" fmla="*/ 836346 w 1644218"/>
                <a:gd name="connsiteY10" fmla="*/ 49 h 74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218" h="744741">
                  <a:moveTo>
                    <a:pt x="836346" y="49"/>
                  </a:moveTo>
                  <a:cubicBezTo>
                    <a:pt x="1114885" y="1872"/>
                    <a:pt x="1388678" y="54373"/>
                    <a:pt x="1644218" y="152084"/>
                  </a:cubicBezTo>
                  <a:cubicBezTo>
                    <a:pt x="1644218" y="152084"/>
                    <a:pt x="1644218" y="152084"/>
                    <a:pt x="1399849" y="741891"/>
                  </a:cubicBezTo>
                  <a:lnTo>
                    <a:pt x="1399142" y="743597"/>
                  </a:lnTo>
                  <a:lnTo>
                    <a:pt x="1328503" y="717743"/>
                  </a:lnTo>
                  <a:cubicBezTo>
                    <a:pt x="1169101" y="668164"/>
                    <a:pt x="999624" y="641455"/>
                    <a:pt x="823908" y="641455"/>
                  </a:cubicBezTo>
                  <a:cubicBezTo>
                    <a:pt x="648192" y="641455"/>
                    <a:pt x="478714" y="668164"/>
                    <a:pt x="319313" y="717743"/>
                  </a:cubicBezTo>
                  <a:lnTo>
                    <a:pt x="245550" y="744741"/>
                  </a:lnTo>
                  <a:lnTo>
                    <a:pt x="211223" y="661889"/>
                  </a:lnTo>
                  <a:cubicBezTo>
                    <a:pt x="154830" y="525780"/>
                    <a:pt x="85423" y="358261"/>
                    <a:pt x="0" y="152084"/>
                  </a:cubicBezTo>
                  <a:cubicBezTo>
                    <a:pt x="274523" y="47081"/>
                    <a:pt x="557807" y="-1774"/>
                    <a:pt x="836346" y="49"/>
                  </a:cubicBezTo>
                  <a:close/>
                </a:path>
              </a:pathLst>
            </a:custGeom>
            <a:solidFill>
              <a:srgbClr val="00569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72" name="图形 238" descr="放大镜">
              <a:extLst>
                <a:ext uri="{FF2B5EF4-FFF2-40B4-BE49-F238E27FC236}">
                  <a16:creationId xmlns:a16="http://schemas.microsoft.com/office/drawing/2014/main" id="{7FB1353C-185A-4C36-8A40-D8F8F604A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958" y="1460594"/>
              <a:ext cx="514663" cy="514663"/>
            </a:xfrm>
            <a:prstGeom prst="rect">
              <a:avLst/>
            </a:prstGeom>
          </p:spPr>
        </p:pic>
      </p:grpSp>
      <p:grpSp>
        <p:nvGrpSpPr>
          <p:cNvPr id="173" name="组合 257">
            <a:extLst>
              <a:ext uri="{FF2B5EF4-FFF2-40B4-BE49-F238E27FC236}">
                <a16:creationId xmlns:a16="http://schemas.microsoft.com/office/drawing/2014/main" id="{A910438C-2CD9-453F-94C3-47A2EE59A7E1}"/>
              </a:ext>
            </a:extLst>
          </p:cNvPr>
          <p:cNvGrpSpPr/>
          <p:nvPr/>
        </p:nvGrpSpPr>
        <p:grpSpPr>
          <a:xfrm>
            <a:off x="5992024" y="3928887"/>
            <a:ext cx="735182" cy="1644218"/>
            <a:chOff x="7545959" y="3452981"/>
            <a:chExt cx="735182" cy="1644218"/>
          </a:xfrm>
        </p:grpSpPr>
        <p:sp>
          <p:nvSpPr>
            <p:cNvPr id="174" name="任意多边形: 形状 176">
              <a:extLst>
                <a:ext uri="{FF2B5EF4-FFF2-40B4-BE49-F238E27FC236}">
                  <a16:creationId xmlns:a16="http://schemas.microsoft.com/office/drawing/2014/main" id="{E4FF6C95-FF22-415F-9CE3-D6050EB6AA66}"/>
                </a:ext>
              </a:extLst>
            </p:cNvPr>
            <p:cNvSpPr>
              <a:spLocks/>
            </p:cNvSpPr>
            <p:nvPr/>
          </p:nvSpPr>
          <p:spPr bwMode="auto">
            <a:xfrm rot="1349362">
              <a:off x="7545959" y="3452981"/>
              <a:ext cx="735182" cy="1644218"/>
            </a:xfrm>
            <a:custGeom>
              <a:avLst/>
              <a:gdLst>
                <a:gd name="connsiteX0" fmla="*/ 583872 w 735182"/>
                <a:gd name="connsiteY0" fmla="*/ 0 h 1644218"/>
                <a:gd name="connsiteX1" fmla="*/ 583872 w 735182"/>
                <a:gd name="connsiteY1" fmla="*/ 1644218 h 1644218"/>
                <a:gd name="connsiteX2" fmla="*/ 118938 w 735182"/>
                <a:gd name="connsiteY2" fmla="*/ 1452016 h 1644218"/>
                <a:gd name="connsiteX3" fmla="*/ 10338 w 735182"/>
                <a:gd name="connsiteY3" fmla="*/ 1407120 h 1644218"/>
                <a:gd name="connsiteX4" fmla="*/ 33819 w 735182"/>
                <a:gd name="connsiteY4" fmla="*/ 1342963 h 1644218"/>
                <a:gd name="connsiteX5" fmla="*/ 110107 w 735182"/>
                <a:gd name="connsiteY5" fmla="*/ 838368 h 1644218"/>
                <a:gd name="connsiteX6" fmla="*/ 33819 w 735182"/>
                <a:gd name="connsiteY6" fmla="*/ 333773 h 1644218"/>
                <a:gd name="connsiteX7" fmla="*/ 0 w 735182"/>
                <a:gd name="connsiteY7" fmla="*/ 241372 h 1644218"/>
                <a:gd name="connsiteX8" fmla="*/ 583872 w 735182"/>
                <a:gd name="connsiteY8" fmla="*/ 0 h 164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182" h="1644218">
                  <a:moveTo>
                    <a:pt x="583872" y="0"/>
                  </a:moveTo>
                  <a:cubicBezTo>
                    <a:pt x="791423" y="549046"/>
                    <a:pt x="779730" y="1130218"/>
                    <a:pt x="583872" y="1644218"/>
                  </a:cubicBezTo>
                  <a:cubicBezTo>
                    <a:pt x="583872" y="1644218"/>
                    <a:pt x="583872" y="1644218"/>
                    <a:pt x="118938" y="1452016"/>
                  </a:cubicBezTo>
                  <a:lnTo>
                    <a:pt x="10338" y="1407120"/>
                  </a:lnTo>
                  <a:lnTo>
                    <a:pt x="33819" y="1342963"/>
                  </a:lnTo>
                  <a:cubicBezTo>
                    <a:pt x="83399" y="1183562"/>
                    <a:pt x="110107" y="1014084"/>
                    <a:pt x="110107" y="838368"/>
                  </a:cubicBezTo>
                  <a:cubicBezTo>
                    <a:pt x="110107" y="662652"/>
                    <a:pt x="83399" y="493175"/>
                    <a:pt x="33819" y="333773"/>
                  </a:cubicBezTo>
                  <a:lnTo>
                    <a:pt x="0" y="241372"/>
                  </a:lnTo>
                  <a:lnTo>
                    <a:pt x="583872" y="0"/>
                  </a:lnTo>
                  <a:close/>
                </a:path>
              </a:pathLst>
            </a:custGeom>
            <a:solidFill>
              <a:srgbClr val="00B0F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75" name="图形 240" descr="眼睛">
              <a:extLst>
                <a:ext uri="{FF2B5EF4-FFF2-40B4-BE49-F238E27FC236}">
                  <a16:creationId xmlns:a16="http://schemas.microsoft.com/office/drawing/2014/main" id="{4BF07781-2A0A-445F-B2E3-370FBB3B95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4629" y="4006531"/>
              <a:ext cx="514663" cy="514663"/>
            </a:xfrm>
            <a:prstGeom prst="rect">
              <a:avLst/>
            </a:prstGeom>
          </p:spPr>
        </p:pic>
      </p:grpSp>
      <p:grpSp>
        <p:nvGrpSpPr>
          <p:cNvPr id="176" name="组合 258">
            <a:extLst>
              <a:ext uri="{FF2B5EF4-FFF2-40B4-BE49-F238E27FC236}">
                <a16:creationId xmlns:a16="http://schemas.microsoft.com/office/drawing/2014/main" id="{049C460E-6C3F-4DEE-8E88-527423AC6CDB}"/>
              </a:ext>
            </a:extLst>
          </p:cNvPr>
          <p:cNvGrpSpPr/>
          <p:nvPr/>
        </p:nvGrpSpPr>
        <p:grpSpPr>
          <a:xfrm>
            <a:off x="4624308" y="5153511"/>
            <a:ext cx="1396224" cy="1398260"/>
            <a:chOff x="6178243" y="4677605"/>
            <a:chExt cx="1396224" cy="1398260"/>
          </a:xfrm>
        </p:grpSpPr>
        <p:sp>
          <p:nvSpPr>
            <p:cNvPr id="177" name="任意多边形: 形状 174">
              <a:extLst>
                <a:ext uri="{FF2B5EF4-FFF2-40B4-BE49-F238E27FC236}">
                  <a16:creationId xmlns:a16="http://schemas.microsoft.com/office/drawing/2014/main" id="{F0A9FA30-A8EF-41DD-8E17-650AE61E06E4}"/>
                </a:ext>
              </a:extLst>
            </p:cNvPr>
            <p:cNvSpPr>
              <a:spLocks/>
            </p:cNvSpPr>
            <p:nvPr/>
          </p:nvSpPr>
          <p:spPr bwMode="auto">
            <a:xfrm rot="1349362">
              <a:off x="6178243" y="4677605"/>
              <a:ext cx="1396224" cy="1398260"/>
            </a:xfrm>
            <a:custGeom>
              <a:avLst/>
              <a:gdLst>
                <a:gd name="connsiteX0" fmla="*/ 825553 w 1396224"/>
                <a:gd name="connsiteY0" fmla="*/ 0 h 1398260"/>
                <a:gd name="connsiteX1" fmla="*/ 1396224 w 1396224"/>
                <a:gd name="connsiteY1" fmla="*/ 237225 h 1398260"/>
                <a:gd name="connsiteX2" fmla="*/ 233093 w 1396224"/>
                <a:gd name="connsiteY2" fmla="*/ 1398260 h 1398260"/>
                <a:gd name="connsiteX3" fmla="*/ 40760 w 1396224"/>
                <a:gd name="connsiteY3" fmla="*/ 934292 h 1398260"/>
                <a:gd name="connsiteX4" fmla="*/ 0 w 1396224"/>
                <a:gd name="connsiteY4" fmla="*/ 835966 h 1398260"/>
                <a:gd name="connsiteX5" fmla="*/ 89516 w 1396224"/>
                <a:gd name="connsiteY5" fmla="*/ 792844 h 1398260"/>
                <a:gd name="connsiteX6" fmla="*/ 772751 w 1396224"/>
                <a:gd name="connsiteY6" fmla="*/ 109609 h 1398260"/>
                <a:gd name="connsiteX7" fmla="*/ 825553 w 1396224"/>
                <a:gd name="connsiteY7" fmla="*/ 0 h 139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224" h="1398260">
                  <a:moveTo>
                    <a:pt x="825553" y="0"/>
                  </a:moveTo>
                  <a:lnTo>
                    <a:pt x="1396224" y="237225"/>
                  </a:lnTo>
                  <a:cubicBezTo>
                    <a:pt x="1171196" y="736062"/>
                    <a:pt x="770822" y="1156135"/>
                    <a:pt x="233093" y="1398260"/>
                  </a:cubicBezTo>
                  <a:cubicBezTo>
                    <a:pt x="233093" y="1398260"/>
                    <a:pt x="233093" y="1398260"/>
                    <a:pt x="40760" y="934292"/>
                  </a:cubicBezTo>
                  <a:lnTo>
                    <a:pt x="0" y="835966"/>
                  </a:lnTo>
                  <a:lnTo>
                    <a:pt x="89516" y="792844"/>
                  </a:lnTo>
                  <a:cubicBezTo>
                    <a:pt x="378037" y="636110"/>
                    <a:pt x="616017" y="398130"/>
                    <a:pt x="772751" y="109609"/>
                  </a:cubicBezTo>
                  <a:lnTo>
                    <a:pt x="825553" y="0"/>
                  </a:ln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78" name="图形 242" descr="齿轮">
              <a:extLst>
                <a:ext uri="{FF2B5EF4-FFF2-40B4-BE49-F238E27FC236}">
                  <a16:creationId xmlns:a16="http://schemas.microsoft.com/office/drawing/2014/main" id="{9134E136-D046-4027-832D-AA0F701D4E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55708" y="5100974"/>
              <a:ext cx="514663" cy="514663"/>
            </a:xfrm>
            <a:prstGeom prst="rect">
              <a:avLst/>
            </a:prstGeom>
          </p:spPr>
        </p:pic>
      </p:grpSp>
      <p:grpSp>
        <p:nvGrpSpPr>
          <p:cNvPr id="179" name="组合 260">
            <a:extLst>
              <a:ext uri="{FF2B5EF4-FFF2-40B4-BE49-F238E27FC236}">
                <a16:creationId xmlns:a16="http://schemas.microsoft.com/office/drawing/2014/main" id="{812FF440-F79F-40F9-A6E5-36A899C5C6DA}"/>
              </a:ext>
            </a:extLst>
          </p:cNvPr>
          <p:cNvGrpSpPr/>
          <p:nvPr/>
        </p:nvGrpSpPr>
        <p:grpSpPr>
          <a:xfrm>
            <a:off x="2005052" y="4069147"/>
            <a:ext cx="1396225" cy="1398262"/>
            <a:chOff x="3558987" y="3593241"/>
            <a:chExt cx="1396225" cy="1398262"/>
          </a:xfrm>
        </p:grpSpPr>
        <p:sp>
          <p:nvSpPr>
            <p:cNvPr id="180" name="任意多边形: 形状 175">
              <a:extLst>
                <a:ext uri="{FF2B5EF4-FFF2-40B4-BE49-F238E27FC236}">
                  <a16:creationId xmlns:a16="http://schemas.microsoft.com/office/drawing/2014/main" id="{DA31AB3B-9463-479F-A347-9E9582B33559}"/>
                </a:ext>
              </a:extLst>
            </p:cNvPr>
            <p:cNvSpPr>
              <a:spLocks/>
            </p:cNvSpPr>
            <p:nvPr/>
          </p:nvSpPr>
          <p:spPr bwMode="auto">
            <a:xfrm rot="1349362">
              <a:off x="3558987" y="3593241"/>
              <a:ext cx="1396225" cy="1398262"/>
            </a:xfrm>
            <a:custGeom>
              <a:avLst/>
              <a:gdLst>
                <a:gd name="connsiteX0" fmla="*/ 570675 w 1396225"/>
                <a:gd name="connsiteY0" fmla="*/ 0 h 1398262"/>
                <a:gd name="connsiteX1" fmla="*/ 623477 w 1396225"/>
                <a:gd name="connsiteY1" fmla="*/ 109611 h 1398262"/>
                <a:gd name="connsiteX2" fmla="*/ 1306712 w 1396225"/>
                <a:gd name="connsiteY2" fmla="*/ 792846 h 1398262"/>
                <a:gd name="connsiteX3" fmla="*/ 1396225 w 1396225"/>
                <a:gd name="connsiteY3" fmla="*/ 835967 h 1398262"/>
                <a:gd name="connsiteX4" fmla="*/ 1374497 w 1396225"/>
                <a:gd name="connsiteY4" fmla="*/ 888381 h 1398262"/>
                <a:gd name="connsiteX5" fmla="*/ 1163131 w 1396225"/>
                <a:gd name="connsiteY5" fmla="*/ 1398262 h 1398262"/>
                <a:gd name="connsiteX6" fmla="*/ 0 w 1396225"/>
                <a:gd name="connsiteY6" fmla="*/ 237227 h 1398262"/>
                <a:gd name="connsiteX7" fmla="*/ 464805 w 1396225"/>
                <a:gd name="connsiteY7" fmla="*/ 44010 h 1398262"/>
                <a:gd name="connsiteX8" fmla="*/ 570675 w 1396225"/>
                <a:gd name="connsiteY8" fmla="*/ 0 h 139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225" h="1398262">
                  <a:moveTo>
                    <a:pt x="570675" y="0"/>
                  </a:moveTo>
                  <a:lnTo>
                    <a:pt x="623477" y="109611"/>
                  </a:lnTo>
                  <a:cubicBezTo>
                    <a:pt x="780211" y="398132"/>
                    <a:pt x="1018191" y="636112"/>
                    <a:pt x="1306712" y="792846"/>
                  </a:cubicBezTo>
                  <a:lnTo>
                    <a:pt x="1396225" y="835967"/>
                  </a:lnTo>
                  <a:lnTo>
                    <a:pt x="1374497" y="888381"/>
                  </a:lnTo>
                  <a:cubicBezTo>
                    <a:pt x="1318066" y="1024511"/>
                    <a:pt x="1248612" y="1192054"/>
                    <a:pt x="1163131" y="1398262"/>
                  </a:cubicBezTo>
                  <a:cubicBezTo>
                    <a:pt x="663394" y="1173640"/>
                    <a:pt x="239640" y="771070"/>
                    <a:pt x="0" y="237227"/>
                  </a:cubicBezTo>
                  <a:cubicBezTo>
                    <a:pt x="0" y="237227"/>
                    <a:pt x="0" y="237227"/>
                    <a:pt x="464805" y="44010"/>
                  </a:cubicBezTo>
                  <a:lnTo>
                    <a:pt x="570675" y="0"/>
                  </a:lnTo>
                  <a:close/>
                </a:path>
              </a:pathLst>
            </a:custGeom>
            <a:solidFill>
              <a:srgbClr val="F0B749"/>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81" name="图形 246" descr="网络">
              <a:extLst>
                <a:ext uri="{FF2B5EF4-FFF2-40B4-BE49-F238E27FC236}">
                  <a16:creationId xmlns:a16="http://schemas.microsoft.com/office/drawing/2014/main" id="{E990056C-1652-493D-8248-1682D55CB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7272" y="4021673"/>
              <a:ext cx="514663" cy="514663"/>
            </a:xfrm>
            <a:prstGeom prst="rect">
              <a:avLst/>
            </a:prstGeom>
          </p:spPr>
        </p:pic>
      </p:grpSp>
      <p:grpSp>
        <p:nvGrpSpPr>
          <p:cNvPr id="182" name="组合 259">
            <a:extLst>
              <a:ext uri="{FF2B5EF4-FFF2-40B4-BE49-F238E27FC236}">
                <a16:creationId xmlns:a16="http://schemas.microsoft.com/office/drawing/2014/main" id="{B44EF94C-BB5F-4B77-B238-2F267234DA3A}"/>
              </a:ext>
            </a:extLst>
          </p:cNvPr>
          <p:cNvGrpSpPr/>
          <p:nvPr/>
        </p:nvGrpSpPr>
        <p:grpSpPr>
          <a:xfrm>
            <a:off x="2979550" y="5458788"/>
            <a:ext cx="1644218" cy="713919"/>
            <a:chOff x="4533485" y="4982882"/>
            <a:chExt cx="1644218" cy="713919"/>
          </a:xfrm>
        </p:grpSpPr>
        <p:sp>
          <p:nvSpPr>
            <p:cNvPr id="183" name="任意多边形: 形状 173">
              <a:extLst>
                <a:ext uri="{FF2B5EF4-FFF2-40B4-BE49-F238E27FC236}">
                  <a16:creationId xmlns:a16="http://schemas.microsoft.com/office/drawing/2014/main" id="{6ACDEAAE-7920-48B5-999B-2015CE86D710}"/>
                </a:ext>
              </a:extLst>
            </p:cNvPr>
            <p:cNvSpPr>
              <a:spLocks/>
            </p:cNvSpPr>
            <p:nvPr/>
          </p:nvSpPr>
          <p:spPr bwMode="auto">
            <a:xfrm rot="1349362">
              <a:off x="4533485" y="4982882"/>
              <a:ext cx="1644218" cy="713919"/>
            </a:xfrm>
            <a:custGeom>
              <a:avLst/>
              <a:gdLst>
                <a:gd name="connsiteX0" fmla="*/ 233068 w 1644218"/>
                <a:gd name="connsiteY0" fmla="*/ 0 h 713919"/>
                <a:gd name="connsiteX1" fmla="*/ 319313 w 1644218"/>
                <a:gd name="connsiteY1" fmla="*/ 31566 h 713919"/>
                <a:gd name="connsiteX2" fmla="*/ 823908 w 1644218"/>
                <a:gd name="connsiteY2" fmla="*/ 107854 h 713919"/>
                <a:gd name="connsiteX3" fmla="*/ 1328503 w 1644218"/>
                <a:gd name="connsiteY3" fmla="*/ 31566 h 713919"/>
                <a:gd name="connsiteX4" fmla="*/ 1411623 w 1644218"/>
                <a:gd name="connsiteY4" fmla="*/ 1144 h 713919"/>
                <a:gd name="connsiteX5" fmla="*/ 1432996 w 1644218"/>
                <a:gd name="connsiteY5" fmla="*/ 52865 h 713919"/>
                <a:gd name="connsiteX6" fmla="*/ 1644218 w 1644218"/>
                <a:gd name="connsiteY6" fmla="*/ 564023 h 713919"/>
                <a:gd name="connsiteX7" fmla="*/ 0 w 1644218"/>
                <a:gd name="connsiteY7" fmla="*/ 564023 h 713919"/>
                <a:gd name="connsiteX8" fmla="*/ 233068 w 1644218"/>
                <a:gd name="connsiteY8" fmla="*/ 0 h 7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218" h="713919">
                  <a:moveTo>
                    <a:pt x="233068" y="0"/>
                  </a:moveTo>
                  <a:lnTo>
                    <a:pt x="319313" y="31566"/>
                  </a:lnTo>
                  <a:cubicBezTo>
                    <a:pt x="478714" y="81146"/>
                    <a:pt x="648192" y="107854"/>
                    <a:pt x="823908" y="107854"/>
                  </a:cubicBezTo>
                  <a:cubicBezTo>
                    <a:pt x="999624" y="107854"/>
                    <a:pt x="1169101" y="81146"/>
                    <a:pt x="1328503" y="31566"/>
                  </a:cubicBezTo>
                  <a:lnTo>
                    <a:pt x="1411623" y="1144"/>
                  </a:lnTo>
                  <a:lnTo>
                    <a:pt x="1432996" y="52865"/>
                  </a:lnTo>
                  <a:cubicBezTo>
                    <a:pt x="1489388" y="189336"/>
                    <a:pt x="1558795" y="357299"/>
                    <a:pt x="1644218" y="564023"/>
                  </a:cubicBezTo>
                  <a:cubicBezTo>
                    <a:pt x="1095172" y="771111"/>
                    <a:pt x="514001" y="756527"/>
                    <a:pt x="0" y="564023"/>
                  </a:cubicBezTo>
                  <a:lnTo>
                    <a:pt x="233068" y="0"/>
                  </a:lnTo>
                  <a:close/>
                </a:path>
              </a:pathLst>
            </a:custGeom>
            <a:solidFill>
              <a:srgbClr val="B8CF3E"/>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84" name="图形 248" descr="报纸">
              <a:extLst>
                <a:ext uri="{FF2B5EF4-FFF2-40B4-BE49-F238E27FC236}">
                  <a16:creationId xmlns:a16="http://schemas.microsoft.com/office/drawing/2014/main" id="{4E758D52-5C93-4E9C-B3AF-D830A9BFC0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0697" y="5132503"/>
              <a:ext cx="514663" cy="514663"/>
            </a:xfrm>
            <a:prstGeom prst="rect">
              <a:avLst/>
            </a:prstGeom>
          </p:spPr>
        </p:pic>
      </p:grpSp>
      <p:grpSp>
        <p:nvGrpSpPr>
          <p:cNvPr id="185" name="组合 261">
            <a:extLst>
              <a:ext uri="{FF2B5EF4-FFF2-40B4-BE49-F238E27FC236}">
                <a16:creationId xmlns:a16="http://schemas.microsoft.com/office/drawing/2014/main" id="{9246ADDA-3EBC-491C-A8E9-8B8500260568}"/>
              </a:ext>
            </a:extLst>
          </p:cNvPr>
          <p:cNvGrpSpPr/>
          <p:nvPr/>
        </p:nvGrpSpPr>
        <p:grpSpPr>
          <a:xfrm>
            <a:off x="2381502" y="2433942"/>
            <a:ext cx="734203" cy="1644218"/>
            <a:chOff x="3935437" y="1958036"/>
            <a:chExt cx="734203" cy="1644218"/>
          </a:xfrm>
        </p:grpSpPr>
        <p:sp>
          <p:nvSpPr>
            <p:cNvPr id="186" name="任意多边形: 形状 177">
              <a:extLst>
                <a:ext uri="{FF2B5EF4-FFF2-40B4-BE49-F238E27FC236}">
                  <a16:creationId xmlns:a16="http://schemas.microsoft.com/office/drawing/2014/main" id="{B68F75EB-2EE9-4003-93D2-72BD19FD0EC2}"/>
                </a:ext>
              </a:extLst>
            </p:cNvPr>
            <p:cNvSpPr>
              <a:spLocks/>
            </p:cNvSpPr>
            <p:nvPr/>
          </p:nvSpPr>
          <p:spPr bwMode="auto">
            <a:xfrm rot="1349362">
              <a:off x="3935437" y="1958036"/>
              <a:ext cx="734203" cy="1644218"/>
            </a:xfrm>
            <a:custGeom>
              <a:avLst/>
              <a:gdLst>
                <a:gd name="connsiteX0" fmla="*/ 149897 w 734203"/>
                <a:gd name="connsiteY0" fmla="*/ 0 h 1644218"/>
                <a:gd name="connsiteX1" fmla="*/ 734203 w 734203"/>
                <a:gd name="connsiteY1" fmla="*/ 241450 h 1644218"/>
                <a:gd name="connsiteX2" fmla="*/ 700413 w 734203"/>
                <a:gd name="connsiteY2" fmla="*/ 333773 h 1644218"/>
                <a:gd name="connsiteX3" fmla="*/ 624125 w 734203"/>
                <a:gd name="connsiteY3" fmla="*/ 838368 h 1644218"/>
                <a:gd name="connsiteX4" fmla="*/ 700413 w 734203"/>
                <a:gd name="connsiteY4" fmla="*/ 1342963 h 1644218"/>
                <a:gd name="connsiteX5" fmla="*/ 723865 w 734203"/>
                <a:gd name="connsiteY5" fmla="*/ 1407041 h 1644218"/>
                <a:gd name="connsiteX6" fmla="*/ 661054 w 734203"/>
                <a:gd name="connsiteY6" fmla="*/ 1432996 h 1644218"/>
                <a:gd name="connsiteX7" fmla="*/ 149897 w 734203"/>
                <a:gd name="connsiteY7" fmla="*/ 1644218 h 1644218"/>
                <a:gd name="connsiteX8" fmla="*/ 149897 w 734203"/>
                <a:gd name="connsiteY8" fmla="*/ 0 h 164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203" h="1644218">
                  <a:moveTo>
                    <a:pt x="149897" y="0"/>
                  </a:moveTo>
                  <a:lnTo>
                    <a:pt x="734203" y="241450"/>
                  </a:lnTo>
                  <a:lnTo>
                    <a:pt x="700413" y="333773"/>
                  </a:lnTo>
                  <a:cubicBezTo>
                    <a:pt x="650833" y="493175"/>
                    <a:pt x="624125" y="662652"/>
                    <a:pt x="624125" y="838368"/>
                  </a:cubicBezTo>
                  <a:cubicBezTo>
                    <a:pt x="624125" y="1014084"/>
                    <a:pt x="650833" y="1183562"/>
                    <a:pt x="700413" y="1342963"/>
                  </a:cubicBezTo>
                  <a:lnTo>
                    <a:pt x="723865" y="1407041"/>
                  </a:lnTo>
                  <a:lnTo>
                    <a:pt x="661054" y="1432996"/>
                  </a:lnTo>
                  <a:cubicBezTo>
                    <a:pt x="524584" y="1489388"/>
                    <a:pt x="356621" y="1558795"/>
                    <a:pt x="149897" y="1644218"/>
                  </a:cubicBezTo>
                  <a:cubicBezTo>
                    <a:pt x="-57192" y="1095172"/>
                    <a:pt x="-42608" y="511080"/>
                    <a:pt x="149897" y="0"/>
                  </a:cubicBezTo>
                  <a:close/>
                </a:path>
              </a:pathLst>
            </a:custGeom>
            <a:solidFill>
              <a:srgbClr val="F3722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pic>
          <p:nvPicPr>
            <p:cNvPr id="187" name="图形 250" descr="卫星">
              <a:extLst>
                <a:ext uri="{FF2B5EF4-FFF2-40B4-BE49-F238E27FC236}">
                  <a16:creationId xmlns:a16="http://schemas.microsoft.com/office/drawing/2014/main" id="{B3E4D33B-EF29-4D5D-B50D-4CB6932F18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15161" y="2472334"/>
              <a:ext cx="514663" cy="514663"/>
            </a:xfrm>
            <a:prstGeom prst="rect">
              <a:avLst/>
            </a:prstGeom>
          </p:spPr>
        </p:pic>
      </p:grpSp>
      <p:grpSp>
        <p:nvGrpSpPr>
          <p:cNvPr id="188" name="组合 256">
            <a:extLst>
              <a:ext uri="{FF2B5EF4-FFF2-40B4-BE49-F238E27FC236}">
                <a16:creationId xmlns:a16="http://schemas.microsoft.com/office/drawing/2014/main" id="{CEC9AAF3-CAE9-4F3A-91D0-50CBCA273738}"/>
              </a:ext>
            </a:extLst>
          </p:cNvPr>
          <p:cNvGrpSpPr/>
          <p:nvPr/>
        </p:nvGrpSpPr>
        <p:grpSpPr>
          <a:xfrm>
            <a:off x="5694660" y="2533506"/>
            <a:ext cx="1408480" cy="1405791"/>
            <a:chOff x="7248595" y="2057600"/>
            <a:chExt cx="1408480" cy="1405791"/>
          </a:xfrm>
        </p:grpSpPr>
        <p:sp>
          <p:nvSpPr>
            <p:cNvPr id="189" name="任意多边形: 形状 179">
              <a:extLst>
                <a:ext uri="{FF2B5EF4-FFF2-40B4-BE49-F238E27FC236}">
                  <a16:creationId xmlns:a16="http://schemas.microsoft.com/office/drawing/2014/main" id="{35A340BD-0220-4F00-B379-992FF18E9A06}"/>
                </a:ext>
              </a:extLst>
            </p:cNvPr>
            <p:cNvSpPr>
              <a:spLocks/>
            </p:cNvSpPr>
            <p:nvPr/>
          </p:nvSpPr>
          <p:spPr bwMode="auto">
            <a:xfrm rot="1349362">
              <a:off x="7248595" y="2057600"/>
              <a:ext cx="1408480" cy="1405791"/>
            </a:xfrm>
            <a:custGeom>
              <a:avLst/>
              <a:gdLst>
                <a:gd name="connsiteX0" fmla="*/ 244527 w 1408480"/>
                <a:gd name="connsiteY0" fmla="*/ 0 h 1405791"/>
                <a:gd name="connsiteX1" fmla="*/ 938815 w 1408480"/>
                <a:gd name="connsiteY1" fmla="*/ 481334 h 1405791"/>
                <a:gd name="connsiteX2" fmla="*/ 1408480 w 1408480"/>
                <a:gd name="connsiteY2" fmla="*/ 1163953 h 1405791"/>
                <a:gd name="connsiteX3" fmla="*/ 944512 w 1408480"/>
                <a:gd name="connsiteY3" fmla="*/ 1355939 h 1405791"/>
                <a:gd name="connsiteX4" fmla="*/ 824038 w 1408480"/>
                <a:gd name="connsiteY4" fmla="*/ 1405791 h 1405791"/>
                <a:gd name="connsiteX5" fmla="*/ 785007 w 1408480"/>
                <a:gd name="connsiteY5" fmla="*/ 1324768 h 1405791"/>
                <a:gd name="connsiteX6" fmla="*/ 101772 w 1408480"/>
                <a:gd name="connsiteY6" fmla="*/ 641533 h 1405791"/>
                <a:gd name="connsiteX7" fmla="*/ 0 w 1408480"/>
                <a:gd name="connsiteY7" fmla="*/ 592507 h 1405791"/>
                <a:gd name="connsiteX8" fmla="*/ 33542 w 1408480"/>
                <a:gd name="connsiteY8" fmla="*/ 511233 h 1405791"/>
                <a:gd name="connsiteX9" fmla="*/ 244527 w 1408480"/>
                <a:gd name="connsiteY9" fmla="*/ 0 h 14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480" h="1405791">
                  <a:moveTo>
                    <a:pt x="244527" y="0"/>
                  </a:moveTo>
                  <a:cubicBezTo>
                    <a:pt x="501239" y="116687"/>
                    <a:pt x="737530" y="277132"/>
                    <a:pt x="938815" y="481334"/>
                  </a:cubicBezTo>
                  <a:cubicBezTo>
                    <a:pt x="1131349" y="673868"/>
                    <a:pt x="1291793" y="901407"/>
                    <a:pt x="1408480" y="1163953"/>
                  </a:cubicBezTo>
                  <a:cubicBezTo>
                    <a:pt x="1408480" y="1163953"/>
                    <a:pt x="1408480" y="1163953"/>
                    <a:pt x="944512" y="1355939"/>
                  </a:cubicBezTo>
                  <a:lnTo>
                    <a:pt x="824038" y="1405791"/>
                  </a:lnTo>
                  <a:lnTo>
                    <a:pt x="785007" y="1324768"/>
                  </a:lnTo>
                  <a:cubicBezTo>
                    <a:pt x="628273" y="1036247"/>
                    <a:pt x="390293" y="798267"/>
                    <a:pt x="101772" y="641533"/>
                  </a:cubicBezTo>
                  <a:lnTo>
                    <a:pt x="0" y="592507"/>
                  </a:lnTo>
                  <a:lnTo>
                    <a:pt x="33542" y="511233"/>
                  </a:lnTo>
                  <a:cubicBezTo>
                    <a:pt x="89871" y="374743"/>
                    <a:pt x="159200" y="206755"/>
                    <a:pt x="244527" y="0"/>
                  </a:cubicBezTo>
                  <a:close/>
                </a:path>
              </a:pathLst>
            </a:custGeom>
            <a:solidFill>
              <a:srgbClr val="0070C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sp>
          <p:nvSpPr>
            <p:cNvPr id="190" name="Freeform 47">
              <a:extLst>
                <a:ext uri="{FF2B5EF4-FFF2-40B4-BE49-F238E27FC236}">
                  <a16:creationId xmlns:a16="http://schemas.microsoft.com/office/drawing/2014/main" id="{CB8C6A7D-E7CE-4C85-BD73-8C0988C8FB83}"/>
                </a:ext>
              </a:extLst>
            </p:cNvPr>
            <p:cNvSpPr>
              <a:spLocks noChangeArrowheads="1"/>
            </p:cNvSpPr>
            <p:nvPr/>
          </p:nvSpPr>
          <p:spPr bwMode="auto">
            <a:xfrm>
              <a:off x="7785553" y="2617266"/>
              <a:ext cx="328752" cy="328752"/>
            </a:xfrm>
            <a:custGeom>
              <a:avLst/>
              <a:gdLst>
                <a:gd name="T0" fmla="*/ 95593 w 426"/>
                <a:gd name="T1" fmla="*/ 0 h 426"/>
                <a:gd name="T2" fmla="*/ 95593 w 426"/>
                <a:gd name="T3" fmla="*/ 0 h 426"/>
                <a:gd name="T4" fmla="*/ 0 w 426"/>
                <a:gd name="T5" fmla="*/ 96044 h 426"/>
                <a:gd name="T6" fmla="*/ 95593 w 426"/>
                <a:gd name="T7" fmla="*/ 191636 h 426"/>
                <a:gd name="T8" fmla="*/ 191636 w 426"/>
                <a:gd name="T9" fmla="*/ 96044 h 426"/>
                <a:gd name="T10" fmla="*/ 95593 w 426"/>
                <a:gd name="T11" fmla="*/ 0 h 426"/>
                <a:gd name="T12" fmla="*/ 103258 w 426"/>
                <a:gd name="T13" fmla="*/ 175854 h 426"/>
                <a:gd name="T14" fmla="*/ 103258 w 426"/>
                <a:gd name="T15" fmla="*/ 175854 h 426"/>
                <a:gd name="T16" fmla="*/ 103258 w 426"/>
                <a:gd name="T17" fmla="*/ 131665 h 426"/>
                <a:gd name="T18" fmla="*/ 87476 w 426"/>
                <a:gd name="T19" fmla="*/ 131665 h 426"/>
                <a:gd name="T20" fmla="*/ 87476 w 426"/>
                <a:gd name="T21" fmla="*/ 175854 h 426"/>
                <a:gd name="T22" fmla="*/ 15782 w 426"/>
                <a:gd name="T23" fmla="*/ 103709 h 426"/>
                <a:gd name="T24" fmla="*/ 59520 w 426"/>
                <a:gd name="T25" fmla="*/ 103709 h 426"/>
                <a:gd name="T26" fmla="*/ 59520 w 426"/>
                <a:gd name="T27" fmla="*/ 87927 h 426"/>
                <a:gd name="T28" fmla="*/ 15782 w 426"/>
                <a:gd name="T29" fmla="*/ 87927 h 426"/>
                <a:gd name="T30" fmla="*/ 87476 w 426"/>
                <a:gd name="T31" fmla="*/ 19840 h 426"/>
                <a:gd name="T32" fmla="*/ 87476 w 426"/>
                <a:gd name="T33" fmla="*/ 64029 h 426"/>
                <a:gd name="T34" fmla="*/ 103258 w 426"/>
                <a:gd name="T35" fmla="*/ 64029 h 426"/>
                <a:gd name="T36" fmla="*/ 103258 w 426"/>
                <a:gd name="T37" fmla="*/ 19840 h 426"/>
                <a:gd name="T38" fmla="*/ 171345 w 426"/>
                <a:gd name="T39" fmla="*/ 87927 h 426"/>
                <a:gd name="T40" fmla="*/ 131665 w 426"/>
                <a:gd name="T41" fmla="*/ 87927 h 426"/>
                <a:gd name="T42" fmla="*/ 131665 w 426"/>
                <a:gd name="T43" fmla="*/ 103709 h 426"/>
                <a:gd name="T44" fmla="*/ 171345 w 426"/>
                <a:gd name="T45" fmla="*/ 103709 h 426"/>
                <a:gd name="T46" fmla="*/ 103258 w 426"/>
                <a:gd name="T47" fmla="*/ 175854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a:ex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grpSp>
      <p:grpSp>
        <p:nvGrpSpPr>
          <p:cNvPr id="191" name="组合 262">
            <a:extLst>
              <a:ext uri="{FF2B5EF4-FFF2-40B4-BE49-F238E27FC236}">
                <a16:creationId xmlns:a16="http://schemas.microsoft.com/office/drawing/2014/main" id="{642F3806-748D-4E54-B0CB-A1BA27E3EC23}"/>
              </a:ext>
            </a:extLst>
          </p:cNvPr>
          <p:cNvGrpSpPr/>
          <p:nvPr/>
        </p:nvGrpSpPr>
        <p:grpSpPr>
          <a:xfrm>
            <a:off x="3086809" y="1453785"/>
            <a:ext cx="1408163" cy="1405429"/>
            <a:chOff x="4640744" y="977879"/>
            <a:chExt cx="1408163" cy="1405429"/>
          </a:xfrm>
        </p:grpSpPr>
        <p:sp>
          <p:nvSpPr>
            <p:cNvPr id="192" name="任意多边形: 形状 180">
              <a:extLst>
                <a:ext uri="{FF2B5EF4-FFF2-40B4-BE49-F238E27FC236}">
                  <a16:creationId xmlns:a16="http://schemas.microsoft.com/office/drawing/2014/main" id="{9C42498E-B7BB-4E63-B354-C7635F7FA90D}"/>
                </a:ext>
              </a:extLst>
            </p:cNvPr>
            <p:cNvSpPr>
              <a:spLocks/>
            </p:cNvSpPr>
            <p:nvPr/>
          </p:nvSpPr>
          <p:spPr bwMode="auto">
            <a:xfrm rot="1349362">
              <a:off x="4640744" y="977879"/>
              <a:ext cx="1408163" cy="1405429"/>
            </a:xfrm>
            <a:custGeom>
              <a:avLst/>
              <a:gdLst>
                <a:gd name="connsiteX0" fmla="*/ 1163131 w 1408163"/>
                <a:gd name="connsiteY0" fmla="*/ 0 h 1405429"/>
                <a:gd name="connsiteX1" fmla="*/ 1407666 w 1408163"/>
                <a:gd name="connsiteY1" fmla="*/ 591459 h 1405429"/>
                <a:gd name="connsiteX2" fmla="*/ 1408163 w 1408163"/>
                <a:gd name="connsiteY2" fmla="*/ 592662 h 1405429"/>
                <a:gd name="connsiteX3" fmla="*/ 1306712 w 1408163"/>
                <a:gd name="connsiteY3" fmla="*/ 641533 h 1405429"/>
                <a:gd name="connsiteX4" fmla="*/ 623477 w 1408163"/>
                <a:gd name="connsiteY4" fmla="*/ 1324768 h 1405429"/>
                <a:gd name="connsiteX5" fmla="*/ 584620 w 1408163"/>
                <a:gd name="connsiteY5" fmla="*/ 1405429 h 1405429"/>
                <a:gd name="connsiteX6" fmla="*/ 0 w 1408163"/>
                <a:gd name="connsiteY6" fmla="*/ 1163953 h 1405429"/>
                <a:gd name="connsiteX7" fmla="*/ 1163131 w 1408163"/>
                <a:gd name="connsiteY7" fmla="*/ 0 h 140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8163" h="1405429">
                  <a:moveTo>
                    <a:pt x="1163131" y="0"/>
                  </a:moveTo>
                  <a:cubicBezTo>
                    <a:pt x="1163131" y="0"/>
                    <a:pt x="1163131" y="0"/>
                    <a:pt x="1407666" y="591459"/>
                  </a:cubicBezTo>
                  <a:lnTo>
                    <a:pt x="1408163" y="592662"/>
                  </a:lnTo>
                  <a:lnTo>
                    <a:pt x="1306712" y="641533"/>
                  </a:lnTo>
                  <a:cubicBezTo>
                    <a:pt x="1018191" y="798267"/>
                    <a:pt x="780211" y="1036247"/>
                    <a:pt x="623477" y="1324768"/>
                  </a:cubicBezTo>
                  <a:lnTo>
                    <a:pt x="584620" y="1405429"/>
                  </a:lnTo>
                  <a:lnTo>
                    <a:pt x="0" y="1163953"/>
                  </a:lnTo>
                  <a:cubicBezTo>
                    <a:pt x="225028" y="662199"/>
                    <a:pt x="628325" y="242126"/>
                    <a:pt x="1163131" y="0"/>
                  </a:cubicBezTo>
                  <a:close/>
                </a:path>
              </a:pathLst>
            </a:custGeom>
            <a:solidFill>
              <a:srgbClr val="7030A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sp>
          <p:nvSpPr>
            <p:cNvPr id="193" name="Freeform 79">
              <a:extLst>
                <a:ext uri="{FF2B5EF4-FFF2-40B4-BE49-F238E27FC236}">
                  <a16:creationId xmlns:a16="http://schemas.microsoft.com/office/drawing/2014/main" id="{C3518CC7-12FF-4809-9774-DA22A090D1E0}"/>
                </a:ext>
              </a:extLst>
            </p:cNvPr>
            <p:cNvSpPr>
              <a:spLocks noChangeArrowheads="1"/>
            </p:cNvSpPr>
            <p:nvPr/>
          </p:nvSpPr>
          <p:spPr bwMode="auto">
            <a:xfrm>
              <a:off x="5177226" y="1455905"/>
              <a:ext cx="366791" cy="369507"/>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ffectLst/>
            <a:ex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mpact" panose="020B0806030902050204" pitchFamily="34" charset="0"/>
                <a:ea typeface="Microsoft YaHei" panose="020B0503020204020204" pitchFamily="34" charset="-122"/>
                <a:sym typeface="Impact" panose="020B0806030902050204" pitchFamily="34" charset="0"/>
              </a:endParaRPr>
            </a:p>
          </p:txBody>
        </p:sp>
      </p:grpSp>
    </p:spTree>
    <p:extLst>
      <p:ext uri="{BB962C8B-B14F-4D97-AF65-F5344CB8AC3E}">
        <p14:creationId xmlns:p14="http://schemas.microsoft.com/office/powerpoint/2010/main" val="365832139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p:cTn id="7" dur="500" fill="hold"/>
                                            <p:tgtEl>
                                              <p:spTgt spid="170"/>
                                            </p:tgtEl>
                                            <p:attrNameLst>
                                              <p:attrName>ppt_w</p:attrName>
                                            </p:attrNameLst>
                                          </p:cBhvr>
                                          <p:tavLst>
                                            <p:tav tm="0">
                                              <p:val>
                                                <p:fltVal val="0"/>
                                              </p:val>
                                            </p:tav>
                                            <p:tav tm="100000">
                                              <p:val>
                                                <p:strVal val="#ppt_w"/>
                                              </p:val>
                                            </p:tav>
                                          </p:tavLst>
                                        </p:anim>
                                        <p:anim calcmode="lin" valueType="num">
                                          <p:cBhvr>
                                            <p:cTn id="8" dur="500" fill="hold"/>
                                            <p:tgtEl>
                                              <p:spTgt spid="170"/>
                                            </p:tgtEl>
                                            <p:attrNameLst>
                                              <p:attrName>ppt_h</p:attrName>
                                            </p:attrNameLst>
                                          </p:cBhvr>
                                          <p:tavLst>
                                            <p:tav tm="0">
                                              <p:val>
                                                <p:fltVal val="0"/>
                                              </p:val>
                                            </p:tav>
                                            <p:tav tm="100000">
                                              <p:val>
                                                <p:strVal val="#ppt_h"/>
                                              </p:val>
                                            </p:tav>
                                          </p:tavLst>
                                        </p:anim>
                                        <p:animEffect transition="in" filter="fade">
                                          <p:cBhvr>
                                            <p:cTn id="9" dur="500"/>
                                            <p:tgtEl>
                                              <p:spTgt spid="170"/>
                                            </p:tgtEl>
                                          </p:cBhvr>
                                        </p:animEffect>
                                        <p:anim calcmode="lin" valueType="num">
                                          <p:cBhvr>
                                            <p:cTn id="10" dur="500" fill="hold"/>
                                            <p:tgtEl>
                                              <p:spTgt spid="170"/>
                                            </p:tgtEl>
                                            <p:attrNameLst>
                                              <p:attrName>ppt_x</p:attrName>
                                            </p:attrNameLst>
                                          </p:cBhvr>
                                          <p:tavLst>
                                            <p:tav tm="0">
                                              <p:val>
                                                <p:fltVal val="0.5"/>
                                              </p:val>
                                            </p:tav>
                                            <p:tav tm="100000">
                                              <p:val>
                                                <p:strVal val="#ppt_x"/>
                                              </p:val>
                                            </p:tav>
                                          </p:tavLst>
                                        </p:anim>
                                        <p:anim calcmode="lin" valueType="num">
                                          <p:cBhvr>
                                            <p:cTn id="11" dur="500" fill="hold"/>
                                            <p:tgtEl>
                                              <p:spTgt spid="170"/>
                                            </p:tgtEl>
                                            <p:attrNameLst>
                                              <p:attrName>ppt_y</p:attrName>
                                            </p:attrNameLst>
                                          </p:cBhvr>
                                          <p:tavLst>
                                            <p:tav tm="0">
                                              <p:val>
                                                <p:fltVal val="0.5"/>
                                              </p:val>
                                            </p:tav>
                                            <p:tav tm="100000">
                                              <p:val>
                                                <p:strVal val="#ppt_y"/>
                                              </p:val>
                                            </p:tav>
                                          </p:tavLst>
                                        </p:anim>
                                      </p:childTnLst>
                                    </p:cTn>
                                  </p:par>
                                  <p:par>
                                    <p:cTn id="12" presetID="2" presetClass="entr" presetSubtype="2" fill="hold" nodeType="withEffect" p14:presetBounceEnd="50000">
                                      <p:stCondLst>
                                        <p:cond delay="0"/>
                                      </p:stCondLst>
                                      <p:childTnLst>
                                        <p:set>
                                          <p:cBhvr>
                                            <p:cTn id="13" dur="1" fill="hold">
                                              <p:stCondLst>
                                                <p:cond delay="0"/>
                                              </p:stCondLst>
                                            </p:cTn>
                                            <p:tgtEl>
                                              <p:spTgt spid="167"/>
                                            </p:tgtEl>
                                            <p:attrNameLst>
                                              <p:attrName>style.visibility</p:attrName>
                                            </p:attrNameLst>
                                          </p:cBhvr>
                                          <p:to>
                                            <p:strVal val="visible"/>
                                          </p:to>
                                        </p:set>
                                        <p:anim calcmode="lin" valueType="num" p14:bounceEnd="50000">
                                          <p:cBhvr additive="base">
                                            <p:cTn id="14" dur="500" fill="hold"/>
                                            <p:tgtEl>
                                              <p:spTgt spid="167"/>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167"/>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53" presetClass="entr" presetSubtype="528" fill="hold" nodeType="after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p:cTn id="19" dur="500" fill="hold"/>
                                            <p:tgtEl>
                                              <p:spTgt spid="188"/>
                                            </p:tgtEl>
                                            <p:attrNameLst>
                                              <p:attrName>ppt_w</p:attrName>
                                            </p:attrNameLst>
                                          </p:cBhvr>
                                          <p:tavLst>
                                            <p:tav tm="0">
                                              <p:val>
                                                <p:fltVal val="0"/>
                                              </p:val>
                                            </p:tav>
                                            <p:tav tm="100000">
                                              <p:val>
                                                <p:strVal val="#ppt_w"/>
                                              </p:val>
                                            </p:tav>
                                          </p:tavLst>
                                        </p:anim>
                                        <p:anim calcmode="lin" valueType="num">
                                          <p:cBhvr>
                                            <p:cTn id="20" dur="500" fill="hold"/>
                                            <p:tgtEl>
                                              <p:spTgt spid="188"/>
                                            </p:tgtEl>
                                            <p:attrNameLst>
                                              <p:attrName>ppt_h</p:attrName>
                                            </p:attrNameLst>
                                          </p:cBhvr>
                                          <p:tavLst>
                                            <p:tav tm="0">
                                              <p:val>
                                                <p:fltVal val="0"/>
                                              </p:val>
                                            </p:tav>
                                            <p:tav tm="100000">
                                              <p:val>
                                                <p:strVal val="#ppt_h"/>
                                              </p:val>
                                            </p:tav>
                                          </p:tavLst>
                                        </p:anim>
                                        <p:animEffect transition="in" filter="fade">
                                          <p:cBhvr>
                                            <p:cTn id="21" dur="500"/>
                                            <p:tgtEl>
                                              <p:spTgt spid="188"/>
                                            </p:tgtEl>
                                          </p:cBhvr>
                                        </p:animEffect>
                                        <p:anim calcmode="lin" valueType="num">
                                          <p:cBhvr>
                                            <p:cTn id="22" dur="500" fill="hold"/>
                                            <p:tgtEl>
                                              <p:spTgt spid="188"/>
                                            </p:tgtEl>
                                            <p:attrNameLst>
                                              <p:attrName>ppt_x</p:attrName>
                                            </p:attrNameLst>
                                          </p:cBhvr>
                                          <p:tavLst>
                                            <p:tav tm="0">
                                              <p:val>
                                                <p:fltVal val="0.5"/>
                                              </p:val>
                                            </p:tav>
                                            <p:tav tm="100000">
                                              <p:val>
                                                <p:strVal val="#ppt_x"/>
                                              </p:val>
                                            </p:tav>
                                          </p:tavLst>
                                        </p:anim>
                                        <p:anim calcmode="lin" valueType="num">
                                          <p:cBhvr>
                                            <p:cTn id="23" dur="500" fill="hold"/>
                                            <p:tgtEl>
                                              <p:spTgt spid="188"/>
                                            </p:tgtEl>
                                            <p:attrNameLst>
                                              <p:attrName>ppt_y</p:attrName>
                                            </p:attrNameLst>
                                          </p:cBhvr>
                                          <p:tavLst>
                                            <p:tav tm="0">
                                              <p:val>
                                                <p:fltVal val="0.5"/>
                                              </p:val>
                                            </p:tav>
                                            <p:tav tm="100000">
                                              <p:val>
                                                <p:strVal val="#ppt_y"/>
                                              </p:val>
                                            </p:tav>
                                          </p:tavLst>
                                        </p:anim>
                                      </p:childTnLst>
                                    </p:cTn>
                                  </p:par>
                                  <p:par>
                                    <p:cTn id="24" presetID="2" presetClass="entr" presetSubtype="2" fill="hold" nodeType="withEffect" p14:presetBounceEnd="50000">
                                      <p:stCondLst>
                                        <p:cond delay="0"/>
                                      </p:stCondLst>
                                      <p:childTnLst>
                                        <p:set>
                                          <p:cBhvr>
                                            <p:cTn id="25" dur="1" fill="hold">
                                              <p:stCondLst>
                                                <p:cond delay="0"/>
                                              </p:stCondLst>
                                            </p:cTn>
                                            <p:tgtEl>
                                              <p:spTgt spid="144"/>
                                            </p:tgtEl>
                                            <p:attrNameLst>
                                              <p:attrName>style.visibility</p:attrName>
                                            </p:attrNameLst>
                                          </p:cBhvr>
                                          <p:to>
                                            <p:strVal val="visible"/>
                                          </p:to>
                                        </p:set>
                                        <p:anim calcmode="lin" valueType="num" p14:bounceEnd="50000">
                                          <p:cBhvr additive="base">
                                            <p:cTn id="26" dur="500" fill="hold"/>
                                            <p:tgtEl>
                                              <p:spTgt spid="144"/>
                                            </p:tgtEl>
                                            <p:attrNameLst>
                                              <p:attrName>ppt_x</p:attrName>
                                            </p:attrNameLst>
                                          </p:cBhvr>
                                          <p:tavLst>
                                            <p:tav tm="0">
                                              <p:val>
                                                <p:strVal val="1+#ppt_w/2"/>
                                              </p:val>
                                            </p:tav>
                                            <p:tav tm="100000">
                                              <p:val>
                                                <p:strVal val="#ppt_x"/>
                                              </p:val>
                                            </p:tav>
                                          </p:tavLst>
                                        </p:anim>
                                        <p:anim calcmode="lin" valueType="num" p14:bounceEnd="50000">
                                          <p:cBhvr additive="base">
                                            <p:cTn id="27" dur="500" fill="hold"/>
                                            <p:tgtEl>
                                              <p:spTgt spid="144"/>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53" presetClass="entr" presetSubtype="528"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animEffect transition="in" filter="fade">
                                          <p:cBhvr>
                                            <p:cTn id="33" dur="500"/>
                                            <p:tgtEl>
                                              <p:spTgt spid="173"/>
                                            </p:tgtEl>
                                          </p:cBhvr>
                                        </p:animEffect>
                                        <p:anim calcmode="lin" valueType="num">
                                          <p:cBhvr>
                                            <p:cTn id="34" dur="500" fill="hold"/>
                                            <p:tgtEl>
                                              <p:spTgt spid="173"/>
                                            </p:tgtEl>
                                            <p:attrNameLst>
                                              <p:attrName>ppt_x</p:attrName>
                                            </p:attrNameLst>
                                          </p:cBhvr>
                                          <p:tavLst>
                                            <p:tav tm="0">
                                              <p:val>
                                                <p:fltVal val="0.5"/>
                                              </p:val>
                                            </p:tav>
                                            <p:tav tm="100000">
                                              <p:val>
                                                <p:strVal val="#ppt_x"/>
                                              </p:val>
                                            </p:tav>
                                          </p:tavLst>
                                        </p:anim>
                                        <p:anim calcmode="lin" valueType="num">
                                          <p:cBhvr>
                                            <p:cTn id="35" dur="500" fill="hold"/>
                                            <p:tgtEl>
                                              <p:spTgt spid="173"/>
                                            </p:tgtEl>
                                            <p:attrNameLst>
                                              <p:attrName>ppt_y</p:attrName>
                                            </p:attrNameLst>
                                          </p:cBhvr>
                                          <p:tavLst>
                                            <p:tav tm="0">
                                              <p:val>
                                                <p:fltVal val="0.5"/>
                                              </p:val>
                                            </p:tav>
                                            <p:tav tm="100000">
                                              <p:val>
                                                <p:strVal val="#ppt_y"/>
                                              </p:val>
                                            </p:tav>
                                          </p:tavLst>
                                        </p:anim>
                                      </p:childTnLst>
                                    </p:cTn>
                                  </p:par>
                                  <p:par>
                                    <p:cTn id="36" presetID="2" presetClass="entr" presetSubtype="2" fill="hold" nodeType="withEffect" p14:presetBounceEnd="50000">
                                      <p:stCondLst>
                                        <p:cond delay="0"/>
                                      </p:stCondLst>
                                      <p:childTnLst>
                                        <p:set>
                                          <p:cBhvr>
                                            <p:cTn id="37" dur="1" fill="hold">
                                              <p:stCondLst>
                                                <p:cond delay="0"/>
                                              </p:stCondLst>
                                            </p:cTn>
                                            <p:tgtEl>
                                              <p:spTgt spid="147"/>
                                            </p:tgtEl>
                                            <p:attrNameLst>
                                              <p:attrName>style.visibility</p:attrName>
                                            </p:attrNameLst>
                                          </p:cBhvr>
                                          <p:to>
                                            <p:strVal val="visible"/>
                                          </p:to>
                                        </p:set>
                                        <p:anim calcmode="lin" valueType="num" p14:bounceEnd="50000">
                                          <p:cBhvr additive="base">
                                            <p:cTn id="38" dur="500" fill="hold"/>
                                            <p:tgtEl>
                                              <p:spTgt spid="147"/>
                                            </p:tgtEl>
                                            <p:attrNameLst>
                                              <p:attrName>ppt_x</p:attrName>
                                            </p:attrNameLst>
                                          </p:cBhvr>
                                          <p:tavLst>
                                            <p:tav tm="0">
                                              <p:val>
                                                <p:strVal val="1+#ppt_w/2"/>
                                              </p:val>
                                            </p:tav>
                                            <p:tav tm="100000">
                                              <p:val>
                                                <p:strVal val="#ppt_x"/>
                                              </p:val>
                                            </p:tav>
                                          </p:tavLst>
                                        </p:anim>
                                        <p:anim calcmode="lin" valueType="num" p14:bounceEnd="50000">
                                          <p:cBhvr additive="base">
                                            <p:cTn id="39" dur="500" fill="hold"/>
                                            <p:tgtEl>
                                              <p:spTgt spid="147"/>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53" presetClass="entr" presetSubtype="528" fill="hold" nodeType="after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anim calcmode="lin" valueType="num">
                                          <p:cBhvr>
                                            <p:cTn id="46" dur="500" fill="hold"/>
                                            <p:tgtEl>
                                              <p:spTgt spid="176"/>
                                            </p:tgtEl>
                                            <p:attrNameLst>
                                              <p:attrName>ppt_x</p:attrName>
                                            </p:attrNameLst>
                                          </p:cBhvr>
                                          <p:tavLst>
                                            <p:tav tm="0">
                                              <p:val>
                                                <p:fltVal val="0.5"/>
                                              </p:val>
                                            </p:tav>
                                            <p:tav tm="100000">
                                              <p:val>
                                                <p:strVal val="#ppt_x"/>
                                              </p:val>
                                            </p:tav>
                                          </p:tavLst>
                                        </p:anim>
                                        <p:anim calcmode="lin" valueType="num">
                                          <p:cBhvr>
                                            <p:cTn id="47" dur="500" fill="hold"/>
                                            <p:tgtEl>
                                              <p:spTgt spid="176"/>
                                            </p:tgtEl>
                                            <p:attrNameLst>
                                              <p:attrName>ppt_y</p:attrName>
                                            </p:attrNameLst>
                                          </p:cBhvr>
                                          <p:tavLst>
                                            <p:tav tm="0">
                                              <p:val>
                                                <p:fltVal val="0.5"/>
                                              </p:val>
                                            </p:tav>
                                            <p:tav tm="100000">
                                              <p:val>
                                                <p:strVal val="#ppt_y"/>
                                              </p:val>
                                            </p:tav>
                                          </p:tavLst>
                                        </p:anim>
                                      </p:childTnLst>
                                    </p:cTn>
                                  </p:par>
                                  <p:par>
                                    <p:cTn id="48" presetID="2" presetClass="entr" presetSubtype="2" fill="hold" nodeType="withEffect" p14:presetBounceEnd="50000">
                                      <p:stCondLst>
                                        <p:cond delay="0"/>
                                      </p:stCondLst>
                                      <p:childTnLst>
                                        <p:set>
                                          <p:cBhvr>
                                            <p:cTn id="49" dur="1" fill="hold">
                                              <p:stCondLst>
                                                <p:cond delay="0"/>
                                              </p:stCondLst>
                                            </p:cTn>
                                            <p:tgtEl>
                                              <p:spTgt spid="150"/>
                                            </p:tgtEl>
                                            <p:attrNameLst>
                                              <p:attrName>style.visibility</p:attrName>
                                            </p:attrNameLst>
                                          </p:cBhvr>
                                          <p:to>
                                            <p:strVal val="visible"/>
                                          </p:to>
                                        </p:set>
                                        <p:anim calcmode="lin" valueType="num" p14:bounceEnd="50000">
                                          <p:cBhvr additive="base">
                                            <p:cTn id="50" dur="500" fill="hold"/>
                                            <p:tgtEl>
                                              <p:spTgt spid="150"/>
                                            </p:tgtEl>
                                            <p:attrNameLst>
                                              <p:attrName>ppt_x</p:attrName>
                                            </p:attrNameLst>
                                          </p:cBhvr>
                                          <p:tavLst>
                                            <p:tav tm="0">
                                              <p:val>
                                                <p:strVal val="1+#ppt_w/2"/>
                                              </p:val>
                                            </p:tav>
                                            <p:tav tm="100000">
                                              <p:val>
                                                <p:strVal val="#ppt_x"/>
                                              </p:val>
                                            </p:tav>
                                          </p:tavLst>
                                        </p:anim>
                                        <p:anim calcmode="lin" valueType="num" p14:bounceEnd="50000">
                                          <p:cBhvr additive="base">
                                            <p:cTn id="51" dur="500" fill="hold"/>
                                            <p:tgtEl>
                                              <p:spTgt spid="150"/>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53" presetClass="entr" presetSubtype="528" fill="hold" nodeType="afterEffect">
                                      <p:stCondLst>
                                        <p:cond delay="0"/>
                                      </p:stCondLst>
                                      <p:childTnLst>
                                        <p:set>
                                          <p:cBhvr>
                                            <p:cTn id="54" dur="1" fill="hold">
                                              <p:stCondLst>
                                                <p:cond delay="0"/>
                                              </p:stCondLst>
                                            </p:cTn>
                                            <p:tgtEl>
                                              <p:spTgt spid="182"/>
                                            </p:tgtEl>
                                            <p:attrNameLst>
                                              <p:attrName>style.visibility</p:attrName>
                                            </p:attrNameLst>
                                          </p:cBhvr>
                                          <p:to>
                                            <p:strVal val="visible"/>
                                          </p:to>
                                        </p:set>
                                        <p:anim calcmode="lin" valueType="num">
                                          <p:cBhvr>
                                            <p:cTn id="55" dur="500" fill="hold"/>
                                            <p:tgtEl>
                                              <p:spTgt spid="182"/>
                                            </p:tgtEl>
                                            <p:attrNameLst>
                                              <p:attrName>ppt_w</p:attrName>
                                            </p:attrNameLst>
                                          </p:cBhvr>
                                          <p:tavLst>
                                            <p:tav tm="0">
                                              <p:val>
                                                <p:fltVal val="0"/>
                                              </p:val>
                                            </p:tav>
                                            <p:tav tm="100000">
                                              <p:val>
                                                <p:strVal val="#ppt_w"/>
                                              </p:val>
                                            </p:tav>
                                          </p:tavLst>
                                        </p:anim>
                                        <p:anim calcmode="lin" valueType="num">
                                          <p:cBhvr>
                                            <p:cTn id="56" dur="500" fill="hold"/>
                                            <p:tgtEl>
                                              <p:spTgt spid="182"/>
                                            </p:tgtEl>
                                            <p:attrNameLst>
                                              <p:attrName>ppt_h</p:attrName>
                                            </p:attrNameLst>
                                          </p:cBhvr>
                                          <p:tavLst>
                                            <p:tav tm="0">
                                              <p:val>
                                                <p:fltVal val="0"/>
                                              </p:val>
                                            </p:tav>
                                            <p:tav tm="100000">
                                              <p:val>
                                                <p:strVal val="#ppt_h"/>
                                              </p:val>
                                            </p:tav>
                                          </p:tavLst>
                                        </p:anim>
                                        <p:animEffect transition="in" filter="fade">
                                          <p:cBhvr>
                                            <p:cTn id="57" dur="500"/>
                                            <p:tgtEl>
                                              <p:spTgt spid="182"/>
                                            </p:tgtEl>
                                          </p:cBhvr>
                                        </p:animEffect>
                                        <p:anim calcmode="lin" valueType="num">
                                          <p:cBhvr>
                                            <p:cTn id="58" dur="500" fill="hold"/>
                                            <p:tgtEl>
                                              <p:spTgt spid="182"/>
                                            </p:tgtEl>
                                            <p:attrNameLst>
                                              <p:attrName>ppt_x</p:attrName>
                                            </p:attrNameLst>
                                          </p:cBhvr>
                                          <p:tavLst>
                                            <p:tav tm="0">
                                              <p:val>
                                                <p:fltVal val="0.5"/>
                                              </p:val>
                                            </p:tav>
                                            <p:tav tm="100000">
                                              <p:val>
                                                <p:strVal val="#ppt_x"/>
                                              </p:val>
                                            </p:tav>
                                          </p:tavLst>
                                        </p:anim>
                                        <p:anim calcmode="lin" valueType="num">
                                          <p:cBhvr>
                                            <p:cTn id="59" dur="500" fill="hold"/>
                                            <p:tgtEl>
                                              <p:spTgt spid="182"/>
                                            </p:tgtEl>
                                            <p:attrNameLst>
                                              <p:attrName>ppt_y</p:attrName>
                                            </p:attrNameLst>
                                          </p:cBhvr>
                                          <p:tavLst>
                                            <p:tav tm="0">
                                              <p:val>
                                                <p:fltVal val="0.5"/>
                                              </p:val>
                                            </p:tav>
                                            <p:tav tm="100000">
                                              <p:val>
                                                <p:strVal val="#ppt_y"/>
                                              </p:val>
                                            </p:tav>
                                          </p:tavLst>
                                        </p:anim>
                                      </p:childTnLst>
                                    </p:cTn>
                                  </p:par>
                                  <p:par>
                                    <p:cTn id="60" presetID="2" presetClass="entr" presetSubtype="8" fill="hold" nodeType="withEffect" p14:presetBounceEnd="50000">
                                      <p:stCondLst>
                                        <p:cond delay="0"/>
                                      </p:stCondLst>
                                      <p:childTnLst>
                                        <p:set>
                                          <p:cBhvr>
                                            <p:cTn id="61" dur="1" fill="hold">
                                              <p:stCondLst>
                                                <p:cond delay="0"/>
                                              </p:stCondLst>
                                            </p:cTn>
                                            <p:tgtEl>
                                              <p:spTgt spid="162"/>
                                            </p:tgtEl>
                                            <p:attrNameLst>
                                              <p:attrName>style.visibility</p:attrName>
                                            </p:attrNameLst>
                                          </p:cBhvr>
                                          <p:to>
                                            <p:strVal val="visible"/>
                                          </p:to>
                                        </p:set>
                                        <p:anim calcmode="lin" valueType="num" p14:bounceEnd="50000">
                                          <p:cBhvr additive="base">
                                            <p:cTn id="62" dur="500" fill="hold"/>
                                            <p:tgtEl>
                                              <p:spTgt spid="162"/>
                                            </p:tgtEl>
                                            <p:attrNameLst>
                                              <p:attrName>ppt_x</p:attrName>
                                            </p:attrNameLst>
                                          </p:cBhvr>
                                          <p:tavLst>
                                            <p:tav tm="0">
                                              <p:val>
                                                <p:strVal val="0-#ppt_w/2"/>
                                              </p:val>
                                            </p:tav>
                                            <p:tav tm="100000">
                                              <p:val>
                                                <p:strVal val="#ppt_x"/>
                                              </p:val>
                                            </p:tav>
                                          </p:tavLst>
                                        </p:anim>
                                        <p:anim calcmode="lin" valueType="num" p14:bounceEnd="50000">
                                          <p:cBhvr additive="base">
                                            <p:cTn id="63" dur="500" fill="hold"/>
                                            <p:tgtEl>
                                              <p:spTgt spid="162"/>
                                            </p:tgtEl>
                                            <p:attrNameLst>
                                              <p:attrName>ppt_y</p:attrName>
                                            </p:attrNameLst>
                                          </p:cBhvr>
                                          <p:tavLst>
                                            <p:tav tm="0">
                                              <p:val>
                                                <p:strVal val="#ppt_y"/>
                                              </p:val>
                                            </p:tav>
                                            <p:tav tm="100000">
                                              <p:val>
                                                <p:strVal val="#ppt_y"/>
                                              </p:val>
                                            </p:tav>
                                          </p:tavLst>
                                        </p:anim>
                                      </p:childTnLst>
                                    </p:cTn>
                                  </p:par>
                                </p:childTnLst>
                              </p:cTn>
                            </p:par>
                            <p:par>
                              <p:cTn id="64" fill="hold">
                                <p:stCondLst>
                                  <p:cond delay="2500"/>
                                </p:stCondLst>
                                <p:childTnLst>
                                  <p:par>
                                    <p:cTn id="65" presetID="53" presetClass="entr" presetSubtype="528" fill="hold" nodeType="afterEffect">
                                      <p:stCondLst>
                                        <p:cond delay="0"/>
                                      </p:stCondLst>
                                      <p:childTnLst>
                                        <p:set>
                                          <p:cBhvr>
                                            <p:cTn id="66" dur="1" fill="hold">
                                              <p:stCondLst>
                                                <p:cond delay="0"/>
                                              </p:stCondLst>
                                            </p:cTn>
                                            <p:tgtEl>
                                              <p:spTgt spid="179"/>
                                            </p:tgtEl>
                                            <p:attrNameLst>
                                              <p:attrName>style.visibility</p:attrName>
                                            </p:attrNameLst>
                                          </p:cBhvr>
                                          <p:to>
                                            <p:strVal val="visible"/>
                                          </p:to>
                                        </p:set>
                                        <p:anim calcmode="lin" valueType="num">
                                          <p:cBhvr>
                                            <p:cTn id="67" dur="500" fill="hold"/>
                                            <p:tgtEl>
                                              <p:spTgt spid="179"/>
                                            </p:tgtEl>
                                            <p:attrNameLst>
                                              <p:attrName>ppt_w</p:attrName>
                                            </p:attrNameLst>
                                          </p:cBhvr>
                                          <p:tavLst>
                                            <p:tav tm="0">
                                              <p:val>
                                                <p:fltVal val="0"/>
                                              </p:val>
                                            </p:tav>
                                            <p:tav tm="100000">
                                              <p:val>
                                                <p:strVal val="#ppt_w"/>
                                              </p:val>
                                            </p:tav>
                                          </p:tavLst>
                                        </p:anim>
                                        <p:anim calcmode="lin" valueType="num">
                                          <p:cBhvr>
                                            <p:cTn id="68" dur="500" fill="hold"/>
                                            <p:tgtEl>
                                              <p:spTgt spid="179"/>
                                            </p:tgtEl>
                                            <p:attrNameLst>
                                              <p:attrName>ppt_h</p:attrName>
                                            </p:attrNameLst>
                                          </p:cBhvr>
                                          <p:tavLst>
                                            <p:tav tm="0">
                                              <p:val>
                                                <p:fltVal val="0"/>
                                              </p:val>
                                            </p:tav>
                                            <p:tav tm="100000">
                                              <p:val>
                                                <p:strVal val="#ppt_h"/>
                                              </p:val>
                                            </p:tav>
                                          </p:tavLst>
                                        </p:anim>
                                        <p:animEffect transition="in" filter="fade">
                                          <p:cBhvr>
                                            <p:cTn id="69" dur="500"/>
                                            <p:tgtEl>
                                              <p:spTgt spid="179"/>
                                            </p:tgtEl>
                                          </p:cBhvr>
                                        </p:animEffect>
                                        <p:anim calcmode="lin" valueType="num">
                                          <p:cBhvr>
                                            <p:cTn id="70" dur="500" fill="hold"/>
                                            <p:tgtEl>
                                              <p:spTgt spid="179"/>
                                            </p:tgtEl>
                                            <p:attrNameLst>
                                              <p:attrName>ppt_x</p:attrName>
                                            </p:attrNameLst>
                                          </p:cBhvr>
                                          <p:tavLst>
                                            <p:tav tm="0">
                                              <p:val>
                                                <p:fltVal val="0.5"/>
                                              </p:val>
                                            </p:tav>
                                            <p:tav tm="100000">
                                              <p:val>
                                                <p:strVal val="#ppt_x"/>
                                              </p:val>
                                            </p:tav>
                                          </p:tavLst>
                                        </p:anim>
                                        <p:anim calcmode="lin" valueType="num">
                                          <p:cBhvr>
                                            <p:cTn id="71" dur="500" fill="hold"/>
                                            <p:tgtEl>
                                              <p:spTgt spid="179"/>
                                            </p:tgtEl>
                                            <p:attrNameLst>
                                              <p:attrName>ppt_y</p:attrName>
                                            </p:attrNameLst>
                                          </p:cBhvr>
                                          <p:tavLst>
                                            <p:tav tm="0">
                                              <p:val>
                                                <p:fltVal val="0.5"/>
                                              </p:val>
                                            </p:tav>
                                            <p:tav tm="100000">
                                              <p:val>
                                                <p:strVal val="#ppt_y"/>
                                              </p:val>
                                            </p:tav>
                                          </p:tavLst>
                                        </p:anim>
                                      </p:childTnLst>
                                    </p:cTn>
                                  </p:par>
                                  <p:par>
                                    <p:cTn id="72" presetID="2" presetClass="entr" presetSubtype="8" fill="hold" nodeType="withEffect" p14:presetBounceEnd="50000">
                                      <p:stCondLst>
                                        <p:cond delay="0"/>
                                      </p:stCondLst>
                                      <p:childTnLst>
                                        <p:set>
                                          <p:cBhvr>
                                            <p:cTn id="73" dur="1" fill="hold">
                                              <p:stCondLst>
                                                <p:cond delay="0"/>
                                              </p:stCondLst>
                                            </p:cTn>
                                            <p:tgtEl>
                                              <p:spTgt spid="159"/>
                                            </p:tgtEl>
                                            <p:attrNameLst>
                                              <p:attrName>style.visibility</p:attrName>
                                            </p:attrNameLst>
                                          </p:cBhvr>
                                          <p:to>
                                            <p:strVal val="visible"/>
                                          </p:to>
                                        </p:set>
                                        <p:anim calcmode="lin" valueType="num" p14:bounceEnd="50000">
                                          <p:cBhvr additive="base">
                                            <p:cTn id="74" dur="500" fill="hold"/>
                                            <p:tgtEl>
                                              <p:spTgt spid="159"/>
                                            </p:tgtEl>
                                            <p:attrNameLst>
                                              <p:attrName>ppt_x</p:attrName>
                                            </p:attrNameLst>
                                          </p:cBhvr>
                                          <p:tavLst>
                                            <p:tav tm="0">
                                              <p:val>
                                                <p:strVal val="0-#ppt_w/2"/>
                                              </p:val>
                                            </p:tav>
                                            <p:tav tm="100000">
                                              <p:val>
                                                <p:strVal val="#ppt_x"/>
                                              </p:val>
                                            </p:tav>
                                          </p:tavLst>
                                        </p:anim>
                                        <p:anim calcmode="lin" valueType="num" p14:bounceEnd="50000">
                                          <p:cBhvr additive="base">
                                            <p:cTn id="75" dur="500" fill="hold"/>
                                            <p:tgtEl>
                                              <p:spTgt spid="159"/>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53" presetClass="entr" presetSubtype="528" fill="hold" nodeType="afterEffect">
                                      <p:stCondLst>
                                        <p:cond delay="0"/>
                                      </p:stCondLst>
                                      <p:childTnLst>
                                        <p:set>
                                          <p:cBhvr>
                                            <p:cTn id="78" dur="1" fill="hold">
                                              <p:stCondLst>
                                                <p:cond delay="0"/>
                                              </p:stCondLst>
                                            </p:cTn>
                                            <p:tgtEl>
                                              <p:spTgt spid="185"/>
                                            </p:tgtEl>
                                            <p:attrNameLst>
                                              <p:attrName>style.visibility</p:attrName>
                                            </p:attrNameLst>
                                          </p:cBhvr>
                                          <p:to>
                                            <p:strVal val="visible"/>
                                          </p:to>
                                        </p:set>
                                        <p:anim calcmode="lin" valueType="num">
                                          <p:cBhvr>
                                            <p:cTn id="79" dur="500" fill="hold"/>
                                            <p:tgtEl>
                                              <p:spTgt spid="185"/>
                                            </p:tgtEl>
                                            <p:attrNameLst>
                                              <p:attrName>ppt_w</p:attrName>
                                            </p:attrNameLst>
                                          </p:cBhvr>
                                          <p:tavLst>
                                            <p:tav tm="0">
                                              <p:val>
                                                <p:fltVal val="0"/>
                                              </p:val>
                                            </p:tav>
                                            <p:tav tm="100000">
                                              <p:val>
                                                <p:strVal val="#ppt_w"/>
                                              </p:val>
                                            </p:tav>
                                          </p:tavLst>
                                        </p:anim>
                                        <p:anim calcmode="lin" valueType="num">
                                          <p:cBhvr>
                                            <p:cTn id="80" dur="500" fill="hold"/>
                                            <p:tgtEl>
                                              <p:spTgt spid="185"/>
                                            </p:tgtEl>
                                            <p:attrNameLst>
                                              <p:attrName>ppt_h</p:attrName>
                                            </p:attrNameLst>
                                          </p:cBhvr>
                                          <p:tavLst>
                                            <p:tav tm="0">
                                              <p:val>
                                                <p:fltVal val="0"/>
                                              </p:val>
                                            </p:tav>
                                            <p:tav tm="100000">
                                              <p:val>
                                                <p:strVal val="#ppt_h"/>
                                              </p:val>
                                            </p:tav>
                                          </p:tavLst>
                                        </p:anim>
                                        <p:animEffect transition="in" filter="fade">
                                          <p:cBhvr>
                                            <p:cTn id="81" dur="500"/>
                                            <p:tgtEl>
                                              <p:spTgt spid="185"/>
                                            </p:tgtEl>
                                          </p:cBhvr>
                                        </p:animEffect>
                                        <p:anim calcmode="lin" valueType="num">
                                          <p:cBhvr>
                                            <p:cTn id="82" dur="500" fill="hold"/>
                                            <p:tgtEl>
                                              <p:spTgt spid="185"/>
                                            </p:tgtEl>
                                            <p:attrNameLst>
                                              <p:attrName>ppt_x</p:attrName>
                                            </p:attrNameLst>
                                          </p:cBhvr>
                                          <p:tavLst>
                                            <p:tav tm="0">
                                              <p:val>
                                                <p:fltVal val="0.5"/>
                                              </p:val>
                                            </p:tav>
                                            <p:tav tm="100000">
                                              <p:val>
                                                <p:strVal val="#ppt_x"/>
                                              </p:val>
                                            </p:tav>
                                          </p:tavLst>
                                        </p:anim>
                                        <p:anim calcmode="lin" valueType="num">
                                          <p:cBhvr>
                                            <p:cTn id="83" dur="500" fill="hold"/>
                                            <p:tgtEl>
                                              <p:spTgt spid="185"/>
                                            </p:tgtEl>
                                            <p:attrNameLst>
                                              <p:attrName>ppt_y</p:attrName>
                                            </p:attrNameLst>
                                          </p:cBhvr>
                                          <p:tavLst>
                                            <p:tav tm="0">
                                              <p:val>
                                                <p:fltVal val="0.5"/>
                                              </p:val>
                                            </p:tav>
                                            <p:tav tm="100000">
                                              <p:val>
                                                <p:strVal val="#ppt_y"/>
                                              </p:val>
                                            </p:tav>
                                          </p:tavLst>
                                        </p:anim>
                                      </p:childTnLst>
                                    </p:cTn>
                                  </p:par>
                                  <p:par>
                                    <p:cTn id="84" presetID="2" presetClass="entr" presetSubtype="8" fill="hold" nodeType="withEffect" p14:presetBounceEnd="50000">
                                      <p:stCondLst>
                                        <p:cond delay="0"/>
                                      </p:stCondLst>
                                      <p:childTnLst>
                                        <p:set>
                                          <p:cBhvr>
                                            <p:cTn id="85" dur="1" fill="hold">
                                              <p:stCondLst>
                                                <p:cond delay="0"/>
                                              </p:stCondLst>
                                            </p:cTn>
                                            <p:tgtEl>
                                              <p:spTgt spid="156"/>
                                            </p:tgtEl>
                                            <p:attrNameLst>
                                              <p:attrName>style.visibility</p:attrName>
                                            </p:attrNameLst>
                                          </p:cBhvr>
                                          <p:to>
                                            <p:strVal val="visible"/>
                                          </p:to>
                                        </p:set>
                                        <p:anim calcmode="lin" valueType="num" p14:bounceEnd="50000">
                                          <p:cBhvr additive="base">
                                            <p:cTn id="86" dur="500" fill="hold"/>
                                            <p:tgtEl>
                                              <p:spTgt spid="156"/>
                                            </p:tgtEl>
                                            <p:attrNameLst>
                                              <p:attrName>ppt_x</p:attrName>
                                            </p:attrNameLst>
                                          </p:cBhvr>
                                          <p:tavLst>
                                            <p:tav tm="0">
                                              <p:val>
                                                <p:strVal val="0-#ppt_w/2"/>
                                              </p:val>
                                            </p:tav>
                                            <p:tav tm="100000">
                                              <p:val>
                                                <p:strVal val="#ppt_x"/>
                                              </p:val>
                                            </p:tav>
                                          </p:tavLst>
                                        </p:anim>
                                        <p:anim calcmode="lin" valueType="num" p14:bounceEnd="50000">
                                          <p:cBhvr additive="base">
                                            <p:cTn id="87" dur="500" fill="hold"/>
                                            <p:tgtEl>
                                              <p:spTgt spid="156"/>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53" presetClass="entr" presetSubtype="528" fill="hold" nodeType="afterEffect">
                                      <p:stCondLst>
                                        <p:cond delay="0"/>
                                      </p:stCondLst>
                                      <p:childTnLst>
                                        <p:set>
                                          <p:cBhvr>
                                            <p:cTn id="90" dur="1" fill="hold">
                                              <p:stCondLst>
                                                <p:cond delay="0"/>
                                              </p:stCondLst>
                                            </p:cTn>
                                            <p:tgtEl>
                                              <p:spTgt spid="191"/>
                                            </p:tgtEl>
                                            <p:attrNameLst>
                                              <p:attrName>style.visibility</p:attrName>
                                            </p:attrNameLst>
                                          </p:cBhvr>
                                          <p:to>
                                            <p:strVal val="visible"/>
                                          </p:to>
                                        </p:set>
                                        <p:anim calcmode="lin" valueType="num">
                                          <p:cBhvr>
                                            <p:cTn id="91" dur="500" fill="hold"/>
                                            <p:tgtEl>
                                              <p:spTgt spid="191"/>
                                            </p:tgtEl>
                                            <p:attrNameLst>
                                              <p:attrName>ppt_w</p:attrName>
                                            </p:attrNameLst>
                                          </p:cBhvr>
                                          <p:tavLst>
                                            <p:tav tm="0">
                                              <p:val>
                                                <p:fltVal val="0"/>
                                              </p:val>
                                            </p:tav>
                                            <p:tav tm="100000">
                                              <p:val>
                                                <p:strVal val="#ppt_w"/>
                                              </p:val>
                                            </p:tav>
                                          </p:tavLst>
                                        </p:anim>
                                        <p:anim calcmode="lin" valueType="num">
                                          <p:cBhvr>
                                            <p:cTn id="92" dur="500" fill="hold"/>
                                            <p:tgtEl>
                                              <p:spTgt spid="191"/>
                                            </p:tgtEl>
                                            <p:attrNameLst>
                                              <p:attrName>ppt_h</p:attrName>
                                            </p:attrNameLst>
                                          </p:cBhvr>
                                          <p:tavLst>
                                            <p:tav tm="0">
                                              <p:val>
                                                <p:fltVal val="0"/>
                                              </p:val>
                                            </p:tav>
                                            <p:tav tm="100000">
                                              <p:val>
                                                <p:strVal val="#ppt_h"/>
                                              </p:val>
                                            </p:tav>
                                          </p:tavLst>
                                        </p:anim>
                                        <p:animEffect transition="in" filter="fade">
                                          <p:cBhvr>
                                            <p:cTn id="93" dur="500"/>
                                            <p:tgtEl>
                                              <p:spTgt spid="191"/>
                                            </p:tgtEl>
                                          </p:cBhvr>
                                        </p:animEffect>
                                        <p:anim calcmode="lin" valueType="num">
                                          <p:cBhvr>
                                            <p:cTn id="94" dur="500" fill="hold"/>
                                            <p:tgtEl>
                                              <p:spTgt spid="191"/>
                                            </p:tgtEl>
                                            <p:attrNameLst>
                                              <p:attrName>ppt_x</p:attrName>
                                            </p:attrNameLst>
                                          </p:cBhvr>
                                          <p:tavLst>
                                            <p:tav tm="0">
                                              <p:val>
                                                <p:fltVal val="0.5"/>
                                              </p:val>
                                            </p:tav>
                                            <p:tav tm="100000">
                                              <p:val>
                                                <p:strVal val="#ppt_x"/>
                                              </p:val>
                                            </p:tav>
                                          </p:tavLst>
                                        </p:anim>
                                        <p:anim calcmode="lin" valueType="num">
                                          <p:cBhvr>
                                            <p:cTn id="95" dur="500" fill="hold"/>
                                            <p:tgtEl>
                                              <p:spTgt spid="191"/>
                                            </p:tgtEl>
                                            <p:attrNameLst>
                                              <p:attrName>ppt_y</p:attrName>
                                            </p:attrNameLst>
                                          </p:cBhvr>
                                          <p:tavLst>
                                            <p:tav tm="0">
                                              <p:val>
                                                <p:fltVal val="0.5"/>
                                              </p:val>
                                            </p:tav>
                                            <p:tav tm="100000">
                                              <p:val>
                                                <p:strVal val="#ppt_y"/>
                                              </p:val>
                                            </p:tav>
                                          </p:tavLst>
                                        </p:anim>
                                      </p:childTnLst>
                                    </p:cTn>
                                  </p:par>
                                  <p:par>
                                    <p:cTn id="96" presetID="2" presetClass="entr" presetSubtype="8" fill="hold" nodeType="withEffect" p14:presetBounceEnd="50000">
                                      <p:stCondLst>
                                        <p:cond delay="0"/>
                                      </p:stCondLst>
                                      <p:childTnLst>
                                        <p:set>
                                          <p:cBhvr>
                                            <p:cTn id="97" dur="1" fill="hold">
                                              <p:stCondLst>
                                                <p:cond delay="0"/>
                                              </p:stCondLst>
                                            </p:cTn>
                                            <p:tgtEl>
                                              <p:spTgt spid="153"/>
                                            </p:tgtEl>
                                            <p:attrNameLst>
                                              <p:attrName>style.visibility</p:attrName>
                                            </p:attrNameLst>
                                          </p:cBhvr>
                                          <p:to>
                                            <p:strVal val="visible"/>
                                          </p:to>
                                        </p:set>
                                        <p:anim calcmode="lin" valueType="num" p14:bounceEnd="50000">
                                          <p:cBhvr additive="base">
                                            <p:cTn id="98" dur="500" fill="hold"/>
                                            <p:tgtEl>
                                              <p:spTgt spid="153"/>
                                            </p:tgtEl>
                                            <p:attrNameLst>
                                              <p:attrName>ppt_x</p:attrName>
                                            </p:attrNameLst>
                                          </p:cBhvr>
                                          <p:tavLst>
                                            <p:tav tm="0">
                                              <p:val>
                                                <p:strVal val="0-#ppt_w/2"/>
                                              </p:val>
                                            </p:tav>
                                            <p:tav tm="100000">
                                              <p:val>
                                                <p:strVal val="#ppt_x"/>
                                              </p:val>
                                            </p:tav>
                                          </p:tavLst>
                                        </p:anim>
                                        <p:anim calcmode="lin" valueType="num" p14:bounceEnd="50000">
                                          <p:cBhvr additive="base">
                                            <p:cTn id="99" dur="500" fill="hold"/>
                                            <p:tgtEl>
                                              <p:spTgt spid="153"/>
                                            </p:tgtEl>
                                            <p:attrNameLst>
                                              <p:attrName>ppt_y</p:attrName>
                                            </p:attrNameLst>
                                          </p:cBhvr>
                                          <p:tavLst>
                                            <p:tav tm="0">
                                              <p:val>
                                                <p:strVal val="#ppt_y"/>
                                              </p:val>
                                            </p:tav>
                                            <p:tav tm="100000">
                                              <p:val>
                                                <p:strVal val="#ppt_y"/>
                                              </p:val>
                                            </p:tav>
                                          </p:tavLst>
                                        </p:anim>
                                      </p:childTnLst>
                                    </p:cTn>
                                  </p:par>
                                </p:childTnLst>
                              </p:cTn>
                            </p:par>
                            <p:par>
                              <p:cTn id="100" fill="hold">
                                <p:stCondLst>
                                  <p:cond delay="4000"/>
                                </p:stCondLst>
                                <p:childTnLst>
                                  <p:par>
                                    <p:cTn id="101" presetID="0" presetClass="entr" presetSubtype="0" fill="hold" grpId="0" nodeType="afterEffect">
                                      <p:stCondLst>
                                        <p:cond delay="0"/>
                                      </p:stCondLst>
                                      <p:iterate type="lt">
                                        <p:tmPct val="5000"/>
                                      </p:iterate>
                                      <p:childTnLst>
                                        <p:set>
                                          <p:cBhvr>
                                            <p:cTn id="102" dur="700" fill="hold">
                                              <p:stCondLst>
                                                <p:cond delay="0"/>
                                              </p:stCondLst>
                                            </p:cTn>
                                            <p:tgtEl>
                                              <p:spTgt spid="165"/>
                                            </p:tgtEl>
                                            <p:attrNameLst>
                                              <p:attrName>style.visibility</p:attrName>
                                            </p:attrNameLst>
                                          </p:cBhvr>
                                          <p:to>
                                            <p:strVal val="visible"/>
                                          </p:to>
                                        </p:set>
                                        <p:anim to="" calcmode="lin" valueType="num">
                                          <p:cBhvr>
                                            <p:cTn id="103" dur="700" fill="hold">
                                              <p:stCondLst>
                                                <p:cond delay="0"/>
                                              </p:stCondLst>
                                            </p:cTn>
                                            <p:tgtEl>
                                              <p:spTgt spid="165"/>
                                            </p:tgtEl>
                                            <p:attrNameLst>
                                              <p:attrName>ppt_x</p:attrName>
                                            </p:attrNameLst>
                                          </p:cBhvr>
                                          <p:tavLst>
                                            <p:tav tm="0" fmla="#ppt_x-#ppt_w*1.2*((1.5-1.5*$)^3-(1.5-1.5*$)^2)">
                                              <p:val>
                                                <p:strVal val="0"/>
                                              </p:val>
                                            </p:tav>
                                            <p:tav tm="100000">
                                              <p:val>
                                                <p:strVal val="1"/>
                                              </p:val>
                                            </p:tav>
                                          </p:tavLst>
                                        </p:anim>
                                        <p:anim to="" calcmode="lin" valueType="num">
                                          <p:cBhvr>
                                            <p:cTn id="104" dur="700" fill="hold">
                                              <p:stCondLst>
                                                <p:cond delay="0"/>
                                              </p:stCondLst>
                                            </p:cTn>
                                            <p:tgtEl>
                                              <p:spTgt spid="165"/>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05" dur="700" fill="hold">
                                              <p:stCondLst>
                                                <p:cond delay="0"/>
                                              </p:stCondLst>
                                            </p:cTn>
                                            <p:tgtEl>
                                              <p:spTgt spid="165"/>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106" fill="hold">
                                <p:stCondLst>
                                  <p:cond delay="5015"/>
                                </p:stCondLst>
                                <p:childTnLst>
                                  <p:par>
                                    <p:cTn id="107" presetID="0" presetClass="entr" presetSubtype="0" fill="hold" grpId="0" nodeType="afterEffect">
                                      <p:stCondLst>
                                        <p:cond delay="0"/>
                                      </p:stCondLst>
                                      <p:iterate type="lt">
                                        <p:tmPct val="5000"/>
                                      </p:iterate>
                                      <p:childTnLst>
                                        <p:set>
                                          <p:cBhvr>
                                            <p:cTn id="108" dur="700" fill="hold">
                                              <p:stCondLst>
                                                <p:cond delay="0"/>
                                              </p:stCondLst>
                                            </p:cTn>
                                            <p:tgtEl>
                                              <p:spTgt spid="166"/>
                                            </p:tgtEl>
                                            <p:attrNameLst>
                                              <p:attrName>style.visibility</p:attrName>
                                            </p:attrNameLst>
                                          </p:cBhvr>
                                          <p:to>
                                            <p:strVal val="visible"/>
                                          </p:to>
                                        </p:set>
                                        <p:anim to="" calcmode="lin" valueType="num">
                                          <p:cBhvr>
                                            <p:cTn id="109" dur="700" fill="hold">
                                              <p:stCondLst>
                                                <p:cond delay="0"/>
                                              </p:stCondLst>
                                            </p:cTn>
                                            <p:tgtEl>
                                              <p:spTgt spid="166"/>
                                            </p:tgtEl>
                                            <p:attrNameLst>
                                              <p:attrName>ppt_x</p:attrName>
                                            </p:attrNameLst>
                                          </p:cBhvr>
                                          <p:tavLst>
                                            <p:tav tm="0" fmla="#ppt_x-#ppt_w*1.2*((1.5-1.5*$)^3-(1.5-1.5*$)^2)">
                                              <p:val>
                                                <p:strVal val="0"/>
                                              </p:val>
                                            </p:tav>
                                            <p:tav tm="100000">
                                              <p:val>
                                                <p:strVal val="1"/>
                                              </p:val>
                                            </p:tav>
                                          </p:tavLst>
                                        </p:anim>
                                        <p:anim to="" calcmode="lin" valueType="num">
                                          <p:cBhvr>
                                            <p:cTn id="110" dur="700" fill="hold">
                                              <p:stCondLst>
                                                <p:cond delay="0"/>
                                              </p:stCondLst>
                                            </p:cTn>
                                            <p:tgtEl>
                                              <p:spTgt spid="16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11" dur="700" fill="hold">
                                              <p:stCondLst>
                                                <p:cond delay="0"/>
                                              </p:stCondLst>
                                            </p:cTn>
                                            <p:tgtEl>
                                              <p:spTgt spid="166"/>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p:cTn id="7" dur="500" fill="hold"/>
                                            <p:tgtEl>
                                              <p:spTgt spid="170"/>
                                            </p:tgtEl>
                                            <p:attrNameLst>
                                              <p:attrName>ppt_w</p:attrName>
                                            </p:attrNameLst>
                                          </p:cBhvr>
                                          <p:tavLst>
                                            <p:tav tm="0">
                                              <p:val>
                                                <p:fltVal val="0"/>
                                              </p:val>
                                            </p:tav>
                                            <p:tav tm="100000">
                                              <p:val>
                                                <p:strVal val="#ppt_w"/>
                                              </p:val>
                                            </p:tav>
                                          </p:tavLst>
                                        </p:anim>
                                        <p:anim calcmode="lin" valueType="num">
                                          <p:cBhvr>
                                            <p:cTn id="8" dur="500" fill="hold"/>
                                            <p:tgtEl>
                                              <p:spTgt spid="170"/>
                                            </p:tgtEl>
                                            <p:attrNameLst>
                                              <p:attrName>ppt_h</p:attrName>
                                            </p:attrNameLst>
                                          </p:cBhvr>
                                          <p:tavLst>
                                            <p:tav tm="0">
                                              <p:val>
                                                <p:fltVal val="0"/>
                                              </p:val>
                                            </p:tav>
                                            <p:tav tm="100000">
                                              <p:val>
                                                <p:strVal val="#ppt_h"/>
                                              </p:val>
                                            </p:tav>
                                          </p:tavLst>
                                        </p:anim>
                                        <p:animEffect transition="in" filter="fade">
                                          <p:cBhvr>
                                            <p:cTn id="9" dur="500"/>
                                            <p:tgtEl>
                                              <p:spTgt spid="170"/>
                                            </p:tgtEl>
                                          </p:cBhvr>
                                        </p:animEffect>
                                        <p:anim calcmode="lin" valueType="num">
                                          <p:cBhvr>
                                            <p:cTn id="10" dur="500" fill="hold"/>
                                            <p:tgtEl>
                                              <p:spTgt spid="170"/>
                                            </p:tgtEl>
                                            <p:attrNameLst>
                                              <p:attrName>ppt_x</p:attrName>
                                            </p:attrNameLst>
                                          </p:cBhvr>
                                          <p:tavLst>
                                            <p:tav tm="0">
                                              <p:val>
                                                <p:fltVal val="0.5"/>
                                              </p:val>
                                            </p:tav>
                                            <p:tav tm="100000">
                                              <p:val>
                                                <p:strVal val="#ppt_x"/>
                                              </p:val>
                                            </p:tav>
                                          </p:tavLst>
                                        </p:anim>
                                        <p:anim calcmode="lin" valueType="num">
                                          <p:cBhvr>
                                            <p:cTn id="11" dur="500" fill="hold"/>
                                            <p:tgtEl>
                                              <p:spTgt spid="170"/>
                                            </p:tgtEl>
                                            <p:attrNameLst>
                                              <p:attrName>ppt_y</p:attrName>
                                            </p:attrNameLst>
                                          </p:cBhvr>
                                          <p:tavLst>
                                            <p:tav tm="0">
                                              <p:val>
                                                <p:fltVal val="0.5"/>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67"/>
                                            </p:tgtEl>
                                            <p:attrNameLst>
                                              <p:attrName>style.visibility</p:attrName>
                                            </p:attrNameLst>
                                          </p:cBhvr>
                                          <p:to>
                                            <p:strVal val="visible"/>
                                          </p:to>
                                        </p:set>
                                        <p:anim calcmode="lin" valueType="num">
                                          <p:cBhvr additive="base">
                                            <p:cTn id="14" dur="500" fill="hold"/>
                                            <p:tgtEl>
                                              <p:spTgt spid="167"/>
                                            </p:tgtEl>
                                            <p:attrNameLst>
                                              <p:attrName>ppt_x</p:attrName>
                                            </p:attrNameLst>
                                          </p:cBhvr>
                                          <p:tavLst>
                                            <p:tav tm="0">
                                              <p:val>
                                                <p:strVal val="1+#ppt_w/2"/>
                                              </p:val>
                                            </p:tav>
                                            <p:tav tm="100000">
                                              <p:val>
                                                <p:strVal val="#ppt_x"/>
                                              </p:val>
                                            </p:tav>
                                          </p:tavLst>
                                        </p:anim>
                                        <p:anim calcmode="lin" valueType="num">
                                          <p:cBhvr additive="base">
                                            <p:cTn id="15" dur="500" fill="hold"/>
                                            <p:tgtEl>
                                              <p:spTgt spid="167"/>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53" presetClass="entr" presetSubtype="528" fill="hold" nodeType="after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p:cTn id="19" dur="500" fill="hold"/>
                                            <p:tgtEl>
                                              <p:spTgt spid="188"/>
                                            </p:tgtEl>
                                            <p:attrNameLst>
                                              <p:attrName>ppt_w</p:attrName>
                                            </p:attrNameLst>
                                          </p:cBhvr>
                                          <p:tavLst>
                                            <p:tav tm="0">
                                              <p:val>
                                                <p:fltVal val="0"/>
                                              </p:val>
                                            </p:tav>
                                            <p:tav tm="100000">
                                              <p:val>
                                                <p:strVal val="#ppt_w"/>
                                              </p:val>
                                            </p:tav>
                                          </p:tavLst>
                                        </p:anim>
                                        <p:anim calcmode="lin" valueType="num">
                                          <p:cBhvr>
                                            <p:cTn id="20" dur="500" fill="hold"/>
                                            <p:tgtEl>
                                              <p:spTgt spid="188"/>
                                            </p:tgtEl>
                                            <p:attrNameLst>
                                              <p:attrName>ppt_h</p:attrName>
                                            </p:attrNameLst>
                                          </p:cBhvr>
                                          <p:tavLst>
                                            <p:tav tm="0">
                                              <p:val>
                                                <p:fltVal val="0"/>
                                              </p:val>
                                            </p:tav>
                                            <p:tav tm="100000">
                                              <p:val>
                                                <p:strVal val="#ppt_h"/>
                                              </p:val>
                                            </p:tav>
                                          </p:tavLst>
                                        </p:anim>
                                        <p:animEffect transition="in" filter="fade">
                                          <p:cBhvr>
                                            <p:cTn id="21" dur="500"/>
                                            <p:tgtEl>
                                              <p:spTgt spid="188"/>
                                            </p:tgtEl>
                                          </p:cBhvr>
                                        </p:animEffect>
                                        <p:anim calcmode="lin" valueType="num">
                                          <p:cBhvr>
                                            <p:cTn id="22" dur="500" fill="hold"/>
                                            <p:tgtEl>
                                              <p:spTgt spid="188"/>
                                            </p:tgtEl>
                                            <p:attrNameLst>
                                              <p:attrName>ppt_x</p:attrName>
                                            </p:attrNameLst>
                                          </p:cBhvr>
                                          <p:tavLst>
                                            <p:tav tm="0">
                                              <p:val>
                                                <p:fltVal val="0.5"/>
                                              </p:val>
                                            </p:tav>
                                            <p:tav tm="100000">
                                              <p:val>
                                                <p:strVal val="#ppt_x"/>
                                              </p:val>
                                            </p:tav>
                                          </p:tavLst>
                                        </p:anim>
                                        <p:anim calcmode="lin" valueType="num">
                                          <p:cBhvr>
                                            <p:cTn id="23" dur="500" fill="hold"/>
                                            <p:tgtEl>
                                              <p:spTgt spid="188"/>
                                            </p:tgtEl>
                                            <p:attrNameLst>
                                              <p:attrName>ppt_y</p:attrName>
                                            </p:attrNameLst>
                                          </p:cBhvr>
                                          <p:tavLst>
                                            <p:tav tm="0">
                                              <p:val>
                                                <p:fltVal val="0.5"/>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44"/>
                                            </p:tgtEl>
                                            <p:attrNameLst>
                                              <p:attrName>style.visibility</p:attrName>
                                            </p:attrNameLst>
                                          </p:cBhvr>
                                          <p:to>
                                            <p:strVal val="visible"/>
                                          </p:to>
                                        </p:set>
                                        <p:anim calcmode="lin" valueType="num">
                                          <p:cBhvr additive="base">
                                            <p:cTn id="26" dur="500" fill="hold"/>
                                            <p:tgtEl>
                                              <p:spTgt spid="144"/>
                                            </p:tgtEl>
                                            <p:attrNameLst>
                                              <p:attrName>ppt_x</p:attrName>
                                            </p:attrNameLst>
                                          </p:cBhvr>
                                          <p:tavLst>
                                            <p:tav tm="0">
                                              <p:val>
                                                <p:strVal val="1+#ppt_w/2"/>
                                              </p:val>
                                            </p:tav>
                                            <p:tav tm="100000">
                                              <p:val>
                                                <p:strVal val="#ppt_x"/>
                                              </p:val>
                                            </p:tav>
                                          </p:tavLst>
                                        </p:anim>
                                        <p:anim calcmode="lin" valueType="num">
                                          <p:cBhvr additive="base">
                                            <p:cTn id="27" dur="500" fill="hold"/>
                                            <p:tgtEl>
                                              <p:spTgt spid="144"/>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53" presetClass="entr" presetSubtype="528"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animEffect transition="in" filter="fade">
                                          <p:cBhvr>
                                            <p:cTn id="33" dur="500"/>
                                            <p:tgtEl>
                                              <p:spTgt spid="173"/>
                                            </p:tgtEl>
                                          </p:cBhvr>
                                        </p:animEffect>
                                        <p:anim calcmode="lin" valueType="num">
                                          <p:cBhvr>
                                            <p:cTn id="34" dur="500" fill="hold"/>
                                            <p:tgtEl>
                                              <p:spTgt spid="173"/>
                                            </p:tgtEl>
                                            <p:attrNameLst>
                                              <p:attrName>ppt_x</p:attrName>
                                            </p:attrNameLst>
                                          </p:cBhvr>
                                          <p:tavLst>
                                            <p:tav tm="0">
                                              <p:val>
                                                <p:fltVal val="0.5"/>
                                              </p:val>
                                            </p:tav>
                                            <p:tav tm="100000">
                                              <p:val>
                                                <p:strVal val="#ppt_x"/>
                                              </p:val>
                                            </p:tav>
                                          </p:tavLst>
                                        </p:anim>
                                        <p:anim calcmode="lin" valueType="num">
                                          <p:cBhvr>
                                            <p:cTn id="35" dur="500" fill="hold"/>
                                            <p:tgtEl>
                                              <p:spTgt spid="173"/>
                                            </p:tgtEl>
                                            <p:attrNameLst>
                                              <p:attrName>ppt_y</p:attrName>
                                            </p:attrNameLst>
                                          </p:cBhvr>
                                          <p:tavLst>
                                            <p:tav tm="0">
                                              <p:val>
                                                <p:fltVal val="0.5"/>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 calcmode="lin" valueType="num">
                                          <p:cBhvr additive="base">
                                            <p:cTn id="38" dur="500" fill="hold"/>
                                            <p:tgtEl>
                                              <p:spTgt spid="147"/>
                                            </p:tgtEl>
                                            <p:attrNameLst>
                                              <p:attrName>ppt_x</p:attrName>
                                            </p:attrNameLst>
                                          </p:cBhvr>
                                          <p:tavLst>
                                            <p:tav tm="0">
                                              <p:val>
                                                <p:strVal val="1+#ppt_w/2"/>
                                              </p:val>
                                            </p:tav>
                                            <p:tav tm="100000">
                                              <p:val>
                                                <p:strVal val="#ppt_x"/>
                                              </p:val>
                                            </p:tav>
                                          </p:tavLst>
                                        </p:anim>
                                        <p:anim calcmode="lin" valueType="num">
                                          <p:cBhvr additive="base">
                                            <p:cTn id="39" dur="500" fill="hold"/>
                                            <p:tgtEl>
                                              <p:spTgt spid="147"/>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53" presetClass="entr" presetSubtype="528" fill="hold" nodeType="after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anim calcmode="lin" valueType="num">
                                          <p:cBhvr>
                                            <p:cTn id="46" dur="500" fill="hold"/>
                                            <p:tgtEl>
                                              <p:spTgt spid="176"/>
                                            </p:tgtEl>
                                            <p:attrNameLst>
                                              <p:attrName>ppt_x</p:attrName>
                                            </p:attrNameLst>
                                          </p:cBhvr>
                                          <p:tavLst>
                                            <p:tav tm="0">
                                              <p:val>
                                                <p:fltVal val="0.5"/>
                                              </p:val>
                                            </p:tav>
                                            <p:tav tm="100000">
                                              <p:val>
                                                <p:strVal val="#ppt_x"/>
                                              </p:val>
                                            </p:tav>
                                          </p:tavLst>
                                        </p:anim>
                                        <p:anim calcmode="lin" valueType="num">
                                          <p:cBhvr>
                                            <p:cTn id="47" dur="500" fill="hold"/>
                                            <p:tgtEl>
                                              <p:spTgt spid="176"/>
                                            </p:tgtEl>
                                            <p:attrNameLst>
                                              <p:attrName>ppt_y</p:attrName>
                                            </p:attrNameLst>
                                          </p:cBhvr>
                                          <p:tavLst>
                                            <p:tav tm="0">
                                              <p:val>
                                                <p:fltVal val="0.5"/>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150"/>
                                            </p:tgtEl>
                                            <p:attrNameLst>
                                              <p:attrName>style.visibility</p:attrName>
                                            </p:attrNameLst>
                                          </p:cBhvr>
                                          <p:to>
                                            <p:strVal val="visible"/>
                                          </p:to>
                                        </p:set>
                                        <p:anim calcmode="lin" valueType="num">
                                          <p:cBhvr additive="base">
                                            <p:cTn id="50" dur="500" fill="hold"/>
                                            <p:tgtEl>
                                              <p:spTgt spid="150"/>
                                            </p:tgtEl>
                                            <p:attrNameLst>
                                              <p:attrName>ppt_x</p:attrName>
                                            </p:attrNameLst>
                                          </p:cBhvr>
                                          <p:tavLst>
                                            <p:tav tm="0">
                                              <p:val>
                                                <p:strVal val="1+#ppt_w/2"/>
                                              </p:val>
                                            </p:tav>
                                            <p:tav tm="100000">
                                              <p:val>
                                                <p:strVal val="#ppt_x"/>
                                              </p:val>
                                            </p:tav>
                                          </p:tavLst>
                                        </p:anim>
                                        <p:anim calcmode="lin" valueType="num">
                                          <p:cBhvr additive="base">
                                            <p:cTn id="51" dur="500" fill="hold"/>
                                            <p:tgtEl>
                                              <p:spTgt spid="150"/>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53" presetClass="entr" presetSubtype="528" fill="hold" nodeType="afterEffect">
                                      <p:stCondLst>
                                        <p:cond delay="0"/>
                                      </p:stCondLst>
                                      <p:childTnLst>
                                        <p:set>
                                          <p:cBhvr>
                                            <p:cTn id="54" dur="1" fill="hold">
                                              <p:stCondLst>
                                                <p:cond delay="0"/>
                                              </p:stCondLst>
                                            </p:cTn>
                                            <p:tgtEl>
                                              <p:spTgt spid="182"/>
                                            </p:tgtEl>
                                            <p:attrNameLst>
                                              <p:attrName>style.visibility</p:attrName>
                                            </p:attrNameLst>
                                          </p:cBhvr>
                                          <p:to>
                                            <p:strVal val="visible"/>
                                          </p:to>
                                        </p:set>
                                        <p:anim calcmode="lin" valueType="num">
                                          <p:cBhvr>
                                            <p:cTn id="55" dur="500" fill="hold"/>
                                            <p:tgtEl>
                                              <p:spTgt spid="182"/>
                                            </p:tgtEl>
                                            <p:attrNameLst>
                                              <p:attrName>ppt_w</p:attrName>
                                            </p:attrNameLst>
                                          </p:cBhvr>
                                          <p:tavLst>
                                            <p:tav tm="0">
                                              <p:val>
                                                <p:fltVal val="0"/>
                                              </p:val>
                                            </p:tav>
                                            <p:tav tm="100000">
                                              <p:val>
                                                <p:strVal val="#ppt_w"/>
                                              </p:val>
                                            </p:tav>
                                          </p:tavLst>
                                        </p:anim>
                                        <p:anim calcmode="lin" valueType="num">
                                          <p:cBhvr>
                                            <p:cTn id="56" dur="500" fill="hold"/>
                                            <p:tgtEl>
                                              <p:spTgt spid="182"/>
                                            </p:tgtEl>
                                            <p:attrNameLst>
                                              <p:attrName>ppt_h</p:attrName>
                                            </p:attrNameLst>
                                          </p:cBhvr>
                                          <p:tavLst>
                                            <p:tav tm="0">
                                              <p:val>
                                                <p:fltVal val="0"/>
                                              </p:val>
                                            </p:tav>
                                            <p:tav tm="100000">
                                              <p:val>
                                                <p:strVal val="#ppt_h"/>
                                              </p:val>
                                            </p:tav>
                                          </p:tavLst>
                                        </p:anim>
                                        <p:animEffect transition="in" filter="fade">
                                          <p:cBhvr>
                                            <p:cTn id="57" dur="500"/>
                                            <p:tgtEl>
                                              <p:spTgt spid="182"/>
                                            </p:tgtEl>
                                          </p:cBhvr>
                                        </p:animEffect>
                                        <p:anim calcmode="lin" valueType="num">
                                          <p:cBhvr>
                                            <p:cTn id="58" dur="500" fill="hold"/>
                                            <p:tgtEl>
                                              <p:spTgt spid="182"/>
                                            </p:tgtEl>
                                            <p:attrNameLst>
                                              <p:attrName>ppt_x</p:attrName>
                                            </p:attrNameLst>
                                          </p:cBhvr>
                                          <p:tavLst>
                                            <p:tav tm="0">
                                              <p:val>
                                                <p:fltVal val="0.5"/>
                                              </p:val>
                                            </p:tav>
                                            <p:tav tm="100000">
                                              <p:val>
                                                <p:strVal val="#ppt_x"/>
                                              </p:val>
                                            </p:tav>
                                          </p:tavLst>
                                        </p:anim>
                                        <p:anim calcmode="lin" valueType="num">
                                          <p:cBhvr>
                                            <p:cTn id="59" dur="500" fill="hold"/>
                                            <p:tgtEl>
                                              <p:spTgt spid="182"/>
                                            </p:tgtEl>
                                            <p:attrNameLst>
                                              <p:attrName>ppt_y</p:attrName>
                                            </p:attrNameLst>
                                          </p:cBhvr>
                                          <p:tavLst>
                                            <p:tav tm="0">
                                              <p:val>
                                                <p:fltVal val="0.5"/>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162"/>
                                            </p:tgtEl>
                                            <p:attrNameLst>
                                              <p:attrName>style.visibility</p:attrName>
                                            </p:attrNameLst>
                                          </p:cBhvr>
                                          <p:to>
                                            <p:strVal val="visible"/>
                                          </p:to>
                                        </p:set>
                                        <p:anim calcmode="lin" valueType="num">
                                          <p:cBhvr additive="base">
                                            <p:cTn id="62" dur="500" fill="hold"/>
                                            <p:tgtEl>
                                              <p:spTgt spid="162"/>
                                            </p:tgtEl>
                                            <p:attrNameLst>
                                              <p:attrName>ppt_x</p:attrName>
                                            </p:attrNameLst>
                                          </p:cBhvr>
                                          <p:tavLst>
                                            <p:tav tm="0">
                                              <p:val>
                                                <p:strVal val="0-#ppt_w/2"/>
                                              </p:val>
                                            </p:tav>
                                            <p:tav tm="100000">
                                              <p:val>
                                                <p:strVal val="#ppt_x"/>
                                              </p:val>
                                            </p:tav>
                                          </p:tavLst>
                                        </p:anim>
                                        <p:anim calcmode="lin" valueType="num">
                                          <p:cBhvr additive="base">
                                            <p:cTn id="63" dur="500" fill="hold"/>
                                            <p:tgtEl>
                                              <p:spTgt spid="162"/>
                                            </p:tgtEl>
                                            <p:attrNameLst>
                                              <p:attrName>ppt_y</p:attrName>
                                            </p:attrNameLst>
                                          </p:cBhvr>
                                          <p:tavLst>
                                            <p:tav tm="0">
                                              <p:val>
                                                <p:strVal val="#ppt_y"/>
                                              </p:val>
                                            </p:tav>
                                            <p:tav tm="100000">
                                              <p:val>
                                                <p:strVal val="#ppt_y"/>
                                              </p:val>
                                            </p:tav>
                                          </p:tavLst>
                                        </p:anim>
                                      </p:childTnLst>
                                    </p:cTn>
                                  </p:par>
                                </p:childTnLst>
                              </p:cTn>
                            </p:par>
                            <p:par>
                              <p:cTn id="64" fill="hold">
                                <p:stCondLst>
                                  <p:cond delay="2500"/>
                                </p:stCondLst>
                                <p:childTnLst>
                                  <p:par>
                                    <p:cTn id="65" presetID="53" presetClass="entr" presetSubtype="528" fill="hold" nodeType="afterEffect">
                                      <p:stCondLst>
                                        <p:cond delay="0"/>
                                      </p:stCondLst>
                                      <p:childTnLst>
                                        <p:set>
                                          <p:cBhvr>
                                            <p:cTn id="66" dur="1" fill="hold">
                                              <p:stCondLst>
                                                <p:cond delay="0"/>
                                              </p:stCondLst>
                                            </p:cTn>
                                            <p:tgtEl>
                                              <p:spTgt spid="179"/>
                                            </p:tgtEl>
                                            <p:attrNameLst>
                                              <p:attrName>style.visibility</p:attrName>
                                            </p:attrNameLst>
                                          </p:cBhvr>
                                          <p:to>
                                            <p:strVal val="visible"/>
                                          </p:to>
                                        </p:set>
                                        <p:anim calcmode="lin" valueType="num">
                                          <p:cBhvr>
                                            <p:cTn id="67" dur="500" fill="hold"/>
                                            <p:tgtEl>
                                              <p:spTgt spid="179"/>
                                            </p:tgtEl>
                                            <p:attrNameLst>
                                              <p:attrName>ppt_w</p:attrName>
                                            </p:attrNameLst>
                                          </p:cBhvr>
                                          <p:tavLst>
                                            <p:tav tm="0">
                                              <p:val>
                                                <p:fltVal val="0"/>
                                              </p:val>
                                            </p:tav>
                                            <p:tav tm="100000">
                                              <p:val>
                                                <p:strVal val="#ppt_w"/>
                                              </p:val>
                                            </p:tav>
                                          </p:tavLst>
                                        </p:anim>
                                        <p:anim calcmode="lin" valueType="num">
                                          <p:cBhvr>
                                            <p:cTn id="68" dur="500" fill="hold"/>
                                            <p:tgtEl>
                                              <p:spTgt spid="179"/>
                                            </p:tgtEl>
                                            <p:attrNameLst>
                                              <p:attrName>ppt_h</p:attrName>
                                            </p:attrNameLst>
                                          </p:cBhvr>
                                          <p:tavLst>
                                            <p:tav tm="0">
                                              <p:val>
                                                <p:fltVal val="0"/>
                                              </p:val>
                                            </p:tav>
                                            <p:tav tm="100000">
                                              <p:val>
                                                <p:strVal val="#ppt_h"/>
                                              </p:val>
                                            </p:tav>
                                          </p:tavLst>
                                        </p:anim>
                                        <p:animEffect transition="in" filter="fade">
                                          <p:cBhvr>
                                            <p:cTn id="69" dur="500"/>
                                            <p:tgtEl>
                                              <p:spTgt spid="179"/>
                                            </p:tgtEl>
                                          </p:cBhvr>
                                        </p:animEffect>
                                        <p:anim calcmode="lin" valueType="num">
                                          <p:cBhvr>
                                            <p:cTn id="70" dur="500" fill="hold"/>
                                            <p:tgtEl>
                                              <p:spTgt spid="179"/>
                                            </p:tgtEl>
                                            <p:attrNameLst>
                                              <p:attrName>ppt_x</p:attrName>
                                            </p:attrNameLst>
                                          </p:cBhvr>
                                          <p:tavLst>
                                            <p:tav tm="0">
                                              <p:val>
                                                <p:fltVal val="0.5"/>
                                              </p:val>
                                            </p:tav>
                                            <p:tav tm="100000">
                                              <p:val>
                                                <p:strVal val="#ppt_x"/>
                                              </p:val>
                                            </p:tav>
                                          </p:tavLst>
                                        </p:anim>
                                        <p:anim calcmode="lin" valueType="num">
                                          <p:cBhvr>
                                            <p:cTn id="71" dur="500" fill="hold"/>
                                            <p:tgtEl>
                                              <p:spTgt spid="179"/>
                                            </p:tgtEl>
                                            <p:attrNameLst>
                                              <p:attrName>ppt_y</p:attrName>
                                            </p:attrNameLst>
                                          </p:cBhvr>
                                          <p:tavLst>
                                            <p:tav tm="0">
                                              <p:val>
                                                <p:fltVal val="0.5"/>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159"/>
                                            </p:tgtEl>
                                            <p:attrNameLst>
                                              <p:attrName>style.visibility</p:attrName>
                                            </p:attrNameLst>
                                          </p:cBhvr>
                                          <p:to>
                                            <p:strVal val="visible"/>
                                          </p:to>
                                        </p:set>
                                        <p:anim calcmode="lin" valueType="num">
                                          <p:cBhvr additive="base">
                                            <p:cTn id="74" dur="500" fill="hold"/>
                                            <p:tgtEl>
                                              <p:spTgt spid="159"/>
                                            </p:tgtEl>
                                            <p:attrNameLst>
                                              <p:attrName>ppt_x</p:attrName>
                                            </p:attrNameLst>
                                          </p:cBhvr>
                                          <p:tavLst>
                                            <p:tav tm="0">
                                              <p:val>
                                                <p:strVal val="0-#ppt_w/2"/>
                                              </p:val>
                                            </p:tav>
                                            <p:tav tm="100000">
                                              <p:val>
                                                <p:strVal val="#ppt_x"/>
                                              </p:val>
                                            </p:tav>
                                          </p:tavLst>
                                        </p:anim>
                                        <p:anim calcmode="lin" valueType="num">
                                          <p:cBhvr additive="base">
                                            <p:cTn id="75" dur="500" fill="hold"/>
                                            <p:tgtEl>
                                              <p:spTgt spid="159"/>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53" presetClass="entr" presetSubtype="528" fill="hold" nodeType="afterEffect">
                                      <p:stCondLst>
                                        <p:cond delay="0"/>
                                      </p:stCondLst>
                                      <p:childTnLst>
                                        <p:set>
                                          <p:cBhvr>
                                            <p:cTn id="78" dur="1" fill="hold">
                                              <p:stCondLst>
                                                <p:cond delay="0"/>
                                              </p:stCondLst>
                                            </p:cTn>
                                            <p:tgtEl>
                                              <p:spTgt spid="185"/>
                                            </p:tgtEl>
                                            <p:attrNameLst>
                                              <p:attrName>style.visibility</p:attrName>
                                            </p:attrNameLst>
                                          </p:cBhvr>
                                          <p:to>
                                            <p:strVal val="visible"/>
                                          </p:to>
                                        </p:set>
                                        <p:anim calcmode="lin" valueType="num">
                                          <p:cBhvr>
                                            <p:cTn id="79" dur="500" fill="hold"/>
                                            <p:tgtEl>
                                              <p:spTgt spid="185"/>
                                            </p:tgtEl>
                                            <p:attrNameLst>
                                              <p:attrName>ppt_w</p:attrName>
                                            </p:attrNameLst>
                                          </p:cBhvr>
                                          <p:tavLst>
                                            <p:tav tm="0">
                                              <p:val>
                                                <p:fltVal val="0"/>
                                              </p:val>
                                            </p:tav>
                                            <p:tav tm="100000">
                                              <p:val>
                                                <p:strVal val="#ppt_w"/>
                                              </p:val>
                                            </p:tav>
                                          </p:tavLst>
                                        </p:anim>
                                        <p:anim calcmode="lin" valueType="num">
                                          <p:cBhvr>
                                            <p:cTn id="80" dur="500" fill="hold"/>
                                            <p:tgtEl>
                                              <p:spTgt spid="185"/>
                                            </p:tgtEl>
                                            <p:attrNameLst>
                                              <p:attrName>ppt_h</p:attrName>
                                            </p:attrNameLst>
                                          </p:cBhvr>
                                          <p:tavLst>
                                            <p:tav tm="0">
                                              <p:val>
                                                <p:fltVal val="0"/>
                                              </p:val>
                                            </p:tav>
                                            <p:tav tm="100000">
                                              <p:val>
                                                <p:strVal val="#ppt_h"/>
                                              </p:val>
                                            </p:tav>
                                          </p:tavLst>
                                        </p:anim>
                                        <p:animEffect transition="in" filter="fade">
                                          <p:cBhvr>
                                            <p:cTn id="81" dur="500"/>
                                            <p:tgtEl>
                                              <p:spTgt spid="185"/>
                                            </p:tgtEl>
                                          </p:cBhvr>
                                        </p:animEffect>
                                        <p:anim calcmode="lin" valueType="num">
                                          <p:cBhvr>
                                            <p:cTn id="82" dur="500" fill="hold"/>
                                            <p:tgtEl>
                                              <p:spTgt spid="185"/>
                                            </p:tgtEl>
                                            <p:attrNameLst>
                                              <p:attrName>ppt_x</p:attrName>
                                            </p:attrNameLst>
                                          </p:cBhvr>
                                          <p:tavLst>
                                            <p:tav tm="0">
                                              <p:val>
                                                <p:fltVal val="0.5"/>
                                              </p:val>
                                            </p:tav>
                                            <p:tav tm="100000">
                                              <p:val>
                                                <p:strVal val="#ppt_x"/>
                                              </p:val>
                                            </p:tav>
                                          </p:tavLst>
                                        </p:anim>
                                        <p:anim calcmode="lin" valueType="num">
                                          <p:cBhvr>
                                            <p:cTn id="83" dur="500" fill="hold"/>
                                            <p:tgtEl>
                                              <p:spTgt spid="185"/>
                                            </p:tgtEl>
                                            <p:attrNameLst>
                                              <p:attrName>ppt_y</p:attrName>
                                            </p:attrNameLst>
                                          </p:cBhvr>
                                          <p:tavLst>
                                            <p:tav tm="0">
                                              <p:val>
                                                <p:fltVal val="0.5"/>
                                              </p:val>
                                            </p:tav>
                                            <p:tav tm="100000">
                                              <p:val>
                                                <p:strVal val="#ppt_y"/>
                                              </p:val>
                                            </p:tav>
                                          </p:tavLst>
                                        </p:anim>
                                      </p:childTnLst>
                                    </p:cTn>
                                  </p:par>
                                  <p:par>
                                    <p:cTn id="84" presetID="2" presetClass="entr" presetSubtype="8" fill="hold" nodeType="withEffect">
                                      <p:stCondLst>
                                        <p:cond delay="0"/>
                                      </p:stCondLst>
                                      <p:childTnLst>
                                        <p:set>
                                          <p:cBhvr>
                                            <p:cTn id="85" dur="1" fill="hold">
                                              <p:stCondLst>
                                                <p:cond delay="0"/>
                                              </p:stCondLst>
                                            </p:cTn>
                                            <p:tgtEl>
                                              <p:spTgt spid="156"/>
                                            </p:tgtEl>
                                            <p:attrNameLst>
                                              <p:attrName>style.visibility</p:attrName>
                                            </p:attrNameLst>
                                          </p:cBhvr>
                                          <p:to>
                                            <p:strVal val="visible"/>
                                          </p:to>
                                        </p:set>
                                        <p:anim calcmode="lin" valueType="num">
                                          <p:cBhvr additive="base">
                                            <p:cTn id="86" dur="500" fill="hold"/>
                                            <p:tgtEl>
                                              <p:spTgt spid="156"/>
                                            </p:tgtEl>
                                            <p:attrNameLst>
                                              <p:attrName>ppt_x</p:attrName>
                                            </p:attrNameLst>
                                          </p:cBhvr>
                                          <p:tavLst>
                                            <p:tav tm="0">
                                              <p:val>
                                                <p:strVal val="0-#ppt_w/2"/>
                                              </p:val>
                                            </p:tav>
                                            <p:tav tm="100000">
                                              <p:val>
                                                <p:strVal val="#ppt_x"/>
                                              </p:val>
                                            </p:tav>
                                          </p:tavLst>
                                        </p:anim>
                                        <p:anim calcmode="lin" valueType="num">
                                          <p:cBhvr additive="base">
                                            <p:cTn id="87" dur="500" fill="hold"/>
                                            <p:tgtEl>
                                              <p:spTgt spid="156"/>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53" presetClass="entr" presetSubtype="528" fill="hold" nodeType="afterEffect">
                                      <p:stCondLst>
                                        <p:cond delay="0"/>
                                      </p:stCondLst>
                                      <p:childTnLst>
                                        <p:set>
                                          <p:cBhvr>
                                            <p:cTn id="90" dur="1" fill="hold">
                                              <p:stCondLst>
                                                <p:cond delay="0"/>
                                              </p:stCondLst>
                                            </p:cTn>
                                            <p:tgtEl>
                                              <p:spTgt spid="191"/>
                                            </p:tgtEl>
                                            <p:attrNameLst>
                                              <p:attrName>style.visibility</p:attrName>
                                            </p:attrNameLst>
                                          </p:cBhvr>
                                          <p:to>
                                            <p:strVal val="visible"/>
                                          </p:to>
                                        </p:set>
                                        <p:anim calcmode="lin" valueType="num">
                                          <p:cBhvr>
                                            <p:cTn id="91" dur="500" fill="hold"/>
                                            <p:tgtEl>
                                              <p:spTgt spid="191"/>
                                            </p:tgtEl>
                                            <p:attrNameLst>
                                              <p:attrName>ppt_w</p:attrName>
                                            </p:attrNameLst>
                                          </p:cBhvr>
                                          <p:tavLst>
                                            <p:tav tm="0">
                                              <p:val>
                                                <p:fltVal val="0"/>
                                              </p:val>
                                            </p:tav>
                                            <p:tav tm="100000">
                                              <p:val>
                                                <p:strVal val="#ppt_w"/>
                                              </p:val>
                                            </p:tav>
                                          </p:tavLst>
                                        </p:anim>
                                        <p:anim calcmode="lin" valueType="num">
                                          <p:cBhvr>
                                            <p:cTn id="92" dur="500" fill="hold"/>
                                            <p:tgtEl>
                                              <p:spTgt spid="191"/>
                                            </p:tgtEl>
                                            <p:attrNameLst>
                                              <p:attrName>ppt_h</p:attrName>
                                            </p:attrNameLst>
                                          </p:cBhvr>
                                          <p:tavLst>
                                            <p:tav tm="0">
                                              <p:val>
                                                <p:fltVal val="0"/>
                                              </p:val>
                                            </p:tav>
                                            <p:tav tm="100000">
                                              <p:val>
                                                <p:strVal val="#ppt_h"/>
                                              </p:val>
                                            </p:tav>
                                          </p:tavLst>
                                        </p:anim>
                                        <p:animEffect transition="in" filter="fade">
                                          <p:cBhvr>
                                            <p:cTn id="93" dur="500"/>
                                            <p:tgtEl>
                                              <p:spTgt spid="191"/>
                                            </p:tgtEl>
                                          </p:cBhvr>
                                        </p:animEffect>
                                        <p:anim calcmode="lin" valueType="num">
                                          <p:cBhvr>
                                            <p:cTn id="94" dur="500" fill="hold"/>
                                            <p:tgtEl>
                                              <p:spTgt spid="191"/>
                                            </p:tgtEl>
                                            <p:attrNameLst>
                                              <p:attrName>ppt_x</p:attrName>
                                            </p:attrNameLst>
                                          </p:cBhvr>
                                          <p:tavLst>
                                            <p:tav tm="0">
                                              <p:val>
                                                <p:fltVal val="0.5"/>
                                              </p:val>
                                            </p:tav>
                                            <p:tav tm="100000">
                                              <p:val>
                                                <p:strVal val="#ppt_x"/>
                                              </p:val>
                                            </p:tav>
                                          </p:tavLst>
                                        </p:anim>
                                        <p:anim calcmode="lin" valueType="num">
                                          <p:cBhvr>
                                            <p:cTn id="95" dur="500" fill="hold"/>
                                            <p:tgtEl>
                                              <p:spTgt spid="191"/>
                                            </p:tgtEl>
                                            <p:attrNameLst>
                                              <p:attrName>ppt_y</p:attrName>
                                            </p:attrNameLst>
                                          </p:cBhvr>
                                          <p:tavLst>
                                            <p:tav tm="0">
                                              <p:val>
                                                <p:fltVal val="0.5"/>
                                              </p:val>
                                            </p:tav>
                                            <p:tav tm="100000">
                                              <p:val>
                                                <p:strVal val="#ppt_y"/>
                                              </p:val>
                                            </p:tav>
                                          </p:tavLst>
                                        </p:anim>
                                      </p:childTnLst>
                                    </p:cTn>
                                  </p:par>
                                  <p:par>
                                    <p:cTn id="96" presetID="2" presetClass="entr" presetSubtype="8" fill="hold" nodeType="withEffect">
                                      <p:stCondLst>
                                        <p:cond delay="0"/>
                                      </p:stCondLst>
                                      <p:childTnLst>
                                        <p:set>
                                          <p:cBhvr>
                                            <p:cTn id="97" dur="1" fill="hold">
                                              <p:stCondLst>
                                                <p:cond delay="0"/>
                                              </p:stCondLst>
                                            </p:cTn>
                                            <p:tgtEl>
                                              <p:spTgt spid="153"/>
                                            </p:tgtEl>
                                            <p:attrNameLst>
                                              <p:attrName>style.visibility</p:attrName>
                                            </p:attrNameLst>
                                          </p:cBhvr>
                                          <p:to>
                                            <p:strVal val="visible"/>
                                          </p:to>
                                        </p:set>
                                        <p:anim calcmode="lin" valueType="num">
                                          <p:cBhvr additive="base">
                                            <p:cTn id="98" dur="500" fill="hold"/>
                                            <p:tgtEl>
                                              <p:spTgt spid="153"/>
                                            </p:tgtEl>
                                            <p:attrNameLst>
                                              <p:attrName>ppt_x</p:attrName>
                                            </p:attrNameLst>
                                          </p:cBhvr>
                                          <p:tavLst>
                                            <p:tav tm="0">
                                              <p:val>
                                                <p:strVal val="0-#ppt_w/2"/>
                                              </p:val>
                                            </p:tav>
                                            <p:tav tm="100000">
                                              <p:val>
                                                <p:strVal val="#ppt_x"/>
                                              </p:val>
                                            </p:tav>
                                          </p:tavLst>
                                        </p:anim>
                                        <p:anim calcmode="lin" valueType="num">
                                          <p:cBhvr additive="base">
                                            <p:cTn id="99" dur="500" fill="hold"/>
                                            <p:tgtEl>
                                              <p:spTgt spid="153"/>
                                            </p:tgtEl>
                                            <p:attrNameLst>
                                              <p:attrName>ppt_y</p:attrName>
                                            </p:attrNameLst>
                                          </p:cBhvr>
                                          <p:tavLst>
                                            <p:tav tm="0">
                                              <p:val>
                                                <p:strVal val="#ppt_y"/>
                                              </p:val>
                                            </p:tav>
                                            <p:tav tm="100000">
                                              <p:val>
                                                <p:strVal val="#ppt_y"/>
                                              </p:val>
                                            </p:tav>
                                          </p:tavLst>
                                        </p:anim>
                                      </p:childTnLst>
                                    </p:cTn>
                                  </p:par>
                                </p:childTnLst>
                              </p:cTn>
                            </p:par>
                            <p:par>
                              <p:cTn id="100" fill="hold">
                                <p:stCondLst>
                                  <p:cond delay="4000"/>
                                </p:stCondLst>
                                <p:childTnLst>
                                  <p:par>
                                    <p:cTn id="101" presetID="0" presetClass="entr" presetSubtype="0" fill="hold" grpId="0" nodeType="afterEffect">
                                      <p:stCondLst>
                                        <p:cond delay="0"/>
                                      </p:stCondLst>
                                      <p:iterate type="lt">
                                        <p:tmPct val="5000"/>
                                      </p:iterate>
                                      <p:childTnLst>
                                        <p:set>
                                          <p:cBhvr>
                                            <p:cTn id="102" dur="700" fill="hold">
                                              <p:stCondLst>
                                                <p:cond delay="0"/>
                                              </p:stCondLst>
                                            </p:cTn>
                                            <p:tgtEl>
                                              <p:spTgt spid="165"/>
                                            </p:tgtEl>
                                            <p:attrNameLst>
                                              <p:attrName>style.visibility</p:attrName>
                                            </p:attrNameLst>
                                          </p:cBhvr>
                                          <p:to>
                                            <p:strVal val="visible"/>
                                          </p:to>
                                        </p:set>
                                        <p:anim to="" calcmode="lin" valueType="num">
                                          <p:cBhvr>
                                            <p:cTn id="103" dur="700" fill="hold">
                                              <p:stCondLst>
                                                <p:cond delay="0"/>
                                              </p:stCondLst>
                                            </p:cTn>
                                            <p:tgtEl>
                                              <p:spTgt spid="165"/>
                                            </p:tgtEl>
                                            <p:attrNameLst>
                                              <p:attrName>ppt_x</p:attrName>
                                            </p:attrNameLst>
                                          </p:cBhvr>
                                          <p:tavLst>
                                            <p:tav tm="0" fmla="#ppt_x-#ppt_w*1.2*((1.5-1.5*$)^3-(1.5-1.5*$)^2)">
                                              <p:val>
                                                <p:strVal val="0"/>
                                              </p:val>
                                            </p:tav>
                                            <p:tav tm="100000">
                                              <p:val>
                                                <p:strVal val="1"/>
                                              </p:val>
                                            </p:tav>
                                          </p:tavLst>
                                        </p:anim>
                                        <p:anim to="" calcmode="lin" valueType="num">
                                          <p:cBhvr>
                                            <p:cTn id="104" dur="700" fill="hold">
                                              <p:stCondLst>
                                                <p:cond delay="0"/>
                                              </p:stCondLst>
                                            </p:cTn>
                                            <p:tgtEl>
                                              <p:spTgt spid="165"/>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05" dur="700" fill="hold">
                                              <p:stCondLst>
                                                <p:cond delay="0"/>
                                              </p:stCondLst>
                                            </p:cTn>
                                            <p:tgtEl>
                                              <p:spTgt spid="165"/>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106" fill="hold">
                                <p:stCondLst>
                                  <p:cond delay="5015"/>
                                </p:stCondLst>
                                <p:childTnLst>
                                  <p:par>
                                    <p:cTn id="107" presetID="0" presetClass="entr" presetSubtype="0" fill="hold" grpId="0" nodeType="afterEffect">
                                      <p:stCondLst>
                                        <p:cond delay="0"/>
                                      </p:stCondLst>
                                      <p:iterate type="lt">
                                        <p:tmPct val="5000"/>
                                      </p:iterate>
                                      <p:childTnLst>
                                        <p:set>
                                          <p:cBhvr>
                                            <p:cTn id="108" dur="700" fill="hold">
                                              <p:stCondLst>
                                                <p:cond delay="0"/>
                                              </p:stCondLst>
                                            </p:cTn>
                                            <p:tgtEl>
                                              <p:spTgt spid="166"/>
                                            </p:tgtEl>
                                            <p:attrNameLst>
                                              <p:attrName>style.visibility</p:attrName>
                                            </p:attrNameLst>
                                          </p:cBhvr>
                                          <p:to>
                                            <p:strVal val="visible"/>
                                          </p:to>
                                        </p:set>
                                        <p:anim to="" calcmode="lin" valueType="num">
                                          <p:cBhvr>
                                            <p:cTn id="109" dur="700" fill="hold">
                                              <p:stCondLst>
                                                <p:cond delay="0"/>
                                              </p:stCondLst>
                                            </p:cTn>
                                            <p:tgtEl>
                                              <p:spTgt spid="166"/>
                                            </p:tgtEl>
                                            <p:attrNameLst>
                                              <p:attrName>ppt_x</p:attrName>
                                            </p:attrNameLst>
                                          </p:cBhvr>
                                          <p:tavLst>
                                            <p:tav tm="0" fmla="#ppt_x-#ppt_w*1.2*((1.5-1.5*$)^3-(1.5-1.5*$)^2)">
                                              <p:val>
                                                <p:strVal val="0"/>
                                              </p:val>
                                            </p:tav>
                                            <p:tav tm="100000">
                                              <p:val>
                                                <p:strVal val="1"/>
                                              </p:val>
                                            </p:tav>
                                          </p:tavLst>
                                        </p:anim>
                                        <p:anim to="" calcmode="lin" valueType="num">
                                          <p:cBhvr>
                                            <p:cTn id="110" dur="700" fill="hold">
                                              <p:stCondLst>
                                                <p:cond delay="0"/>
                                              </p:stCondLst>
                                            </p:cTn>
                                            <p:tgtEl>
                                              <p:spTgt spid="16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11" dur="700" fill="hold">
                                              <p:stCondLst>
                                                <p:cond delay="0"/>
                                              </p:stCondLst>
                                            </p:cTn>
                                            <p:tgtEl>
                                              <p:spTgt spid="166"/>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017302" cy="120032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构建主动防御体系</a:t>
            </a:r>
            <a:endParaRPr lang="en-US" altLang="zh-CN" sz="3600" b="1" dirty="0">
              <a:solidFill>
                <a:srgbClr val="00B050"/>
              </a:solidFill>
              <a:latin typeface="Microsoft YaHei" charset="-122"/>
              <a:ea typeface="Microsoft YaHei" charset="-122"/>
              <a:cs typeface="Microsoft YaHei" charset="-122"/>
            </a:endParaRPr>
          </a:p>
          <a:p>
            <a:r>
              <a:rPr lang="zh-CN" altLang="en-US" sz="3600" b="1" dirty="0">
                <a:solidFill>
                  <a:srgbClr val="00B050"/>
                </a:solidFill>
                <a:latin typeface="Microsoft YaHei" charset="-122"/>
                <a:ea typeface="Microsoft YaHei" charset="-122"/>
                <a:cs typeface="Microsoft YaHei" charset="-122"/>
              </a:rPr>
              <a:t>有助于提升企业整体安全防护水平</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7448550" y="6421718"/>
            <a:ext cx="476250" cy="363951"/>
          </a:xfrm>
        </p:spPr>
        <p:txBody>
          <a:bodyPr/>
          <a:lstStyle/>
          <a:p>
            <a:fld id="{30879362-658A-E344-B7E9-F19991414F7F}" type="slidenum">
              <a:rPr lang="en-US" smtClean="0"/>
              <a:pPr/>
              <a:t>22</a:t>
            </a:fld>
            <a:endParaRPr lang="en-US" dirty="0"/>
          </a:p>
        </p:txBody>
      </p:sp>
      <p:sp>
        <p:nvSpPr>
          <p:cNvPr id="4" name="文本框 55">
            <a:extLst>
              <a:ext uri="{FF2B5EF4-FFF2-40B4-BE49-F238E27FC236}">
                <a16:creationId xmlns:a16="http://schemas.microsoft.com/office/drawing/2014/main" id="{BBA674F0-D1B9-4903-B5D3-5C14FAA62844}"/>
              </a:ext>
            </a:extLst>
          </p:cNvPr>
          <p:cNvSpPr txBox="1"/>
          <p:nvPr/>
        </p:nvSpPr>
        <p:spPr>
          <a:xfrm>
            <a:off x="3663744" y="1494359"/>
            <a:ext cx="1878828" cy="461665"/>
          </a:xfrm>
          <a:prstGeom prst="rect">
            <a:avLst/>
          </a:prstGeom>
          <a:noFill/>
        </p:spPr>
        <p:txBody>
          <a:bodyPr wrap="square" rtlCol="0">
            <a:spAutoFit/>
          </a:bodyPr>
          <a:lstStyle/>
          <a:p>
            <a:pPr algn="ctr" eaLnBrk="0" fontAlgn="base" hangingPunct="0">
              <a:spcBef>
                <a:spcPct val="0"/>
              </a:spcBef>
              <a:spcAft>
                <a:spcPct val="0"/>
              </a:spcAft>
            </a:pPr>
            <a:r>
              <a:rPr lang="zh-CN" altLang="en-US" sz="2400"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企业资产</a:t>
            </a:r>
          </a:p>
        </p:txBody>
      </p:sp>
      <p:sp>
        <p:nvSpPr>
          <p:cNvPr id="5" name="文本框 56">
            <a:extLst>
              <a:ext uri="{FF2B5EF4-FFF2-40B4-BE49-F238E27FC236}">
                <a16:creationId xmlns:a16="http://schemas.microsoft.com/office/drawing/2014/main" id="{43DC09FD-6DED-4451-9C93-9DAA7BB051D0}"/>
              </a:ext>
            </a:extLst>
          </p:cNvPr>
          <p:cNvSpPr txBox="1"/>
          <p:nvPr/>
        </p:nvSpPr>
        <p:spPr>
          <a:xfrm>
            <a:off x="-7953" y="1593375"/>
            <a:ext cx="2044347" cy="728982"/>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网络安全风险态势可视化展现</a:t>
            </a:r>
          </a:p>
        </p:txBody>
      </p:sp>
      <p:pic>
        <p:nvPicPr>
          <p:cNvPr id="6" name="图片 58" descr="图片包含 文字&#10;&#10;已生成高可信度的说明">
            <a:extLst>
              <a:ext uri="{FF2B5EF4-FFF2-40B4-BE49-F238E27FC236}">
                <a16:creationId xmlns:a16="http://schemas.microsoft.com/office/drawing/2014/main" id="{68BA0CB9-583B-45BE-9056-B32E927743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4173" y="2049875"/>
            <a:ext cx="2439416" cy="2065611"/>
          </a:xfrm>
          <a:prstGeom prst="rect">
            <a:avLst/>
          </a:prstGeom>
        </p:spPr>
      </p:pic>
      <p:sp>
        <p:nvSpPr>
          <p:cNvPr id="7" name="弧形 59">
            <a:extLst>
              <a:ext uri="{FF2B5EF4-FFF2-40B4-BE49-F238E27FC236}">
                <a16:creationId xmlns:a16="http://schemas.microsoft.com/office/drawing/2014/main" id="{CE44077D-4BDF-4DDF-845A-16B196A5D60F}"/>
              </a:ext>
            </a:extLst>
          </p:cNvPr>
          <p:cNvSpPr/>
          <p:nvPr/>
        </p:nvSpPr>
        <p:spPr bwMode="auto">
          <a:xfrm>
            <a:off x="3487535" y="2197149"/>
            <a:ext cx="2169337" cy="1104899"/>
          </a:xfrm>
          <a:prstGeom prst="arc">
            <a:avLst>
              <a:gd name="adj1" fmla="val 770558"/>
              <a:gd name="adj2" fmla="val 19906704"/>
            </a:avLst>
          </a:prstGeom>
          <a:noFill/>
          <a:ln w="38100" cap="flat" cmpd="sng" algn="ctr">
            <a:gradFill>
              <a:gsLst>
                <a:gs pos="0">
                  <a:srgbClr val="4472C4">
                    <a:lumMod val="5000"/>
                    <a:lumOff val="95000"/>
                    <a:alpha val="0"/>
                  </a:srgbClr>
                </a:gs>
                <a:gs pos="25000">
                  <a:srgbClr val="FFFFFF"/>
                </a:gs>
                <a:gs pos="100000">
                  <a:srgbClr val="FFFFFF"/>
                </a:gs>
              </a:gsLst>
              <a:lin ang="5400000" scaled="1"/>
            </a:gradFill>
            <a:prstDash val="solid"/>
            <a:miter lim="800000"/>
            <a:headEnd type="stealth" w="lg" len="lg"/>
            <a:tailEnd type="none" w="med" len="med"/>
          </a:ln>
        </p:spPr>
        <p:txBody>
          <a:bodyPr vert="horz" wrap="square" lIns="45720" tIns="45720" rIns="45720" bIns="45720" numCol="1" rtlCol="0" anchor="ctr" anchorCtr="0" compatLnSpc="1">
            <a:no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8" name="弧形 60">
            <a:extLst>
              <a:ext uri="{FF2B5EF4-FFF2-40B4-BE49-F238E27FC236}">
                <a16:creationId xmlns:a16="http://schemas.microsoft.com/office/drawing/2014/main" id="{2DB17187-EB95-4388-8D44-26DA6540AAF5}"/>
              </a:ext>
            </a:extLst>
          </p:cNvPr>
          <p:cNvSpPr/>
          <p:nvPr/>
        </p:nvSpPr>
        <p:spPr bwMode="auto">
          <a:xfrm flipH="1">
            <a:off x="3536832" y="2749598"/>
            <a:ext cx="2169337" cy="1104899"/>
          </a:xfrm>
          <a:prstGeom prst="arc">
            <a:avLst>
              <a:gd name="adj1" fmla="val 770558"/>
              <a:gd name="adj2" fmla="val 19906704"/>
            </a:avLst>
          </a:prstGeom>
          <a:noFill/>
          <a:ln w="38100" cap="flat" cmpd="sng" algn="ctr">
            <a:gradFill>
              <a:gsLst>
                <a:gs pos="0">
                  <a:srgbClr val="4472C4">
                    <a:lumMod val="5000"/>
                    <a:lumOff val="95000"/>
                    <a:alpha val="0"/>
                  </a:srgbClr>
                </a:gs>
                <a:gs pos="25000">
                  <a:srgbClr val="FFFFFF"/>
                </a:gs>
                <a:gs pos="100000">
                  <a:srgbClr val="FFFFFF"/>
                </a:gs>
              </a:gsLst>
              <a:lin ang="5400000" scaled="1"/>
            </a:gradFill>
            <a:prstDash val="solid"/>
            <a:miter lim="800000"/>
            <a:headEnd type="stealth" w="lg" len="lg"/>
            <a:tailEnd type="none" w="med" len="med"/>
          </a:ln>
        </p:spPr>
        <p:txBody>
          <a:bodyPr vert="horz" wrap="square" lIns="45720" tIns="45720" rIns="45720" bIns="45720" numCol="1" rtlCol="0" anchor="ctr" anchorCtr="0" compatLnSpc="1">
            <a:no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10" name="文本框 61">
            <a:extLst>
              <a:ext uri="{FF2B5EF4-FFF2-40B4-BE49-F238E27FC236}">
                <a16:creationId xmlns:a16="http://schemas.microsoft.com/office/drawing/2014/main" id="{6EC55AB2-D3C0-4097-B1FF-0505B1F35B93}"/>
              </a:ext>
            </a:extLst>
          </p:cNvPr>
          <p:cNvSpPr txBox="1"/>
          <p:nvPr/>
        </p:nvSpPr>
        <p:spPr>
          <a:xfrm>
            <a:off x="6618499" y="1623568"/>
            <a:ext cx="2439416" cy="396583"/>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智能</a:t>
            </a:r>
            <a:r>
              <a:rPr lang="en-US" altLang="zh-CN"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IT</a:t>
            </a:r>
            <a:r>
              <a:rPr lang="zh-CN" altLang="en-US"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安全运维</a:t>
            </a:r>
          </a:p>
        </p:txBody>
      </p:sp>
      <p:sp>
        <p:nvSpPr>
          <p:cNvPr id="11" name="文本框 62">
            <a:extLst>
              <a:ext uri="{FF2B5EF4-FFF2-40B4-BE49-F238E27FC236}">
                <a16:creationId xmlns:a16="http://schemas.microsoft.com/office/drawing/2014/main" id="{3CB45C6F-DD3E-4D50-9682-053C417E8F4A}"/>
              </a:ext>
            </a:extLst>
          </p:cNvPr>
          <p:cNvSpPr txBox="1"/>
          <p:nvPr/>
        </p:nvSpPr>
        <p:spPr>
          <a:xfrm>
            <a:off x="21235" y="4637284"/>
            <a:ext cx="1393720" cy="919867"/>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b="1" dirty="0">
                <a:solidFill>
                  <a:srgbClr val="FFC000"/>
                </a:solidFill>
                <a:latin typeface="微软雅黑" panose="020B0503020204020204" pitchFamily="34" charset="-122"/>
                <a:ea typeface="微软雅黑" panose="020B0503020204020204" pitchFamily="34" charset="-122"/>
                <a:cs typeface="Arial"/>
                <a:sym typeface="Calibri" panose="020F0502020204030204" pitchFamily="34" charset="0"/>
              </a:rPr>
              <a:t>安全生态</a:t>
            </a:r>
            <a:endParaRPr lang="en-US" altLang="zh-CN" b="1" dirty="0">
              <a:solidFill>
                <a:srgbClr val="FFC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hangingPunct="0">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威胁情报</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hangingPunct="0">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标准等</a:t>
            </a:r>
          </a:p>
        </p:txBody>
      </p:sp>
      <p:sp>
        <p:nvSpPr>
          <p:cNvPr id="12" name="文本框 63">
            <a:extLst>
              <a:ext uri="{FF2B5EF4-FFF2-40B4-BE49-F238E27FC236}">
                <a16:creationId xmlns:a16="http://schemas.microsoft.com/office/drawing/2014/main" id="{5CD0F6A9-2004-4D0D-B8EC-B56F88D6639A}"/>
              </a:ext>
            </a:extLst>
          </p:cNvPr>
          <p:cNvSpPr txBox="1"/>
          <p:nvPr/>
        </p:nvSpPr>
        <p:spPr>
          <a:xfrm>
            <a:off x="7780638" y="4489096"/>
            <a:ext cx="1377436" cy="1695464"/>
          </a:xfrm>
          <a:prstGeom prst="rect">
            <a:avLst/>
          </a:prstGeom>
          <a:noFill/>
        </p:spPr>
        <p:txBody>
          <a:bodyPr wrap="square" rtlCol="0">
            <a:spAutoFit/>
          </a:bodyPr>
          <a:lstStyle/>
          <a:p>
            <a:pPr algn="ctr" eaLnBrk="0" fontAlgn="base">
              <a:lnSpc>
                <a:spcPct val="120000"/>
              </a:lnSpc>
              <a:spcBef>
                <a:spcPct val="0"/>
              </a:spcBef>
              <a:spcAft>
                <a:spcPct val="0"/>
              </a:spcAft>
            </a:pPr>
            <a:r>
              <a:rPr lang="zh-CN" altLang="en-US" b="1" dirty="0">
                <a:solidFill>
                  <a:srgbClr val="FFC000"/>
                </a:solidFill>
                <a:latin typeface="微软雅黑" panose="020B0503020204020204" pitchFamily="34" charset="-122"/>
                <a:ea typeface="微软雅黑" panose="020B0503020204020204" pitchFamily="34" charset="-122"/>
                <a:cs typeface="Arial"/>
                <a:sym typeface="Calibri" panose="020F0502020204030204" pitchFamily="34" charset="0"/>
              </a:rPr>
              <a:t>信息采集</a:t>
            </a:r>
            <a:endParaRPr lang="en-US" altLang="zh-CN" b="1" dirty="0">
              <a:solidFill>
                <a:srgbClr val="FFC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流量信息</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日志信息</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业务运营</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漏洞</a:t>
            </a:r>
            <a:endParaRPr lang="en-US" altLang="zh-CN"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182880" eaLnBrk="0" fontAlgn="base">
              <a:lnSpc>
                <a:spcPct val="120000"/>
              </a:lnSpc>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合规信息等</a:t>
            </a:r>
          </a:p>
        </p:txBody>
      </p:sp>
      <p:sp>
        <p:nvSpPr>
          <p:cNvPr id="13" name="文本框 64">
            <a:extLst>
              <a:ext uri="{FF2B5EF4-FFF2-40B4-BE49-F238E27FC236}">
                <a16:creationId xmlns:a16="http://schemas.microsoft.com/office/drawing/2014/main" id="{ACCBA43D-D276-4B3C-AFF3-B976E7E1A920}"/>
              </a:ext>
            </a:extLst>
          </p:cNvPr>
          <p:cNvSpPr txBox="1"/>
          <p:nvPr/>
        </p:nvSpPr>
        <p:spPr>
          <a:xfrm>
            <a:off x="4540126" y="4241846"/>
            <a:ext cx="1752600" cy="919867"/>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大数据</a:t>
            </a:r>
            <a:r>
              <a:rPr lang="en-US" altLang="zh-CN"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a:t>
            </a:r>
            <a:r>
              <a:rPr lang="zh-CN" altLang="en-US"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分析</a:t>
            </a:r>
            <a:endParaRPr lang="en-US" altLang="zh-CN" b="1"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algn="ctr" eaLnBrk="0" fontAlgn="base" hangingPunct="0">
              <a:lnSpc>
                <a:spcPct val="120000"/>
              </a:lnSpc>
              <a:spcBef>
                <a:spcPct val="0"/>
              </a:spcBef>
              <a:spcAft>
                <a:spcPct val="0"/>
              </a:spcAft>
            </a:pPr>
            <a:r>
              <a:rPr lang="zh-CN" altLang="en-US" sz="1400" dirty="0">
                <a:solidFill>
                  <a:srgbClr val="003264"/>
                </a:solidFill>
                <a:latin typeface="微软雅黑" panose="020B0503020204020204" pitchFamily="34" charset="-122"/>
                <a:ea typeface="微软雅黑" panose="020B0503020204020204" pitchFamily="34" charset="-122"/>
                <a:cs typeface="Arial"/>
                <a:sym typeface="Calibri" panose="020F0502020204030204" pitchFamily="34" charset="0"/>
              </a:rPr>
              <a:t>基于机器学习、用户行为分析等技术</a:t>
            </a:r>
          </a:p>
        </p:txBody>
      </p:sp>
      <p:pic>
        <p:nvPicPr>
          <p:cNvPr id="14" name="图片 66">
            <a:extLst>
              <a:ext uri="{FF2B5EF4-FFF2-40B4-BE49-F238E27FC236}">
                <a16:creationId xmlns:a16="http://schemas.microsoft.com/office/drawing/2014/main" id="{5BDE06CA-37BB-4DCB-8039-DAF350C22F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236" y="2397283"/>
            <a:ext cx="1760058" cy="1542594"/>
          </a:xfrm>
          <a:prstGeom prst="rect">
            <a:avLst/>
          </a:prstGeom>
        </p:spPr>
      </p:pic>
      <p:pic>
        <p:nvPicPr>
          <p:cNvPr id="15" name="图片 68">
            <a:extLst>
              <a:ext uri="{FF2B5EF4-FFF2-40B4-BE49-F238E27FC236}">
                <a16:creationId xmlns:a16="http://schemas.microsoft.com/office/drawing/2014/main" id="{8B0F55A5-780D-4E65-A5ED-A1AE96292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5201" y="4874094"/>
            <a:ext cx="1752599" cy="1667717"/>
          </a:xfrm>
          <a:prstGeom prst="rect">
            <a:avLst/>
          </a:prstGeom>
        </p:spPr>
      </p:pic>
      <p:pic>
        <p:nvPicPr>
          <p:cNvPr id="17" name="图片 70">
            <a:extLst>
              <a:ext uri="{FF2B5EF4-FFF2-40B4-BE49-F238E27FC236}">
                <a16:creationId xmlns:a16="http://schemas.microsoft.com/office/drawing/2014/main" id="{7241588B-DF70-479E-BE29-D5C7681D19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2133" y="2124070"/>
            <a:ext cx="1855394" cy="1663000"/>
          </a:xfrm>
          <a:prstGeom prst="rect">
            <a:avLst/>
          </a:prstGeom>
        </p:spPr>
      </p:pic>
      <p:cxnSp>
        <p:nvCxnSpPr>
          <p:cNvPr id="18" name="直接箭头连接符 72">
            <a:extLst>
              <a:ext uri="{FF2B5EF4-FFF2-40B4-BE49-F238E27FC236}">
                <a16:creationId xmlns:a16="http://schemas.microsoft.com/office/drawing/2014/main" id="{ABA58640-A6ED-4E60-8EB3-A6A88997965C}"/>
              </a:ext>
            </a:extLst>
          </p:cNvPr>
          <p:cNvCxnSpPr>
            <a:cxnSpLocks/>
          </p:cNvCxnSpPr>
          <p:nvPr/>
        </p:nvCxnSpPr>
        <p:spPr bwMode="auto">
          <a:xfrm flipH="1">
            <a:off x="5833589" y="2955570"/>
            <a:ext cx="997712" cy="0"/>
          </a:xfrm>
          <a:prstGeom prst="straightConnector1">
            <a:avLst/>
          </a:prstGeom>
          <a:noFill/>
          <a:ln w="38100" cap="flat" cmpd="sng" algn="ctr">
            <a:gradFill>
              <a:gsLst>
                <a:gs pos="0">
                  <a:srgbClr val="00B050"/>
                </a:gs>
                <a:gs pos="100000">
                  <a:srgbClr val="FFFFFF"/>
                </a:gs>
                <a:gs pos="100000">
                  <a:srgbClr val="FFFFFF"/>
                </a:gs>
              </a:gsLst>
              <a:lin ang="0" scaled="0"/>
            </a:gradFill>
            <a:prstDash val="solid"/>
            <a:miter lim="800000"/>
            <a:headEnd type="stealth" w="lg" len="lg"/>
            <a:tailEnd type="none" w="med" len="med"/>
          </a:ln>
        </p:spPr>
      </p:cxnSp>
      <p:cxnSp>
        <p:nvCxnSpPr>
          <p:cNvPr id="19" name="直接箭头连接符 73">
            <a:extLst>
              <a:ext uri="{FF2B5EF4-FFF2-40B4-BE49-F238E27FC236}">
                <a16:creationId xmlns:a16="http://schemas.microsoft.com/office/drawing/2014/main" id="{2E705A8B-790F-41D8-874D-9D42E8201454}"/>
              </a:ext>
            </a:extLst>
          </p:cNvPr>
          <p:cNvCxnSpPr>
            <a:cxnSpLocks/>
          </p:cNvCxnSpPr>
          <p:nvPr/>
        </p:nvCxnSpPr>
        <p:spPr bwMode="auto">
          <a:xfrm flipV="1">
            <a:off x="2195799" y="2955570"/>
            <a:ext cx="1198374" cy="10167"/>
          </a:xfrm>
          <a:prstGeom prst="straightConnector1">
            <a:avLst/>
          </a:prstGeom>
          <a:noFill/>
          <a:ln w="38100" cap="flat" cmpd="sng" algn="ctr">
            <a:gradFill>
              <a:gsLst>
                <a:gs pos="0">
                  <a:srgbClr val="00B050"/>
                </a:gs>
                <a:gs pos="100000">
                  <a:srgbClr val="FFFFFF"/>
                </a:gs>
                <a:gs pos="100000">
                  <a:srgbClr val="FFFFFF"/>
                </a:gs>
              </a:gsLst>
              <a:lin ang="0" scaled="0"/>
            </a:gradFill>
            <a:prstDash val="solid"/>
            <a:miter lim="800000"/>
            <a:headEnd type="stealth" w="lg" len="lg"/>
            <a:tailEnd type="none" w="med" len="med"/>
          </a:ln>
        </p:spPr>
      </p:cxnSp>
      <p:cxnSp>
        <p:nvCxnSpPr>
          <p:cNvPr id="20" name="直接箭头连接符 75">
            <a:extLst>
              <a:ext uri="{FF2B5EF4-FFF2-40B4-BE49-F238E27FC236}">
                <a16:creationId xmlns:a16="http://schemas.microsoft.com/office/drawing/2014/main" id="{6DE02E38-8F5A-4A65-8A7F-D00F9A1F9E9E}"/>
              </a:ext>
            </a:extLst>
          </p:cNvPr>
          <p:cNvCxnSpPr>
            <a:cxnSpLocks/>
            <a:endCxn id="6" idx="2"/>
          </p:cNvCxnSpPr>
          <p:nvPr/>
        </p:nvCxnSpPr>
        <p:spPr bwMode="auto">
          <a:xfrm flipH="1" flipV="1">
            <a:off x="4613881" y="4115486"/>
            <a:ext cx="7620" cy="596086"/>
          </a:xfrm>
          <a:prstGeom prst="straightConnector1">
            <a:avLst/>
          </a:prstGeom>
          <a:noFill/>
          <a:ln w="38100" cap="flat" cmpd="sng" algn="ctr">
            <a:gradFill flip="none" rotWithShape="1">
              <a:gsLst>
                <a:gs pos="0">
                  <a:srgbClr val="00B050"/>
                </a:gs>
                <a:gs pos="100000">
                  <a:srgbClr val="FFFFFF"/>
                </a:gs>
                <a:gs pos="100000">
                  <a:srgbClr val="FFFFFF"/>
                </a:gs>
              </a:gsLst>
              <a:lin ang="5400000" scaled="1"/>
              <a:tileRect/>
            </a:gradFill>
            <a:prstDash val="solid"/>
            <a:miter lim="800000"/>
            <a:headEnd type="stealth" w="lg" len="lg"/>
            <a:tailEnd type="none" w="med" len="med"/>
          </a:ln>
        </p:spPr>
      </p:cxnSp>
      <p:cxnSp>
        <p:nvCxnSpPr>
          <p:cNvPr id="21" name="直接箭头连接符 78">
            <a:extLst>
              <a:ext uri="{FF2B5EF4-FFF2-40B4-BE49-F238E27FC236}">
                <a16:creationId xmlns:a16="http://schemas.microsoft.com/office/drawing/2014/main" id="{772DC630-5B58-45B0-AB44-7906AC711141}"/>
              </a:ext>
            </a:extLst>
          </p:cNvPr>
          <p:cNvCxnSpPr>
            <a:cxnSpLocks/>
          </p:cNvCxnSpPr>
          <p:nvPr/>
        </p:nvCxnSpPr>
        <p:spPr bwMode="auto">
          <a:xfrm flipH="1">
            <a:off x="2654277" y="5904503"/>
            <a:ext cx="983736" cy="0"/>
          </a:xfrm>
          <a:prstGeom prst="straightConnector1">
            <a:avLst/>
          </a:prstGeom>
          <a:noFill/>
          <a:ln w="38100" cap="flat" cmpd="sng" algn="ctr">
            <a:gradFill>
              <a:gsLst>
                <a:gs pos="100000">
                  <a:srgbClr val="FCBF4D">
                    <a:alpha val="0"/>
                  </a:srgbClr>
                </a:gs>
                <a:gs pos="25000">
                  <a:srgbClr val="FCBF4D"/>
                </a:gs>
                <a:gs pos="0">
                  <a:srgbClr val="FCBF4D"/>
                </a:gs>
              </a:gsLst>
              <a:lin ang="0" scaled="0"/>
            </a:gradFill>
            <a:prstDash val="solid"/>
            <a:miter lim="800000"/>
            <a:headEnd type="stealth" w="lg" len="lg"/>
            <a:tailEnd type="none" w="med" len="med"/>
          </a:ln>
        </p:spPr>
      </p:cxnSp>
      <p:cxnSp>
        <p:nvCxnSpPr>
          <p:cNvPr id="22" name="直接箭头连接符 79">
            <a:extLst>
              <a:ext uri="{FF2B5EF4-FFF2-40B4-BE49-F238E27FC236}">
                <a16:creationId xmlns:a16="http://schemas.microsoft.com/office/drawing/2014/main" id="{11FF6879-ADE9-427A-A67E-3EBA1009D6D2}"/>
              </a:ext>
            </a:extLst>
          </p:cNvPr>
          <p:cNvCxnSpPr>
            <a:cxnSpLocks/>
          </p:cNvCxnSpPr>
          <p:nvPr/>
        </p:nvCxnSpPr>
        <p:spPr bwMode="auto">
          <a:xfrm>
            <a:off x="5656872" y="5904503"/>
            <a:ext cx="762341" cy="0"/>
          </a:xfrm>
          <a:prstGeom prst="straightConnector1">
            <a:avLst/>
          </a:prstGeom>
          <a:noFill/>
          <a:ln w="38100" cap="flat" cmpd="sng" algn="ctr">
            <a:gradFill>
              <a:gsLst>
                <a:gs pos="100000">
                  <a:srgbClr val="FCBF4D">
                    <a:alpha val="0"/>
                  </a:srgbClr>
                </a:gs>
                <a:gs pos="25000">
                  <a:srgbClr val="FCBF4D"/>
                </a:gs>
                <a:gs pos="0">
                  <a:srgbClr val="FCBF4D"/>
                </a:gs>
              </a:gsLst>
              <a:lin ang="0" scaled="0"/>
            </a:gradFill>
            <a:prstDash val="solid"/>
            <a:miter lim="800000"/>
            <a:headEnd type="stealth" w="lg" len="lg"/>
            <a:tailEnd type="none" w="med" len="med"/>
          </a:ln>
        </p:spPr>
      </p:cxnSp>
      <p:pic>
        <p:nvPicPr>
          <p:cNvPr id="23" name="图片 81">
            <a:extLst>
              <a:ext uri="{FF2B5EF4-FFF2-40B4-BE49-F238E27FC236}">
                <a16:creationId xmlns:a16="http://schemas.microsoft.com/office/drawing/2014/main" id="{D9A2A401-E55E-4A40-B98A-FAC0FE9BC6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8944" y="4793306"/>
            <a:ext cx="1685333" cy="1685333"/>
          </a:xfrm>
          <a:prstGeom prst="rect">
            <a:avLst/>
          </a:prstGeom>
        </p:spPr>
      </p:pic>
      <p:pic>
        <p:nvPicPr>
          <p:cNvPr id="24" name="图片 83">
            <a:extLst>
              <a:ext uri="{FF2B5EF4-FFF2-40B4-BE49-F238E27FC236}">
                <a16:creationId xmlns:a16="http://schemas.microsoft.com/office/drawing/2014/main" id="{B8AA3F07-9BBD-4493-8981-6A2FD4CE46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9213" y="4851941"/>
            <a:ext cx="1752599" cy="1752599"/>
          </a:xfrm>
          <a:prstGeom prst="rect">
            <a:avLst/>
          </a:prstGeom>
        </p:spPr>
      </p:pic>
      <p:sp>
        <p:nvSpPr>
          <p:cNvPr id="30" name="Slide Number Placeholder 6">
            <a:extLst>
              <a:ext uri="{FF2B5EF4-FFF2-40B4-BE49-F238E27FC236}">
                <a16:creationId xmlns:a16="http://schemas.microsoft.com/office/drawing/2014/main" id="{B371FE7F-E9EF-4062-BE5B-FBBA9C125349}"/>
              </a:ext>
            </a:extLst>
          </p:cNvPr>
          <p:cNvSpPr txBox="1">
            <a:spLocks/>
          </p:cNvSpPr>
          <p:nvPr/>
        </p:nvSpPr>
        <p:spPr>
          <a:xfrm>
            <a:off x="8058150" y="6421718"/>
            <a:ext cx="476250" cy="36395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879362-658A-E344-B7E9-F19991414F7F}" type="slidenum">
              <a:rPr lang="en-US" smtClean="0"/>
              <a:pPr/>
              <a:t>22</a:t>
            </a:fld>
            <a:endParaRPr lang="en-US" dirty="0"/>
          </a:p>
        </p:txBody>
      </p:sp>
    </p:spTree>
    <p:extLst>
      <p:ext uri="{BB962C8B-B14F-4D97-AF65-F5344CB8AC3E}">
        <p14:creationId xmlns:p14="http://schemas.microsoft.com/office/powerpoint/2010/main" val="422511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2"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500"/>
                                        <p:tgtEl>
                                          <p:spTgt spid="19"/>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2000"/>
                            </p:stCondLst>
                            <p:childTnLst>
                              <p:par>
                                <p:cTn id="54" presetID="42"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par>
                          <p:cTn id="70" fill="hold">
                            <p:stCondLst>
                              <p:cond delay="30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par>
                                <p:cTn id="74" presetID="22" presetClass="entr" presetSubtype="2"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right)">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19087" y="2620925"/>
            <a:ext cx="3562945" cy="1015663"/>
          </a:xfrm>
          <a:prstGeom prst="rect">
            <a:avLst/>
          </a:prstGeom>
          <a:noFill/>
        </p:spPr>
        <p:txBody>
          <a:bodyPr wrap="square" lIns="91440" tIns="45720" rIns="91440" bIns="45720">
            <a:spAutoFit/>
          </a:bodyPr>
          <a:lstStyle/>
          <a:p>
            <a:pPr algn="ctr"/>
            <a:r>
              <a:rPr lang="zh-CN" altLang="en-US" sz="60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谢谢观赏</a:t>
            </a:r>
            <a:r>
              <a:rPr lang="zh-CN" altLang="en-US" sz="6000" spc="-3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23167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1015659"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目录</a:t>
            </a:r>
            <a:endParaRPr sz="3600" b="1" dirty="0">
              <a:solidFill>
                <a:srgbClr val="00B050"/>
              </a:solidFill>
              <a:latin typeface="Microsoft YaHei" charset="-122"/>
              <a:ea typeface="Microsoft YaHei" charset="-122"/>
              <a:cs typeface="Microsoft YaHei" charset="-122"/>
            </a:endParaRP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3</a:t>
            </a:fld>
            <a:endParaRPr lang="en-US" dirty="0"/>
          </a:p>
        </p:txBody>
      </p:sp>
      <p:sp>
        <p:nvSpPr>
          <p:cNvPr id="17" name="矩形 5">
            <a:extLst>
              <a:ext uri="{FF2B5EF4-FFF2-40B4-BE49-F238E27FC236}">
                <a16:creationId xmlns:a16="http://schemas.microsoft.com/office/drawing/2014/main" id="{7B41E53F-B3C2-4E1A-9AAF-4D80A9DEFCD3}"/>
              </a:ext>
            </a:extLst>
          </p:cNvPr>
          <p:cNvSpPr/>
          <p:nvPr/>
        </p:nvSpPr>
        <p:spPr>
          <a:xfrm>
            <a:off x="839505" y="2167402"/>
            <a:ext cx="2194560" cy="2804160"/>
          </a:xfrm>
          <a:prstGeom prst="rect">
            <a:avLst/>
          </a:prstGeom>
          <a:noFill/>
          <a:ln w="12700" cap="flat" cmpd="sng" algn="ctr">
            <a:gradFill>
              <a:gsLst>
                <a:gs pos="46000">
                  <a:srgbClr val="FFC44E"/>
                </a:gs>
                <a:gs pos="70000">
                  <a:srgbClr val="B8CF3E"/>
                </a:gs>
                <a:gs pos="0">
                  <a:srgbClr val="F37221"/>
                </a:gs>
                <a:gs pos="100000">
                  <a:srgbClr val="00B0F0"/>
                </a:gs>
              </a:gsLst>
              <a:lin ang="5400000" scaled="1"/>
            </a:gra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8" name="矩形 6">
            <a:extLst>
              <a:ext uri="{FF2B5EF4-FFF2-40B4-BE49-F238E27FC236}">
                <a16:creationId xmlns:a16="http://schemas.microsoft.com/office/drawing/2014/main" id="{C49C684F-B14D-4D2E-AED5-D9CC7695B2A0}"/>
              </a:ext>
            </a:extLst>
          </p:cNvPr>
          <p:cNvSpPr/>
          <p:nvPr/>
        </p:nvSpPr>
        <p:spPr>
          <a:xfrm>
            <a:off x="3488166" y="2167402"/>
            <a:ext cx="2194560" cy="2804160"/>
          </a:xfrm>
          <a:prstGeom prst="rect">
            <a:avLst/>
          </a:prstGeom>
          <a:noFill/>
          <a:ln w="12700" cap="flat" cmpd="sng" algn="ctr">
            <a:gradFill>
              <a:gsLst>
                <a:gs pos="46000">
                  <a:srgbClr val="FFC44E"/>
                </a:gs>
                <a:gs pos="70000">
                  <a:srgbClr val="B8CF3E"/>
                </a:gs>
                <a:gs pos="0">
                  <a:srgbClr val="F37221"/>
                </a:gs>
                <a:gs pos="100000">
                  <a:srgbClr val="00B0F0"/>
                </a:gs>
              </a:gsLst>
              <a:lin ang="5400000" scaled="1"/>
            </a:gra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9" name="矩形 7">
            <a:extLst>
              <a:ext uri="{FF2B5EF4-FFF2-40B4-BE49-F238E27FC236}">
                <a16:creationId xmlns:a16="http://schemas.microsoft.com/office/drawing/2014/main" id="{6DDE386B-EA0B-4303-8B5F-5C48C7B97AEF}"/>
              </a:ext>
            </a:extLst>
          </p:cNvPr>
          <p:cNvSpPr/>
          <p:nvPr/>
        </p:nvSpPr>
        <p:spPr>
          <a:xfrm>
            <a:off x="6119852" y="2167402"/>
            <a:ext cx="2194560" cy="2804160"/>
          </a:xfrm>
          <a:prstGeom prst="rect">
            <a:avLst/>
          </a:prstGeom>
          <a:noFill/>
          <a:ln w="12700" cap="flat" cmpd="sng" algn="ctr">
            <a:gradFill>
              <a:gsLst>
                <a:gs pos="46000">
                  <a:srgbClr val="FFC44E"/>
                </a:gs>
                <a:gs pos="70000">
                  <a:srgbClr val="B8CF3E"/>
                </a:gs>
                <a:gs pos="0">
                  <a:srgbClr val="F37221"/>
                </a:gs>
                <a:gs pos="100000">
                  <a:srgbClr val="00B0F0"/>
                </a:gs>
              </a:gsLst>
              <a:lin ang="5400000" scaled="1"/>
            </a:gra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0" name="文本框 13">
            <a:extLst>
              <a:ext uri="{FF2B5EF4-FFF2-40B4-BE49-F238E27FC236}">
                <a16:creationId xmlns:a16="http://schemas.microsoft.com/office/drawing/2014/main" id="{F1615BF9-8790-4812-88B4-BB85B396EA53}"/>
              </a:ext>
            </a:extLst>
          </p:cNvPr>
          <p:cNvSpPr txBox="1"/>
          <p:nvPr/>
        </p:nvSpPr>
        <p:spPr>
          <a:xfrm>
            <a:off x="3935097" y="2845497"/>
            <a:ext cx="1345547" cy="369332"/>
          </a:xfrm>
          <a:prstGeom prst="rect">
            <a:avLst/>
          </a:prstGeom>
          <a:noFill/>
        </p:spPr>
        <p:txBody>
          <a:bodyPr wrap="square" rtlCol="0">
            <a:spAutoFit/>
          </a:bodyPr>
          <a:lstStyle/>
          <a:p>
            <a:pPr algn="dist"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rPr>
              <a:t>PART</a:t>
            </a:r>
            <a:endParaRPr lang="zh-CN" altLang="en-US"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1" name="文本框 14">
            <a:extLst>
              <a:ext uri="{FF2B5EF4-FFF2-40B4-BE49-F238E27FC236}">
                <a16:creationId xmlns:a16="http://schemas.microsoft.com/office/drawing/2014/main" id="{5188D939-A668-4F7F-8A28-BF32A825F46E}"/>
              </a:ext>
            </a:extLst>
          </p:cNvPr>
          <p:cNvSpPr txBox="1"/>
          <p:nvPr/>
        </p:nvSpPr>
        <p:spPr>
          <a:xfrm>
            <a:off x="6544358" y="2858576"/>
            <a:ext cx="1345547" cy="369332"/>
          </a:xfrm>
          <a:prstGeom prst="rect">
            <a:avLst/>
          </a:prstGeom>
          <a:noFill/>
        </p:spPr>
        <p:txBody>
          <a:bodyPr wrap="square" rtlCol="0">
            <a:spAutoFit/>
          </a:bodyPr>
          <a:lstStyle/>
          <a:p>
            <a:pPr algn="dist"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rPr>
              <a:t>PART</a:t>
            </a:r>
            <a:endParaRPr lang="zh-CN" altLang="en-US"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2" name="PA_库_文本框 39">
            <a:extLst>
              <a:ext uri="{FF2B5EF4-FFF2-40B4-BE49-F238E27FC236}">
                <a16:creationId xmlns:a16="http://schemas.microsoft.com/office/drawing/2014/main" id="{254481F3-CD43-4B44-9CB4-08717E23E44A}"/>
              </a:ext>
            </a:extLst>
          </p:cNvPr>
          <p:cNvSpPr txBox="1"/>
          <p:nvPr>
            <p:custDataLst>
              <p:tags r:id="rId1"/>
            </p:custDataLst>
          </p:nvPr>
        </p:nvSpPr>
        <p:spPr>
          <a:xfrm>
            <a:off x="1065475" y="3562150"/>
            <a:ext cx="1716695" cy="1169038"/>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sz="2000" b="1" dirty="0">
                <a:latin typeface="微软雅黑" panose="020B0503020204020204" pitchFamily="34" charset="-122"/>
                <a:ea typeface="微软雅黑" panose="020B0503020204020204" pitchFamily="34" charset="-122"/>
                <a:cs typeface="Microsoft YaHei" charset="0"/>
                <a:sym typeface="Calibri" panose="020F0502020204030204" pitchFamily="34" charset="0"/>
              </a:rPr>
              <a:t>数字经济使网络安全形势日益严峻</a:t>
            </a:r>
          </a:p>
        </p:txBody>
      </p:sp>
      <p:sp>
        <p:nvSpPr>
          <p:cNvPr id="23" name="PA_库_文本框 39">
            <a:extLst>
              <a:ext uri="{FF2B5EF4-FFF2-40B4-BE49-F238E27FC236}">
                <a16:creationId xmlns:a16="http://schemas.microsoft.com/office/drawing/2014/main" id="{44596F2C-DCB1-43E7-92D5-75BAAEE57FE3}"/>
              </a:ext>
            </a:extLst>
          </p:cNvPr>
          <p:cNvSpPr txBox="1"/>
          <p:nvPr>
            <p:custDataLst>
              <p:tags r:id="rId2"/>
            </p:custDataLst>
          </p:nvPr>
        </p:nvSpPr>
        <p:spPr>
          <a:xfrm>
            <a:off x="3727097" y="3690853"/>
            <a:ext cx="1716695" cy="799706"/>
          </a:xfrm>
          <a:prstGeom prst="rect">
            <a:avLst/>
          </a:prstGeom>
          <a:noFill/>
        </p:spPr>
        <p:txBody>
          <a:bodyPr wrap="square" rtlCol="0">
            <a:spAutoFit/>
          </a:bodyPr>
          <a:lstStyle>
            <a:defPPr>
              <a:defRPr lang="en-US"/>
            </a:defPPr>
            <a:lvl1pPr algn="ctr">
              <a:lnSpc>
                <a:spcPct val="120000"/>
              </a:lnSpc>
              <a:defRPr sz="2000" b="1">
                <a:solidFill>
                  <a:schemeClr val="bg1"/>
                </a:solidFill>
                <a:latin typeface="微软雅黑" panose="020B0503020204020204" pitchFamily="34" charset="-122"/>
                <a:ea typeface="微软雅黑" panose="020B0503020204020204" pitchFamily="34" charset="-122"/>
                <a:cs typeface="Microsoft YaHei" charset="0"/>
              </a:defRPr>
            </a:lvl1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下一代安全市场拥抱新技术</a:t>
            </a:r>
          </a:p>
        </p:txBody>
      </p:sp>
      <p:sp>
        <p:nvSpPr>
          <p:cNvPr id="24" name="PA_库_文本框 39">
            <a:extLst>
              <a:ext uri="{FF2B5EF4-FFF2-40B4-BE49-F238E27FC236}">
                <a16:creationId xmlns:a16="http://schemas.microsoft.com/office/drawing/2014/main" id="{9E54D8FA-5BD7-496E-97A5-9C57A643EDF7}"/>
              </a:ext>
            </a:extLst>
          </p:cNvPr>
          <p:cNvSpPr txBox="1"/>
          <p:nvPr>
            <p:custDataLst>
              <p:tags r:id="rId3"/>
            </p:custDataLst>
          </p:nvPr>
        </p:nvSpPr>
        <p:spPr>
          <a:xfrm>
            <a:off x="6358783" y="3569482"/>
            <a:ext cx="1716695" cy="1169038"/>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zh-CN" altLang="en-US" sz="2000" b="1" dirty="0">
                <a:latin typeface="微软雅黑" panose="020B0503020204020204" pitchFamily="34" charset="-122"/>
                <a:ea typeface="微软雅黑" panose="020B0503020204020204" pitchFamily="34" charset="-122"/>
                <a:cs typeface="Microsoft YaHei" charset="0"/>
                <a:sym typeface="Calibri" panose="020F0502020204030204" pitchFamily="34" charset="0"/>
              </a:rPr>
              <a:t>全球网络安全市场快速发展趋势不变</a:t>
            </a:r>
          </a:p>
        </p:txBody>
      </p:sp>
      <p:sp>
        <p:nvSpPr>
          <p:cNvPr id="25" name="文本框 25">
            <a:extLst>
              <a:ext uri="{FF2B5EF4-FFF2-40B4-BE49-F238E27FC236}">
                <a16:creationId xmlns:a16="http://schemas.microsoft.com/office/drawing/2014/main" id="{E186F75B-405B-44AA-A3EB-259DA6111BD0}"/>
              </a:ext>
            </a:extLst>
          </p:cNvPr>
          <p:cNvSpPr txBox="1"/>
          <p:nvPr>
            <p:custDataLst>
              <p:tags r:id="rId4"/>
            </p:custDataLst>
          </p:nvPr>
        </p:nvSpPr>
        <p:spPr>
          <a:xfrm>
            <a:off x="1670764" y="2429475"/>
            <a:ext cx="365764" cy="997538"/>
          </a:xfrm>
          <a:custGeom>
            <a:avLst/>
            <a:gdLst>
              <a:gd name="connsiteX0" fmla="*/ 233452 w 365764"/>
              <a:gd name="connsiteY0" fmla="*/ 786083 h 997538"/>
              <a:gd name="connsiteX1" fmla="*/ 365764 w 365764"/>
              <a:gd name="connsiteY1" fmla="*/ 786083 h 997538"/>
              <a:gd name="connsiteX2" fmla="*/ 365764 w 365764"/>
              <a:gd name="connsiteY2" fmla="*/ 997538 h 997538"/>
              <a:gd name="connsiteX3" fmla="*/ 299954 w 365764"/>
              <a:gd name="connsiteY3" fmla="*/ 997538 h 997538"/>
              <a:gd name="connsiteX4" fmla="*/ 233452 w 365764"/>
              <a:gd name="connsiteY4" fmla="*/ 997538 h 997538"/>
              <a:gd name="connsiteX5" fmla="*/ 263932 w 365764"/>
              <a:gd name="connsiteY5" fmla="*/ 0 h 997538"/>
              <a:gd name="connsiteX6" fmla="*/ 365764 w 365764"/>
              <a:gd name="connsiteY6" fmla="*/ 0 h 997538"/>
              <a:gd name="connsiteX7" fmla="*/ 365764 w 365764"/>
              <a:gd name="connsiteY7" fmla="*/ 460559 h 997538"/>
              <a:gd name="connsiteX8" fmla="*/ 233452 w 365764"/>
              <a:gd name="connsiteY8" fmla="*/ 460559 h 997538"/>
              <a:gd name="connsiteX9" fmla="*/ 233452 w 365764"/>
              <a:gd name="connsiteY9" fmla="*/ 289564 h 997538"/>
              <a:gd name="connsiteX10" fmla="*/ 0 w 365764"/>
              <a:gd name="connsiteY10" fmla="*/ 289564 h 997538"/>
              <a:gd name="connsiteX11" fmla="*/ 0 w 365764"/>
              <a:gd name="connsiteY11" fmla="*/ 189810 h 997538"/>
              <a:gd name="connsiteX12" fmla="*/ 167642 w 365764"/>
              <a:gd name="connsiteY12" fmla="*/ 145474 h 997538"/>
              <a:gd name="connsiteX13" fmla="*/ 263932 w 365764"/>
              <a:gd name="connsiteY13" fmla="*/ 0 h 99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764" h="997538">
                <a:moveTo>
                  <a:pt x="233452" y="786083"/>
                </a:moveTo>
                <a:lnTo>
                  <a:pt x="365764" y="786083"/>
                </a:lnTo>
                <a:lnTo>
                  <a:pt x="365764" y="997538"/>
                </a:lnTo>
                <a:lnTo>
                  <a:pt x="299954" y="997538"/>
                </a:lnTo>
                <a:lnTo>
                  <a:pt x="233452" y="997538"/>
                </a:lnTo>
                <a:close/>
                <a:moveTo>
                  <a:pt x="263932" y="0"/>
                </a:moveTo>
                <a:lnTo>
                  <a:pt x="365764" y="0"/>
                </a:lnTo>
                <a:lnTo>
                  <a:pt x="365764" y="460559"/>
                </a:lnTo>
                <a:lnTo>
                  <a:pt x="233452" y="460559"/>
                </a:lnTo>
                <a:lnTo>
                  <a:pt x="233452" y="289564"/>
                </a:lnTo>
                <a:lnTo>
                  <a:pt x="0" y="289564"/>
                </a:lnTo>
                <a:lnTo>
                  <a:pt x="0" y="189810"/>
                </a:lnTo>
                <a:cubicBezTo>
                  <a:pt x="68811" y="191194"/>
                  <a:pt x="124691" y="176418"/>
                  <a:pt x="167642" y="145474"/>
                </a:cubicBezTo>
                <a:cubicBezTo>
                  <a:pt x="211052" y="114071"/>
                  <a:pt x="243150" y="65578"/>
                  <a:pt x="263932" y="0"/>
                </a:cubicBezTo>
                <a:close/>
              </a:path>
            </a:pathLst>
          </a:custGeom>
          <a:solidFill>
            <a:srgbClr val="00B05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540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6" name="文本框 26">
            <a:extLst>
              <a:ext uri="{FF2B5EF4-FFF2-40B4-BE49-F238E27FC236}">
                <a16:creationId xmlns:a16="http://schemas.microsoft.com/office/drawing/2014/main" id="{5DBB24FF-02EF-494D-9397-ECEE8CABB99C}"/>
              </a:ext>
            </a:extLst>
          </p:cNvPr>
          <p:cNvSpPr txBox="1"/>
          <p:nvPr>
            <p:custDataLst>
              <p:tags r:id="rId5"/>
            </p:custDataLst>
          </p:nvPr>
        </p:nvSpPr>
        <p:spPr>
          <a:xfrm>
            <a:off x="4240158" y="2429475"/>
            <a:ext cx="690574" cy="1008548"/>
          </a:xfrm>
          <a:custGeom>
            <a:avLst/>
            <a:gdLst>
              <a:gd name="connsiteX0" fmla="*/ 50935 w 690574"/>
              <a:gd name="connsiteY0" fmla="*/ 792425 h 1008548"/>
              <a:gd name="connsiteX1" fmla="*/ 202651 w 690574"/>
              <a:gd name="connsiteY1" fmla="*/ 792425 h 1008548"/>
              <a:gd name="connsiteX2" fmla="*/ 185604 w 690574"/>
              <a:gd name="connsiteY2" fmla="*/ 810339 h 1008548"/>
              <a:gd name="connsiteX3" fmla="*/ 142880 w 690574"/>
              <a:gd name="connsiteY3" fmla="*/ 885979 h 1008548"/>
              <a:gd name="connsiteX4" fmla="*/ 690574 w 690574"/>
              <a:gd name="connsiteY4" fmla="*/ 885979 h 1008548"/>
              <a:gd name="connsiteX5" fmla="*/ 690574 w 690574"/>
              <a:gd name="connsiteY5" fmla="*/ 1008548 h 1008548"/>
              <a:gd name="connsiteX6" fmla="*/ 0 w 690574"/>
              <a:gd name="connsiteY6" fmla="*/ 1008548 h 1008548"/>
              <a:gd name="connsiteX7" fmla="*/ 0 w 690574"/>
              <a:gd name="connsiteY7" fmla="*/ 1008373 h 1008548"/>
              <a:gd name="connsiteX8" fmla="*/ 44517 w 690574"/>
              <a:gd name="connsiteY8" fmla="*/ 802470 h 1008548"/>
              <a:gd name="connsiteX9" fmla="*/ 371904 w 690574"/>
              <a:gd name="connsiteY9" fmla="*/ 0 h 1008548"/>
              <a:gd name="connsiteX10" fmla="*/ 601631 w 690574"/>
              <a:gd name="connsiteY10" fmla="*/ 83346 h 1008548"/>
              <a:gd name="connsiteX11" fmla="*/ 690574 w 690574"/>
              <a:gd name="connsiteY11" fmla="*/ 296960 h 1008548"/>
              <a:gd name="connsiteX12" fmla="*/ 676305 w 690574"/>
              <a:gd name="connsiteY12" fmla="*/ 398430 h 1008548"/>
              <a:gd name="connsiteX13" fmla="*/ 644178 w 690574"/>
              <a:gd name="connsiteY13" fmla="*/ 459725 h 1008548"/>
              <a:gd name="connsiteX14" fmla="*/ 477057 w 690574"/>
              <a:gd name="connsiteY14" fmla="*/ 459725 h 1008548"/>
              <a:gd name="connsiteX15" fmla="*/ 520381 w 690574"/>
              <a:gd name="connsiteY15" fmla="*/ 419347 h 1008548"/>
              <a:gd name="connsiteX16" fmla="*/ 558907 w 690574"/>
              <a:gd name="connsiteY16" fmla="*/ 293063 h 1008548"/>
              <a:gd name="connsiteX17" fmla="*/ 501475 w 690574"/>
              <a:gd name="connsiteY17" fmla="*/ 161177 h 1008548"/>
              <a:gd name="connsiteX18" fmla="*/ 354392 w 690574"/>
              <a:gd name="connsiteY18" fmla="*/ 109957 h 1008548"/>
              <a:gd name="connsiteX19" fmla="*/ 206963 w 690574"/>
              <a:gd name="connsiteY19" fmla="*/ 174222 h 1008548"/>
              <a:gd name="connsiteX20" fmla="*/ 149882 w 690574"/>
              <a:gd name="connsiteY20" fmla="*/ 356494 h 1008548"/>
              <a:gd name="connsiteX21" fmla="*/ 27314 w 690574"/>
              <a:gd name="connsiteY21" fmla="*/ 356494 h 1008548"/>
              <a:gd name="connsiteX22" fmla="*/ 116263 w 690574"/>
              <a:gd name="connsiteY22" fmla="*/ 94898 h 1008548"/>
              <a:gd name="connsiteX23" fmla="*/ 371904 w 690574"/>
              <a:gd name="connsiteY23" fmla="*/ 0 h 100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574" h="1008548">
                <a:moveTo>
                  <a:pt x="50935" y="792425"/>
                </a:moveTo>
                <a:lnTo>
                  <a:pt x="202651" y="792425"/>
                </a:lnTo>
                <a:lnTo>
                  <a:pt x="185604" y="810339"/>
                </a:lnTo>
                <a:cubicBezTo>
                  <a:pt x="168324" y="832752"/>
                  <a:pt x="154087" y="857969"/>
                  <a:pt x="142880" y="885979"/>
                </a:cubicBezTo>
                <a:lnTo>
                  <a:pt x="690574" y="885979"/>
                </a:lnTo>
                <a:lnTo>
                  <a:pt x="690574" y="1008548"/>
                </a:lnTo>
                <a:lnTo>
                  <a:pt x="0" y="1008548"/>
                </a:lnTo>
                <a:lnTo>
                  <a:pt x="0" y="1008373"/>
                </a:lnTo>
                <a:cubicBezTo>
                  <a:pt x="0" y="928908"/>
                  <a:pt x="14838" y="860274"/>
                  <a:pt x="44517" y="802470"/>
                </a:cubicBezTo>
                <a:close/>
                <a:moveTo>
                  <a:pt x="371904" y="0"/>
                </a:moveTo>
                <a:cubicBezTo>
                  <a:pt x="465290" y="0"/>
                  <a:pt x="541865" y="27778"/>
                  <a:pt x="601631" y="83346"/>
                </a:cubicBezTo>
                <a:cubicBezTo>
                  <a:pt x="660927" y="138444"/>
                  <a:pt x="690574" y="209648"/>
                  <a:pt x="690574" y="296960"/>
                </a:cubicBezTo>
                <a:cubicBezTo>
                  <a:pt x="690574" y="334081"/>
                  <a:pt x="685818" y="367904"/>
                  <a:pt x="676305" y="398430"/>
                </a:cubicBezTo>
                <a:lnTo>
                  <a:pt x="644178" y="459725"/>
                </a:lnTo>
                <a:lnTo>
                  <a:pt x="477057" y="459725"/>
                </a:lnTo>
                <a:lnTo>
                  <a:pt x="520381" y="419347"/>
                </a:lnTo>
                <a:cubicBezTo>
                  <a:pt x="546063" y="386606"/>
                  <a:pt x="558907" y="344516"/>
                  <a:pt x="558907" y="293063"/>
                </a:cubicBezTo>
                <a:cubicBezTo>
                  <a:pt x="558907" y="239284"/>
                  <a:pt x="539763" y="195317"/>
                  <a:pt x="501475" y="161177"/>
                </a:cubicBezTo>
                <a:cubicBezTo>
                  <a:pt x="463188" y="127030"/>
                  <a:pt x="414158" y="109957"/>
                  <a:pt x="354392" y="109957"/>
                </a:cubicBezTo>
                <a:cubicBezTo>
                  <a:pt x="291827" y="109957"/>
                  <a:pt x="242684" y="131379"/>
                  <a:pt x="206963" y="174222"/>
                </a:cubicBezTo>
                <a:cubicBezTo>
                  <a:pt x="171241" y="217065"/>
                  <a:pt x="152217" y="277822"/>
                  <a:pt x="149882" y="356494"/>
                </a:cubicBezTo>
                <a:lnTo>
                  <a:pt x="27314" y="356494"/>
                </a:lnTo>
                <a:cubicBezTo>
                  <a:pt x="25450" y="245364"/>
                  <a:pt x="55098" y="158171"/>
                  <a:pt x="116263" y="94898"/>
                </a:cubicBezTo>
                <a:cubicBezTo>
                  <a:pt x="177428" y="31631"/>
                  <a:pt x="262644" y="0"/>
                  <a:pt x="371904" y="0"/>
                </a:cubicBezTo>
                <a:close/>
              </a:path>
            </a:pathLst>
          </a:custGeom>
          <a:solidFill>
            <a:srgbClr val="00B05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7" name="文本框 27">
            <a:extLst>
              <a:ext uri="{FF2B5EF4-FFF2-40B4-BE49-F238E27FC236}">
                <a16:creationId xmlns:a16="http://schemas.microsoft.com/office/drawing/2014/main" id="{E158BAAA-A8F8-48BC-AE91-390D113AA6CF}"/>
              </a:ext>
            </a:extLst>
          </p:cNvPr>
          <p:cNvSpPr txBox="1"/>
          <p:nvPr>
            <p:custDataLst>
              <p:tags r:id="rId6"/>
            </p:custDataLst>
          </p:nvPr>
        </p:nvSpPr>
        <p:spPr>
          <a:xfrm>
            <a:off x="6900450" y="2434824"/>
            <a:ext cx="634542" cy="990706"/>
          </a:xfrm>
          <a:custGeom>
            <a:avLst/>
            <a:gdLst>
              <a:gd name="connsiteX0" fmla="*/ 0 w 634542"/>
              <a:gd name="connsiteY0" fmla="*/ 783932 h 990706"/>
              <a:gd name="connsiteX1" fmla="*/ 134775 w 634542"/>
              <a:gd name="connsiteY1" fmla="*/ 783932 h 990706"/>
              <a:gd name="connsiteX2" fmla="*/ 145638 w 634542"/>
              <a:gd name="connsiteY2" fmla="*/ 806685 h 990706"/>
              <a:gd name="connsiteX3" fmla="*/ 167737 w 634542"/>
              <a:gd name="connsiteY3" fmla="*/ 834965 h 990706"/>
              <a:gd name="connsiteX4" fmla="*/ 320039 w 634542"/>
              <a:gd name="connsiteY4" fmla="*/ 883532 h 990706"/>
              <a:gd name="connsiteX5" fmla="*/ 466298 w 634542"/>
              <a:gd name="connsiteY5" fmla="*/ 832289 h 990706"/>
              <a:gd name="connsiteX6" fmla="*/ 501637 w 634542"/>
              <a:gd name="connsiteY6" fmla="*/ 783932 h 990706"/>
              <a:gd name="connsiteX7" fmla="*/ 634542 w 634542"/>
              <a:gd name="connsiteY7" fmla="*/ 783932 h 990706"/>
              <a:gd name="connsiteX8" fmla="*/ 627825 w 634542"/>
              <a:gd name="connsiteY8" fmla="*/ 806248 h 990706"/>
              <a:gd name="connsiteX9" fmla="*/ 557491 w 634542"/>
              <a:gd name="connsiteY9" fmla="*/ 904632 h 990706"/>
              <a:gd name="connsiteX10" fmla="*/ 316348 w 634542"/>
              <a:gd name="connsiteY10" fmla="*/ 990706 h 990706"/>
              <a:gd name="connsiteX11" fmla="*/ 71851 w 634542"/>
              <a:gd name="connsiteY11" fmla="*/ 912668 h 990706"/>
              <a:gd name="connsiteX12" fmla="*/ 8214 w 634542"/>
              <a:gd name="connsiteY12" fmla="*/ 813951 h 990706"/>
              <a:gd name="connsiteX13" fmla="*/ 312994 w 634542"/>
              <a:gd name="connsiteY13" fmla="*/ 0 h 990706"/>
              <a:gd name="connsiteX14" fmla="*/ 534381 w 634542"/>
              <a:gd name="connsiteY14" fmla="*/ 68659 h 990706"/>
              <a:gd name="connsiteX15" fmla="*/ 618450 w 634542"/>
              <a:gd name="connsiteY15" fmla="*/ 249851 h 990706"/>
              <a:gd name="connsiteX16" fmla="*/ 534044 w 634542"/>
              <a:gd name="connsiteY16" fmla="*/ 430712 h 990706"/>
              <a:gd name="connsiteX17" fmla="*/ 504404 w 634542"/>
              <a:gd name="connsiteY17" fmla="*/ 451232 h 990706"/>
              <a:gd name="connsiteX18" fmla="*/ 242661 w 634542"/>
              <a:gd name="connsiteY18" fmla="*/ 451232 h 990706"/>
              <a:gd name="connsiteX19" fmla="*/ 242661 w 634542"/>
              <a:gd name="connsiteY19" fmla="*/ 413969 h 990706"/>
              <a:gd name="connsiteX20" fmla="*/ 288209 w 634542"/>
              <a:gd name="connsiteY20" fmla="*/ 417294 h 990706"/>
              <a:gd name="connsiteX21" fmla="*/ 349168 w 634542"/>
              <a:gd name="connsiteY21" fmla="*/ 413297 h 990706"/>
              <a:gd name="connsiteX22" fmla="*/ 443620 w 634542"/>
              <a:gd name="connsiteY22" fmla="*/ 375034 h 990706"/>
              <a:gd name="connsiteX23" fmla="*/ 492517 w 634542"/>
              <a:gd name="connsiteY23" fmla="*/ 262243 h 990706"/>
              <a:gd name="connsiteX24" fmla="*/ 440601 w 634542"/>
              <a:gd name="connsiteY24" fmla="*/ 150472 h 990706"/>
              <a:gd name="connsiteX25" fmla="*/ 307635 w 634542"/>
              <a:gd name="connsiteY25" fmla="*/ 107174 h 990706"/>
              <a:gd name="connsiteX26" fmla="*/ 176348 w 634542"/>
              <a:gd name="connsiteY26" fmla="*/ 159756 h 990706"/>
              <a:gd name="connsiteX27" fmla="*/ 126107 w 634542"/>
              <a:gd name="connsiteY27" fmla="*/ 316841 h 990706"/>
              <a:gd name="connsiteX28" fmla="*/ 8881 w 634542"/>
              <a:gd name="connsiteY28" fmla="*/ 316841 h 990706"/>
              <a:gd name="connsiteX29" fmla="*/ 88264 w 634542"/>
              <a:gd name="connsiteY29" fmla="*/ 82725 h 990706"/>
              <a:gd name="connsiteX30" fmla="*/ 312994 w 634542"/>
              <a:gd name="connsiteY30" fmla="*/ 0 h 99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4542" h="990706">
                <a:moveTo>
                  <a:pt x="0" y="783932"/>
                </a:moveTo>
                <a:lnTo>
                  <a:pt x="134775" y="783932"/>
                </a:lnTo>
                <a:lnTo>
                  <a:pt x="145638" y="806685"/>
                </a:lnTo>
                <a:cubicBezTo>
                  <a:pt x="152207" y="817445"/>
                  <a:pt x="159574" y="826871"/>
                  <a:pt x="167737" y="834965"/>
                </a:cubicBezTo>
                <a:cubicBezTo>
                  <a:pt x="200389" y="867341"/>
                  <a:pt x="251158" y="883532"/>
                  <a:pt x="320039" y="883532"/>
                </a:cubicBezTo>
                <a:cubicBezTo>
                  <a:pt x="379522" y="883532"/>
                  <a:pt x="428275" y="866453"/>
                  <a:pt x="466298" y="832289"/>
                </a:cubicBezTo>
                <a:lnTo>
                  <a:pt x="501637" y="783932"/>
                </a:lnTo>
                <a:lnTo>
                  <a:pt x="634542" y="783932"/>
                </a:lnTo>
                <a:lnTo>
                  <a:pt x="627825" y="806248"/>
                </a:lnTo>
                <a:cubicBezTo>
                  <a:pt x="612195" y="843146"/>
                  <a:pt x="588751" y="875941"/>
                  <a:pt x="557491" y="904632"/>
                </a:cubicBezTo>
                <a:cubicBezTo>
                  <a:pt x="494971" y="962015"/>
                  <a:pt x="414592" y="990706"/>
                  <a:pt x="316348" y="990706"/>
                </a:cubicBezTo>
                <a:cubicBezTo>
                  <a:pt x="208274" y="990706"/>
                  <a:pt x="126779" y="964697"/>
                  <a:pt x="71851" y="912668"/>
                </a:cubicBezTo>
                <a:cubicBezTo>
                  <a:pt x="44387" y="886656"/>
                  <a:pt x="23174" y="853750"/>
                  <a:pt x="8214" y="813951"/>
                </a:cubicBezTo>
                <a:close/>
                <a:moveTo>
                  <a:pt x="312994" y="0"/>
                </a:moveTo>
                <a:cubicBezTo>
                  <a:pt x="404541" y="0"/>
                  <a:pt x="478336" y="22882"/>
                  <a:pt x="534381" y="68659"/>
                </a:cubicBezTo>
                <a:cubicBezTo>
                  <a:pt x="590425" y="114429"/>
                  <a:pt x="618450" y="174831"/>
                  <a:pt x="618450" y="249851"/>
                </a:cubicBezTo>
                <a:cubicBezTo>
                  <a:pt x="618450" y="324432"/>
                  <a:pt x="590317" y="384714"/>
                  <a:pt x="534044" y="430712"/>
                </a:cubicBezTo>
                <a:lnTo>
                  <a:pt x="504404" y="451232"/>
                </a:lnTo>
                <a:lnTo>
                  <a:pt x="242661" y="451232"/>
                </a:lnTo>
                <a:lnTo>
                  <a:pt x="242661" y="413969"/>
                </a:lnTo>
                <a:cubicBezTo>
                  <a:pt x="252484" y="416183"/>
                  <a:pt x="267667" y="417294"/>
                  <a:pt x="288209" y="417294"/>
                </a:cubicBezTo>
                <a:cubicBezTo>
                  <a:pt x="308751" y="417294"/>
                  <a:pt x="329071" y="415961"/>
                  <a:pt x="349168" y="413297"/>
                </a:cubicBezTo>
                <a:cubicBezTo>
                  <a:pt x="388019" y="408370"/>
                  <a:pt x="419501" y="395618"/>
                  <a:pt x="443620" y="375034"/>
                </a:cubicBezTo>
                <a:cubicBezTo>
                  <a:pt x="476218" y="348179"/>
                  <a:pt x="492517" y="310588"/>
                  <a:pt x="492517" y="262243"/>
                </a:cubicBezTo>
                <a:cubicBezTo>
                  <a:pt x="492517" y="216598"/>
                  <a:pt x="475210" y="179343"/>
                  <a:pt x="440601" y="150472"/>
                </a:cubicBezTo>
                <a:cubicBezTo>
                  <a:pt x="405993" y="121607"/>
                  <a:pt x="361675" y="107174"/>
                  <a:pt x="307635" y="107174"/>
                </a:cubicBezTo>
                <a:cubicBezTo>
                  <a:pt x="250474" y="107174"/>
                  <a:pt x="206714" y="124703"/>
                  <a:pt x="176348" y="159756"/>
                </a:cubicBezTo>
                <a:cubicBezTo>
                  <a:pt x="145983" y="194814"/>
                  <a:pt x="129234" y="247174"/>
                  <a:pt x="126107" y="316841"/>
                </a:cubicBezTo>
                <a:lnTo>
                  <a:pt x="8881" y="316841"/>
                </a:lnTo>
                <a:cubicBezTo>
                  <a:pt x="8881" y="215914"/>
                  <a:pt x="35340" y="137876"/>
                  <a:pt x="88264" y="82725"/>
                </a:cubicBezTo>
                <a:cubicBezTo>
                  <a:pt x="141182" y="27575"/>
                  <a:pt x="216094" y="0"/>
                  <a:pt x="312994" y="0"/>
                </a:cubicBezTo>
                <a:close/>
              </a:path>
            </a:pathLst>
          </a:custGeom>
          <a:solidFill>
            <a:srgbClr val="00B05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28" name="文本框 37">
            <a:extLst>
              <a:ext uri="{FF2B5EF4-FFF2-40B4-BE49-F238E27FC236}">
                <a16:creationId xmlns:a16="http://schemas.microsoft.com/office/drawing/2014/main" id="{16933FE3-F54B-4982-AA1E-27D3461AC9B8}"/>
              </a:ext>
            </a:extLst>
          </p:cNvPr>
          <p:cNvSpPr txBox="1"/>
          <p:nvPr/>
        </p:nvSpPr>
        <p:spPr>
          <a:xfrm>
            <a:off x="1297445" y="2904046"/>
            <a:ext cx="1345547" cy="369332"/>
          </a:xfrm>
          <a:prstGeom prst="rect">
            <a:avLst/>
          </a:prstGeom>
          <a:noFill/>
        </p:spPr>
        <p:txBody>
          <a:bodyPr wrap="square" rtlCol="0">
            <a:spAutoFit/>
          </a:bodyPr>
          <a:lstStyle/>
          <a:p>
            <a:pPr algn="dist"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rPr>
              <a:t>PART</a:t>
            </a:r>
            <a:endParaRPr lang="zh-CN" altLang="en-US" dirty="0">
              <a:solidFill>
                <a:srgbClr val="00B05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Tree>
    <p:extLst>
      <p:ext uri="{BB962C8B-B14F-4D97-AF65-F5344CB8AC3E}">
        <p14:creationId xmlns:p14="http://schemas.microsoft.com/office/powerpoint/2010/main" val="8408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3">
            <a:extLst>
              <a:ext uri="{FF2B5EF4-FFF2-40B4-BE49-F238E27FC236}">
                <a16:creationId xmlns:a16="http://schemas.microsoft.com/office/drawing/2014/main" id="{1DA877E5-4E5F-4F70-B76F-DD2656AC641A}"/>
              </a:ext>
            </a:extLst>
          </p:cNvPr>
          <p:cNvSpPr/>
          <p:nvPr/>
        </p:nvSpPr>
        <p:spPr>
          <a:xfrm>
            <a:off x="740291" y="3502158"/>
            <a:ext cx="7682468" cy="523220"/>
          </a:xfrm>
          <a:prstGeom prst="rect">
            <a:avLst/>
          </a:prstGeom>
        </p:spPr>
        <p:txBody>
          <a:bodyPr wrap="square">
            <a:spAutoFit/>
          </a:bodyPr>
          <a:lstStyle/>
          <a:p>
            <a:pPr algn="dist" eaLnBrk="0" fontAlgn="base" hangingPunct="0">
              <a:spcBef>
                <a:spcPct val="0"/>
              </a:spcBef>
              <a:spcAft>
                <a:spcPct val="0"/>
              </a:spcAft>
            </a:pPr>
            <a:r>
              <a:rPr lang="zh-CN" altLang="en-US" sz="2800" b="1" dirty="0">
                <a:latin typeface="微软雅黑" panose="020B0503020204020204" pitchFamily="34" charset="-122"/>
                <a:ea typeface="微软雅黑" panose="020B0503020204020204" pitchFamily="34" charset="-122"/>
                <a:cs typeface="Arial"/>
                <a:sym typeface="Calibri" panose="020F0502020204030204" pitchFamily="34" charset="0"/>
              </a:rPr>
              <a:t>数字经济使网络安全形势日益严峻</a:t>
            </a:r>
          </a:p>
        </p:txBody>
      </p:sp>
      <p:sp>
        <p:nvSpPr>
          <p:cNvPr id="9" name="文本框 6">
            <a:extLst>
              <a:ext uri="{FF2B5EF4-FFF2-40B4-BE49-F238E27FC236}">
                <a16:creationId xmlns:a16="http://schemas.microsoft.com/office/drawing/2014/main" id="{0CCB032C-8DF9-479D-978D-73392F686F24}"/>
              </a:ext>
            </a:extLst>
          </p:cNvPr>
          <p:cNvSpPr txBox="1"/>
          <p:nvPr>
            <p:custDataLst>
              <p:tags r:id="rId1"/>
            </p:custDataLst>
          </p:nvPr>
        </p:nvSpPr>
        <p:spPr>
          <a:xfrm>
            <a:off x="3438525" y="1353416"/>
            <a:ext cx="1438275" cy="3922567"/>
          </a:xfrm>
          <a:custGeom>
            <a:avLst/>
            <a:gdLst>
              <a:gd name="connsiteX0" fmla="*/ 233452 w 365764"/>
              <a:gd name="connsiteY0" fmla="*/ 786083 h 997538"/>
              <a:gd name="connsiteX1" fmla="*/ 365764 w 365764"/>
              <a:gd name="connsiteY1" fmla="*/ 786083 h 997538"/>
              <a:gd name="connsiteX2" fmla="*/ 365764 w 365764"/>
              <a:gd name="connsiteY2" fmla="*/ 997538 h 997538"/>
              <a:gd name="connsiteX3" fmla="*/ 299954 w 365764"/>
              <a:gd name="connsiteY3" fmla="*/ 997538 h 997538"/>
              <a:gd name="connsiteX4" fmla="*/ 233452 w 365764"/>
              <a:gd name="connsiteY4" fmla="*/ 997538 h 997538"/>
              <a:gd name="connsiteX5" fmla="*/ 263932 w 365764"/>
              <a:gd name="connsiteY5" fmla="*/ 0 h 997538"/>
              <a:gd name="connsiteX6" fmla="*/ 365764 w 365764"/>
              <a:gd name="connsiteY6" fmla="*/ 0 h 997538"/>
              <a:gd name="connsiteX7" fmla="*/ 365764 w 365764"/>
              <a:gd name="connsiteY7" fmla="*/ 460559 h 997538"/>
              <a:gd name="connsiteX8" fmla="*/ 233452 w 365764"/>
              <a:gd name="connsiteY8" fmla="*/ 460559 h 997538"/>
              <a:gd name="connsiteX9" fmla="*/ 233452 w 365764"/>
              <a:gd name="connsiteY9" fmla="*/ 289564 h 997538"/>
              <a:gd name="connsiteX10" fmla="*/ 0 w 365764"/>
              <a:gd name="connsiteY10" fmla="*/ 289564 h 997538"/>
              <a:gd name="connsiteX11" fmla="*/ 0 w 365764"/>
              <a:gd name="connsiteY11" fmla="*/ 189810 h 997538"/>
              <a:gd name="connsiteX12" fmla="*/ 167642 w 365764"/>
              <a:gd name="connsiteY12" fmla="*/ 145474 h 997538"/>
              <a:gd name="connsiteX13" fmla="*/ 263932 w 365764"/>
              <a:gd name="connsiteY13" fmla="*/ 0 h 99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764" h="997538">
                <a:moveTo>
                  <a:pt x="233452" y="786083"/>
                </a:moveTo>
                <a:lnTo>
                  <a:pt x="365764" y="786083"/>
                </a:lnTo>
                <a:lnTo>
                  <a:pt x="365764" y="997538"/>
                </a:lnTo>
                <a:lnTo>
                  <a:pt x="299954" y="997538"/>
                </a:lnTo>
                <a:lnTo>
                  <a:pt x="233452" y="997538"/>
                </a:lnTo>
                <a:close/>
                <a:moveTo>
                  <a:pt x="263932" y="0"/>
                </a:moveTo>
                <a:lnTo>
                  <a:pt x="365764" y="0"/>
                </a:lnTo>
                <a:lnTo>
                  <a:pt x="365764" y="460559"/>
                </a:lnTo>
                <a:lnTo>
                  <a:pt x="233452" y="460559"/>
                </a:lnTo>
                <a:lnTo>
                  <a:pt x="233452" y="289564"/>
                </a:lnTo>
                <a:lnTo>
                  <a:pt x="0" y="289564"/>
                </a:lnTo>
                <a:lnTo>
                  <a:pt x="0" y="189810"/>
                </a:lnTo>
                <a:cubicBezTo>
                  <a:pt x="68811" y="191194"/>
                  <a:pt x="124691" y="176418"/>
                  <a:pt x="167642" y="145474"/>
                </a:cubicBezTo>
                <a:cubicBezTo>
                  <a:pt x="211052" y="114071"/>
                  <a:pt x="243150" y="65578"/>
                  <a:pt x="263932" y="0"/>
                </a:cubicBezTo>
                <a:close/>
              </a:path>
            </a:pathLst>
          </a:custGeom>
          <a:solidFill>
            <a:srgbClr val="00B050">
              <a:alpha val="7700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5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0" name="Slide Number Placeholder 6">
            <a:extLst>
              <a:ext uri="{FF2B5EF4-FFF2-40B4-BE49-F238E27FC236}">
                <a16:creationId xmlns:a16="http://schemas.microsoft.com/office/drawing/2014/main" id="{0426ABE2-DD36-4669-81DD-6A6B991368ED}"/>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4</a:t>
            </a:fld>
            <a:endParaRPr lang="en-US" dirty="0"/>
          </a:p>
        </p:txBody>
      </p:sp>
    </p:spTree>
    <p:extLst>
      <p:ext uri="{BB962C8B-B14F-4D97-AF65-F5344CB8AC3E}">
        <p14:creationId xmlns:p14="http://schemas.microsoft.com/office/powerpoint/2010/main" val="18436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1000"/>
                                  </p:stCondLst>
                                  <p:iterate type="lt">
                                    <p:tmPct val="3000"/>
                                  </p:iterate>
                                  <p:childTnLst>
                                    <p:set>
                                      <p:cBhvr>
                                        <p:cTn id="6" dur="1" fill="hold">
                                          <p:stCondLst>
                                            <p:cond delay="0"/>
                                          </p:stCondLst>
                                        </p:cTn>
                                        <p:tgtEl>
                                          <p:spTgt spid="8"/>
                                        </p:tgtEl>
                                        <p:attrNameLst>
                                          <p:attrName>style.visibility</p:attrName>
                                        </p:attrNameLst>
                                      </p:cBhvr>
                                      <p:to>
                                        <p:strVal val="visible"/>
                                      </p:to>
                                    </p:set>
                                    <p:anim to="" calcmode="lin" valueType="num">
                                      <p:cBhvr>
                                        <p:cTn id="7" dur="1600" fill="hold">
                                          <p:stCondLst>
                                            <p:cond delay="0"/>
                                          </p:stCondLst>
                                        </p:cTn>
                                        <p:tgtEl>
                                          <p:spTgt spid="8"/>
                                        </p:tgtEl>
                                        <p:attrNameLst>
                                          <p:attrName>ppt_w</p:attrName>
                                        </p:attrNameLst>
                                      </p:cBhvr>
                                      <p:tavLst>
                                        <p:tav tm="0" fmla="#ppt_w-(#ppt_w-0)*(1-$)^6">
                                          <p:val>
                                            <p:strVal val="0"/>
                                          </p:val>
                                        </p:tav>
                                        <p:tav tm="100000">
                                          <p:val>
                                            <p:strVal val="1"/>
                                          </p:val>
                                        </p:tav>
                                      </p:tavLst>
                                    </p:anim>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3">
            <a:extLst>
              <a:ext uri="{FF2B5EF4-FFF2-40B4-BE49-F238E27FC236}">
                <a16:creationId xmlns:a16="http://schemas.microsoft.com/office/drawing/2014/main" id="{2E42292B-F729-4DD9-A76D-640AAB2A96D6}"/>
              </a:ext>
            </a:extLst>
          </p:cNvPr>
          <p:cNvSpPr/>
          <p:nvPr/>
        </p:nvSpPr>
        <p:spPr>
          <a:xfrm>
            <a:off x="3357031" y="3313480"/>
            <a:ext cx="2876971" cy="1726178"/>
          </a:xfrm>
          <a:prstGeom prst="rect">
            <a:avLst/>
          </a:prstGeom>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a:lstStyle>
          <a:p>
            <a:pPr defTabSz="457200" eaLnBrk="1" fontAlgn="auto" hangingPunct="1">
              <a:lnSpc>
                <a:spcPct val="120000"/>
              </a:lnSpc>
              <a:spcBef>
                <a:spcPts val="0"/>
              </a:spcBef>
              <a:spcAft>
                <a:spcPts val="0"/>
              </a:spcAft>
              <a:defRPr/>
            </a:pPr>
            <a:r>
              <a:rPr lang="zh-CN" altLang="en-US" dirty="0">
                <a:latin typeface="Microsoft YaHei" panose="020B0503020204020204" pitchFamily="34" charset="-122"/>
                <a:ea typeface="Microsoft YaHei" panose="020B0503020204020204" pitchFamily="34" charset="-122"/>
                <a:cs typeface="Arial"/>
              </a:rPr>
              <a:t>投资者将使用</a:t>
            </a:r>
            <a:endParaRPr lang="en-US" altLang="zh-CN" dirty="0">
              <a:latin typeface="Microsoft YaHei" panose="020B0503020204020204" pitchFamily="34" charset="-122"/>
              <a:ea typeface="Microsoft YaHei" panose="020B0503020204020204" pitchFamily="34" charset="-122"/>
              <a:cs typeface="Arial"/>
            </a:endParaRPr>
          </a:p>
          <a:p>
            <a:pPr marL="285750" indent="-285750" defTabSz="457200" eaLnBrk="1" fontAlgn="auto" hangingPunct="1">
              <a:lnSpc>
                <a:spcPct val="120000"/>
              </a:lnSpc>
              <a:spcBef>
                <a:spcPts val="0"/>
              </a:spcBef>
              <a:spcAft>
                <a:spcPts val="0"/>
              </a:spcAft>
              <a:buFont typeface="Arial" panose="020B0604020202020204" pitchFamily="34" charset="0"/>
              <a:buChar char="•"/>
              <a:defRPr/>
            </a:pPr>
            <a:r>
              <a:rPr lang="zh-CN" altLang="en-US" b="1" dirty="0">
                <a:latin typeface="Microsoft YaHei" panose="020B0503020204020204" pitchFamily="34" charset="-122"/>
                <a:ea typeface="Microsoft YaHei" panose="020B0503020204020204" pitchFamily="34" charset="-122"/>
                <a:cs typeface="Arial"/>
              </a:rPr>
              <a:t>平台</a:t>
            </a:r>
            <a:r>
              <a:rPr lang="en-US" altLang="zh-CN" b="1" dirty="0">
                <a:latin typeface="Microsoft YaHei" panose="020B0503020204020204" pitchFamily="34" charset="-122"/>
                <a:ea typeface="Microsoft YaHei" panose="020B0503020204020204" pitchFamily="34" charset="-122"/>
                <a:cs typeface="Arial"/>
              </a:rPr>
              <a:t>/</a:t>
            </a:r>
            <a:r>
              <a:rPr lang="zh-CN" altLang="en-US" b="1" dirty="0">
                <a:latin typeface="Microsoft YaHei" panose="020B0503020204020204" pitchFamily="34" charset="-122"/>
                <a:ea typeface="Microsoft YaHei" panose="020B0503020204020204" pitchFamily="34" charset="-122"/>
                <a:cs typeface="Arial"/>
              </a:rPr>
              <a:t>生态系统</a:t>
            </a:r>
            <a:endParaRPr lang="en-US" altLang="zh-CN" b="1" dirty="0">
              <a:latin typeface="Microsoft YaHei" panose="020B0503020204020204" pitchFamily="34" charset="-122"/>
              <a:ea typeface="Microsoft YaHei" panose="020B0503020204020204" pitchFamily="34" charset="-122"/>
              <a:cs typeface="Arial"/>
            </a:endParaRPr>
          </a:p>
          <a:p>
            <a:pPr marL="285750" indent="-285750" defTabSz="457200" eaLnBrk="1" fontAlgn="auto" hangingPunct="1">
              <a:lnSpc>
                <a:spcPct val="120000"/>
              </a:lnSpc>
              <a:spcBef>
                <a:spcPts val="0"/>
              </a:spcBef>
              <a:spcAft>
                <a:spcPts val="0"/>
              </a:spcAft>
              <a:buFont typeface="Arial" panose="020B0604020202020204" pitchFamily="34" charset="0"/>
              <a:buChar char="•"/>
              <a:defRPr/>
            </a:pPr>
            <a:r>
              <a:rPr lang="zh-CN" altLang="en-US" b="1" dirty="0">
                <a:latin typeface="Microsoft YaHei" panose="020B0503020204020204" pitchFamily="34" charset="-122"/>
                <a:ea typeface="Microsoft YaHei" panose="020B0503020204020204" pitchFamily="34" charset="-122"/>
                <a:cs typeface="Arial"/>
              </a:rPr>
              <a:t>数据价值</a:t>
            </a:r>
            <a:endParaRPr lang="en-US" altLang="zh-CN" b="1" dirty="0">
              <a:latin typeface="Microsoft YaHei" panose="020B0503020204020204" pitchFamily="34" charset="-122"/>
              <a:ea typeface="Microsoft YaHei" panose="020B0503020204020204" pitchFamily="34" charset="-122"/>
              <a:cs typeface="Arial"/>
            </a:endParaRPr>
          </a:p>
          <a:p>
            <a:pPr marL="285750" indent="-285750" defTabSz="457200" eaLnBrk="1" fontAlgn="auto" hangingPunct="1">
              <a:lnSpc>
                <a:spcPct val="120000"/>
              </a:lnSpc>
              <a:spcBef>
                <a:spcPts val="0"/>
              </a:spcBef>
              <a:spcAft>
                <a:spcPts val="0"/>
              </a:spcAft>
              <a:buFont typeface="Arial" panose="020B0604020202020204" pitchFamily="34" charset="0"/>
              <a:buChar char="•"/>
              <a:defRPr/>
            </a:pPr>
            <a:r>
              <a:rPr lang="zh-CN" altLang="en-US" b="1" dirty="0">
                <a:latin typeface="Microsoft YaHei" panose="020B0503020204020204" pitchFamily="34" charset="-122"/>
                <a:ea typeface="Microsoft YaHei" panose="020B0503020204020204" pitchFamily="34" charset="-122"/>
                <a:cs typeface="Arial"/>
              </a:rPr>
              <a:t>客户参与</a:t>
            </a:r>
            <a:endParaRPr lang="en-US" altLang="zh-CN" b="1" dirty="0">
              <a:latin typeface="Microsoft YaHei" panose="020B0503020204020204" pitchFamily="34" charset="-122"/>
              <a:ea typeface="Microsoft YaHei" panose="020B0503020204020204" pitchFamily="34" charset="-122"/>
              <a:cs typeface="Arial"/>
            </a:endParaRPr>
          </a:p>
          <a:p>
            <a:pPr defTabSz="457200" eaLnBrk="1" fontAlgn="auto" hangingPunct="1">
              <a:lnSpc>
                <a:spcPct val="120000"/>
              </a:lnSpc>
              <a:spcBef>
                <a:spcPts val="0"/>
              </a:spcBef>
              <a:spcAft>
                <a:spcPts val="0"/>
              </a:spcAft>
              <a:defRPr/>
            </a:pPr>
            <a:r>
              <a:rPr lang="zh-CN" altLang="en-US" dirty="0">
                <a:latin typeface="Microsoft YaHei" panose="020B0503020204020204" pitchFamily="34" charset="-122"/>
                <a:ea typeface="Microsoft YaHei" panose="020B0503020204020204" pitchFamily="34" charset="-122"/>
                <a:cs typeface="Arial"/>
              </a:rPr>
              <a:t>作为所有企业的评估因素</a:t>
            </a:r>
            <a:endParaRPr lang="en-US" dirty="0">
              <a:latin typeface="Microsoft YaHei" panose="020B0503020204020204" pitchFamily="34" charset="-122"/>
              <a:ea typeface="Microsoft YaHei" panose="020B0503020204020204" pitchFamily="34" charset="-122"/>
              <a:cs typeface="Arial"/>
            </a:endParaRPr>
          </a:p>
        </p:txBody>
      </p:sp>
      <p:sp>
        <p:nvSpPr>
          <p:cNvPr id="9" name="Rectangle 94">
            <a:extLst>
              <a:ext uri="{FF2B5EF4-FFF2-40B4-BE49-F238E27FC236}">
                <a16:creationId xmlns:a16="http://schemas.microsoft.com/office/drawing/2014/main" id="{F8B3F2C6-10A3-4425-804D-513468861FEE}"/>
              </a:ext>
            </a:extLst>
          </p:cNvPr>
          <p:cNvSpPr/>
          <p:nvPr/>
        </p:nvSpPr>
        <p:spPr>
          <a:xfrm>
            <a:off x="529471" y="5179727"/>
            <a:ext cx="8240470" cy="497957"/>
          </a:xfrm>
          <a:prstGeom prst="rect">
            <a:avLst/>
          </a:prstGeom>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a:lstStyle>
          <a:p>
            <a:pPr defTabSz="457200" eaLnBrk="1" fontAlgn="auto" hangingPunct="1">
              <a:lnSpc>
                <a:spcPct val="120000"/>
              </a:lnSpc>
              <a:spcBef>
                <a:spcPts val="0"/>
              </a:spcBef>
              <a:spcAft>
                <a:spcPts val="0"/>
              </a:spcAft>
              <a:defRPr/>
            </a:pPr>
            <a:r>
              <a:rPr lang="zh-CN" altLang="en-US" sz="2400" b="1" dirty="0">
                <a:solidFill>
                  <a:srgbClr val="0070C0"/>
                </a:solidFill>
                <a:latin typeface="Microsoft YaHei" panose="020B0503020204020204" pitchFamily="34" charset="-122"/>
                <a:ea typeface="Microsoft YaHei" panose="020B0503020204020204" pitchFamily="34" charset="-122"/>
                <a:cs typeface="Arial"/>
              </a:rPr>
              <a:t>紧迫性 </a:t>
            </a:r>
            <a:r>
              <a:rPr lang="zh-CN" altLang="en-US" sz="1600" dirty="0">
                <a:latin typeface="Microsoft YaHei" panose="020B0503020204020204" pitchFamily="34" charset="-122"/>
                <a:ea typeface="Microsoft YaHei" panose="020B0503020204020204" pitchFamily="34" charset="-122"/>
                <a:cs typeface="Arial"/>
              </a:rPr>
              <a:t>数字化转型将是</a:t>
            </a:r>
            <a:r>
              <a:rPr lang="en-US" altLang="zh-CN" sz="1600" b="1" dirty="0">
                <a:latin typeface="Microsoft YaHei" panose="020B0503020204020204" pitchFamily="34" charset="-122"/>
                <a:ea typeface="Microsoft YaHei" panose="020B0503020204020204" pitchFamily="34" charset="-122"/>
                <a:cs typeface="Arial"/>
              </a:rPr>
              <a:t>ICT</a:t>
            </a:r>
            <a:r>
              <a:rPr lang="zh-CN" altLang="en-US" sz="1600" b="1" dirty="0">
                <a:latin typeface="Microsoft YaHei" panose="020B0503020204020204" pitchFamily="34" charset="-122"/>
                <a:ea typeface="Microsoft YaHei" panose="020B0503020204020204" pitchFamily="34" charset="-122"/>
                <a:cs typeface="Arial"/>
              </a:rPr>
              <a:t>预算增长</a:t>
            </a:r>
            <a:r>
              <a:rPr lang="zh-CN" altLang="en-US" sz="1600" dirty="0">
                <a:latin typeface="Microsoft YaHei" panose="020B0503020204020204" pitchFamily="34" charset="-122"/>
                <a:ea typeface="Microsoft YaHei" panose="020B0503020204020204" pitchFamily="34" charset="-122"/>
                <a:cs typeface="Arial"/>
              </a:rPr>
              <a:t>的主要驱动力</a:t>
            </a:r>
            <a:endParaRPr lang="en-US" sz="1600" dirty="0">
              <a:latin typeface="Microsoft YaHei" panose="020B0503020204020204" pitchFamily="34" charset="-122"/>
              <a:ea typeface="Microsoft YaHei" panose="020B0503020204020204" pitchFamily="34" charset="-122"/>
              <a:cs typeface="Arial"/>
            </a:endParaRPr>
          </a:p>
        </p:txBody>
      </p:sp>
      <p:sp>
        <p:nvSpPr>
          <p:cNvPr id="10" name="Rectangle 95">
            <a:extLst>
              <a:ext uri="{FF2B5EF4-FFF2-40B4-BE49-F238E27FC236}">
                <a16:creationId xmlns:a16="http://schemas.microsoft.com/office/drawing/2014/main" id="{F6A8D722-9E17-4201-AC44-D348202363C5}"/>
              </a:ext>
            </a:extLst>
          </p:cNvPr>
          <p:cNvSpPr/>
          <p:nvPr/>
        </p:nvSpPr>
        <p:spPr>
          <a:xfrm>
            <a:off x="529471" y="5721935"/>
            <a:ext cx="8240471" cy="497957"/>
          </a:xfrm>
          <a:prstGeom prst="rect">
            <a:avLst/>
          </a:prstGeom>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a:lstStyle>
          <a:p>
            <a:pPr defTabSz="457200" eaLnBrk="1" fontAlgn="auto" hangingPunct="1">
              <a:lnSpc>
                <a:spcPct val="120000"/>
              </a:lnSpc>
              <a:spcBef>
                <a:spcPts val="0"/>
              </a:spcBef>
              <a:spcAft>
                <a:spcPts val="0"/>
              </a:spcAft>
              <a:defRPr/>
            </a:pPr>
            <a:r>
              <a:rPr lang="zh-CN" altLang="en-US" sz="2400" b="1" dirty="0">
                <a:solidFill>
                  <a:srgbClr val="0070C0"/>
                </a:solidFill>
                <a:latin typeface="Microsoft YaHei" panose="020B0503020204020204" pitchFamily="34" charset="-122"/>
                <a:ea typeface="Microsoft YaHei" panose="020B0503020204020204" pitchFamily="34" charset="-122"/>
                <a:cs typeface="Arial"/>
              </a:rPr>
              <a:t>主要挑战 </a:t>
            </a:r>
            <a:r>
              <a:rPr lang="zh-CN" altLang="en-US" sz="1600" b="1" dirty="0">
                <a:latin typeface="Microsoft YaHei" panose="020B0503020204020204" pitchFamily="34" charset="-122"/>
                <a:ea typeface="Microsoft YaHei" panose="020B0503020204020204" pitchFamily="34" charset="-122"/>
                <a:cs typeface="Arial"/>
              </a:rPr>
              <a:t>世界经济论坛将网络犯罪</a:t>
            </a:r>
            <a:r>
              <a:rPr lang="zh-CN" altLang="en-US" sz="1600" dirty="0">
                <a:latin typeface="Microsoft YaHei" panose="020B0503020204020204" pitchFamily="34" charset="-122"/>
                <a:ea typeface="Microsoft YaHei" panose="020B0503020204020204" pitchFamily="34" charset="-122"/>
                <a:cs typeface="Arial"/>
              </a:rPr>
              <a:t>列为</a:t>
            </a:r>
            <a:r>
              <a:rPr lang="en-US" altLang="zh-CN" sz="1600" dirty="0">
                <a:latin typeface="Microsoft YaHei" panose="020B0503020204020204" pitchFamily="34" charset="-122"/>
                <a:ea typeface="Microsoft YaHei" panose="020B0503020204020204" pitchFamily="34" charset="-122"/>
                <a:cs typeface="Arial"/>
              </a:rPr>
              <a:t>2018</a:t>
            </a:r>
            <a:r>
              <a:rPr lang="zh-CN" altLang="en-US" sz="1600" dirty="0">
                <a:latin typeface="Microsoft YaHei" panose="020B0503020204020204" pitchFamily="34" charset="-122"/>
                <a:ea typeface="Microsoft YaHei" panose="020B0503020204020204" pitchFamily="34" charset="-122"/>
                <a:cs typeface="Arial"/>
              </a:rPr>
              <a:t>年世界面临的三大风险之一。</a:t>
            </a:r>
            <a:endParaRPr lang="en-US" sz="1600" dirty="0">
              <a:latin typeface="Microsoft YaHei" panose="020B0503020204020204" pitchFamily="34" charset="-122"/>
              <a:ea typeface="Microsoft YaHei" panose="020B0503020204020204" pitchFamily="34" charset="-122"/>
              <a:cs typeface="Arial"/>
            </a:endParaRPr>
          </a:p>
        </p:txBody>
      </p:sp>
      <p:sp>
        <p:nvSpPr>
          <p:cNvPr id="11" name="Rectangle 96">
            <a:extLst>
              <a:ext uri="{FF2B5EF4-FFF2-40B4-BE49-F238E27FC236}">
                <a16:creationId xmlns:a16="http://schemas.microsoft.com/office/drawing/2014/main" id="{07EB0016-1C15-407F-8B6C-16C7CDB45B77}"/>
              </a:ext>
            </a:extLst>
          </p:cNvPr>
          <p:cNvSpPr/>
          <p:nvPr/>
        </p:nvSpPr>
        <p:spPr>
          <a:xfrm>
            <a:off x="639716" y="3640934"/>
            <a:ext cx="2385321" cy="1172180"/>
          </a:xfrm>
          <a:prstGeom prst="rect">
            <a:avLst/>
          </a:prstGeom>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a:lstStyle>
          <a:p>
            <a:pPr eaLnBrk="1" fontAlgn="auto" hangingPunct="1">
              <a:lnSpc>
                <a:spcPct val="120000"/>
              </a:lnSpc>
              <a:spcBef>
                <a:spcPts val="0"/>
              </a:spcBef>
              <a:spcAft>
                <a:spcPts val="0"/>
              </a:spcAft>
              <a:defRPr/>
            </a:pPr>
            <a:r>
              <a:rPr lang="zh-CN" altLang="en-US" dirty="0">
                <a:latin typeface="Microsoft YaHei" panose="020B0503020204020204" pitchFamily="34" charset="-122"/>
                <a:ea typeface="Microsoft YaHei" panose="020B0503020204020204" pitchFamily="34" charset="-122"/>
                <a:cs typeface="Arial"/>
              </a:rPr>
              <a:t>数字化转型驱动了</a:t>
            </a:r>
            <a:r>
              <a:rPr lang="en-US" altLang="zh-CN" sz="2400" b="1" dirty="0">
                <a:solidFill>
                  <a:srgbClr val="0070C0"/>
                </a:solidFill>
                <a:latin typeface="Microsoft YaHei" panose="020B0503020204020204" pitchFamily="34" charset="-122"/>
                <a:ea typeface="Microsoft YaHei" panose="020B0503020204020204" pitchFamily="34" charset="-122"/>
                <a:cs typeface="Arial"/>
              </a:rPr>
              <a:t>65%</a:t>
            </a:r>
            <a:r>
              <a:rPr lang="zh-CN" altLang="en-US" dirty="0">
                <a:latin typeface="Microsoft YaHei" panose="020B0503020204020204" pitchFamily="34" charset="-122"/>
                <a:ea typeface="Microsoft YaHei" panose="020B0503020204020204" pitchFamily="34" charset="-122"/>
                <a:cs typeface="Arial"/>
              </a:rPr>
              <a:t>企业新技术项目与举措</a:t>
            </a:r>
            <a:endParaRPr lang="en-US" dirty="0">
              <a:latin typeface="Microsoft YaHei" panose="020B0503020204020204" pitchFamily="34" charset="-122"/>
              <a:ea typeface="Microsoft YaHei" panose="020B0503020204020204" pitchFamily="34" charset="-122"/>
              <a:cs typeface="Arial"/>
            </a:endParaRPr>
          </a:p>
        </p:txBody>
      </p:sp>
      <p:sp>
        <p:nvSpPr>
          <p:cNvPr id="12" name="Rectangle 97">
            <a:extLst>
              <a:ext uri="{FF2B5EF4-FFF2-40B4-BE49-F238E27FC236}">
                <a16:creationId xmlns:a16="http://schemas.microsoft.com/office/drawing/2014/main" id="{9F1875EA-519E-4A21-B73B-E7582B925AF7}"/>
              </a:ext>
            </a:extLst>
          </p:cNvPr>
          <p:cNvSpPr/>
          <p:nvPr/>
        </p:nvSpPr>
        <p:spPr>
          <a:xfrm>
            <a:off x="6053848" y="3055617"/>
            <a:ext cx="2446622" cy="1726178"/>
          </a:xfrm>
          <a:prstGeom prst="rect">
            <a:avLst/>
          </a:prstGeom>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a:lstStyle>
          <a:p>
            <a:pPr eaLnBrk="1" fontAlgn="auto" hangingPunct="1">
              <a:lnSpc>
                <a:spcPct val="120000"/>
              </a:lnSpc>
              <a:spcBef>
                <a:spcPts val="0"/>
              </a:spcBef>
              <a:spcAft>
                <a:spcPts val="0"/>
              </a:spcAft>
              <a:defRPr/>
            </a:pPr>
            <a:r>
              <a:rPr lang="en-US" dirty="0">
                <a:latin typeface="Microsoft YaHei" panose="020B0503020204020204" pitchFamily="34" charset="-122"/>
                <a:ea typeface="Microsoft YaHei" panose="020B0503020204020204" pitchFamily="34" charset="-122"/>
                <a:cs typeface="Arial"/>
              </a:rPr>
              <a:t>IDC</a:t>
            </a:r>
            <a:r>
              <a:rPr lang="zh-CN" altLang="en-US" dirty="0">
                <a:latin typeface="Microsoft YaHei" panose="020B0503020204020204" pitchFamily="34" charset="-122"/>
                <a:ea typeface="Microsoft YaHei" panose="020B0503020204020204" pitchFamily="34" charset="-122"/>
                <a:cs typeface="Arial"/>
              </a:rPr>
              <a:t>预计</a:t>
            </a:r>
            <a:endParaRPr lang="en-US" altLang="zh-CN" dirty="0">
              <a:latin typeface="Microsoft YaHei" panose="020B0503020204020204" pitchFamily="34" charset="-122"/>
              <a:ea typeface="Microsoft YaHei" panose="020B0503020204020204" pitchFamily="34" charset="-122"/>
              <a:cs typeface="Arial"/>
            </a:endParaRPr>
          </a:p>
          <a:p>
            <a:pPr marL="285750" indent="-285750" eaLnBrk="1" fontAlgn="auto" hangingPunct="1">
              <a:lnSpc>
                <a:spcPct val="120000"/>
              </a:lnSpc>
              <a:spcBef>
                <a:spcPts val="0"/>
              </a:spcBef>
              <a:spcAft>
                <a:spcPts val="0"/>
              </a:spcAft>
              <a:buClr>
                <a:srgbClr val="F37221"/>
              </a:buClr>
              <a:buFont typeface="Arial" panose="020B0604020202020204" pitchFamily="34" charset="0"/>
              <a:buChar char="•"/>
              <a:defRPr/>
            </a:pPr>
            <a:r>
              <a:rPr lang="zh-CN" altLang="en-US" dirty="0">
                <a:latin typeface="Microsoft YaHei" panose="020B0503020204020204" pitchFamily="34" charset="-122"/>
                <a:ea typeface="Microsoft YaHei" panose="020B0503020204020204" pitchFamily="34" charset="-122"/>
                <a:cs typeface="Arial"/>
              </a:rPr>
              <a:t>全球</a:t>
            </a:r>
            <a:r>
              <a:rPr lang="en-US" altLang="zh-CN" b="1" dirty="0">
                <a:latin typeface="Microsoft YaHei" panose="020B0503020204020204" pitchFamily="34" charset="-122"/>
                <a:ea typeface="Microsoft YaHei" panose="020B0503020204020204" pitchFamily="34" charset="-122"/>
                <a:cs typeface="Arial"/>
              </a:rPr>
              <a:t>50%</a:t>
            </a:r>
            <a:r>
              <a:rPr lang="zh-CN" altLang="en-US" dirty="0">
                <a:latin typeface="Microsoft YaHei" panose="020B0503020204020204" pitchFamily="34" charset="-122"/>
                <a:ea typeface="Microsoft YaHei" panose="020B0503020204020204" pitchFamily="34" charset="-122"/>
                <a:cs typeface="Arial"/>
              </a:rPr>
              <a:t>的经济是数字化的</a:t>
            </a:r>
            <a:endParaRPr lang="en-US" altLang="zh-CN" dirty="0">
              <a:latin typeface="Microsoft YaHei" panose="020B0503020204020204" pitchFamily="34" charset="-122"/>
              <a:ea typeface="Microsoft YaHei" panose="020B0503020204020204" pitchFamily="34" charset="-122"/>
              <a:cs typeface="Arial"/>
            </a:endParaRPr>
          </a:p>
          <a:p>
            <a:pPr marL="285750" indent="-285750" eaLnBrk="1" fontAlgn="auto" hangingPunct="1">
              <a:lnSpc>
                <a:spcPct val="120000"/>
              </a:lnSpc>
              <a:spcBef>
                <a:spcPts val="0"/>
              </a:spcBef>
              <a:spcAft>
                <a:spcPts val="0"/>
              </a:spcAft>
              <a:buClr>
                <a:srgbClr val="F37221"/>
              </a:buClr>
              <a:buFont typeface="Arial" panose="020B0604020202020204" pitchFamily="34" charset="0"/>
              <a:buChar char="•"/>
              <a:defRPr/>
            </a:pPr>
            <a:r>
              <a:rPr lang="zh-CN" altLang="en-US" dirty="0">
                <a:latin typeface="Microsoft YaHei" panose="020B0503020204020204" pitchFamily="34" charset="-122"/>
                <a:ea typeface="Microsoft YaHei" panose="020B0503020204020204" pitchFamily="34" charset="-122"/>
                <a:cs typeface="Arial"/>
              </a:rPr>
              <a:t>中国</a:t>
            </a:r>
            <a:r>
              <a:rPr lang="en-US" altLang="zh-CN" b="1" dirty="0">
                <a:latin typeface="Microsoft YaHei" panose="020B0503020204020204" pitchFamily="34" charset="-122"/>
                <a:ea typeface="Microsoft YaHei" panose="020B0503020204020204" pitchFamily="34" charset="-122"/>
                <a:cs typeface="Arial"/>
              </a:rPr>
              <a:t>55%</a:t>
            </a:r>
            <a:r>
              <a:rPr lang="zh-CN" altLang="en-US" dirty="0">
                <a:latin typeface="Microsoft YaHei" panose="020B0503020204020204" pitchFamily="34" charset="-122"/>
                <a:ea typeface="Microsoft YaHei" panose="020B0503020204020204" pitchFamily="34" charset="-122"/>
                <a:cs typeface="Arial"/>
              </a:rPr>
              <a:t>的经济是数字经济</a:t>
            </a:r>
            <a:endParaRPr lang="en-US" dirty="0">
              <a:latin typeface="Microsoft YaHei" panose="020B0503020204020204" pitchFamily="34" charset="-122"/>
              <a:ea typeface="Microsoft YaHei" panose="020B0503020204020204" pitchFamily="34" charset="-122"/>
              <a:cs typeface="Arial"/>
            </a:endParaRPr>
          </a:p>
        </p:txBody>
      </p:sp>
      <p:grpSp>
        <p:nvGrpSpPr>
          <p:cNvPr id="13" name="组合 4">
            <a:extLst>
              <a:ext uri="{FF2B5EF4-FFF2-40B4-BE49-F238E27FC236}">
                <a16:creationId xmlns:a16="http://schemas.microsoft.com/office/drawing/2014/main" id="{1A520AAD-CE16-483C-AC61-348FC0000D9C}"/>
              </a:ext>
            </a:extLst>
          </p:cNvPr>
          <p:cNvGrpSpPr/>
          <p:nvPr/>
        </p:nvGrpSpPr>
        <p:grpSpPr>
          <a:xfrm>
            <a:off x="489276" y="2740138"/>
            <a:ext cx="2674397" cy="681609"/>
            <a:chOff x="777240" y="2550967"/>
            <a:chExt cx="2635397" cy="681609"/>
          </a:xfrm>
        </p:grpSpPr>
        <p:sp>
          <p:nvSpPr>
            <p:cNvPr id="14" name="平行四边形 1">
              <a:extLst>
                <a:ext uri="{FF2B5EF4-FFF2-40B4-BE49-F238E27FC236}">
                  <a16:creationId xmlns:a16="http://schemas.microsoft.com/office/drawing/2014/main" id="{78AB43A7-0349-4C6C-9F7C-6BB54870A5CB}"/>
                </a:ext>
              </a:extLst>
            </p:cNvPr>
            <p:cNvSpPr/>
            <p:nvPr/>
          </p:nvSpPr>
          <p:spPr bwMode="auto">
            <a:xfrm>
              <a:off x="777240" y="2550967"/>
              <a:ext cx="2635397" cy="681609"/>
            </a:xfrm>
            <a:prstGeom prst="parallelogram">
              <a:avLst/>
            </a:prstGeom>
            <a:solidFill>
              <a:srgbClr val="005692"/>
            </a:solidFill>
            <a:ln w="12700" cap="flat" cmpd="sng" algn="ctr">
              <a:solidFill>
                <a:srgbClr val="4472C4"/>
              </a:solidFill>
              <a:prstDash val="solid"/>
              <a:miter lim="800000"/>
              <a:headEnd type="none" w="med" len="med"/>
              <a:tailEnd type="none" w="med" len="med"/>
            </a:ln>
          </p:spPr>
          <p:txBody>
            <a:bodyPr vert="horz" wrap="square" lIns="45720" tIns="45720" rIns="45720" bIns="45720" numCol="1" rtlCol="0" anchor="ctr" anchorCtr="0" compatLnSpc="1">
              <a:sp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15" name="矩形 3">
              <a:extLst>
                <a:ext uri="{FF2B5EF4-FFF2-40B4-BE49-F238E27FC236}">
                  <a16:creationId xmlns:a16="http://schemas.microsoft.com/office/drawing/2014/main" id="{F7D59598-A37E-480F-A6F4-7ADD1A502BFF}"/>
                </a:ext>
              </a:extLst>
            </p:cNvPr>
            <p:cNvSpPr/>
            <p:nvPr/>
          </p:nvSpPr>
          <p:spPr>
            <a:xfrm>
              <a:off x="1444760" y="2630161"/>
              <a:ext cx="1300356" cy="52322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2017</a:t>
              </a: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a:sym typeface="Calibri" panose="020F0502020204030204" pitchFamily="34" charset="0"/>
                </a:rPr>
                <a:t>年</a:t>
              </a: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cs typeface="Arial"/>
                <a:sym typeface="Calibri" panose="020F0502020204030204" pitchFamily="34" charset="0"/>
              </a:endParaRPr>
            </a:p>
          </p:txBody>
        </p:sp>
      </p:grpSp>
      <p:grpSp>
        <p:nvGrpSpPr>
          <p:cNvPr id="16" name="组合 44">
            <a:extLst>
              <a:ext uri="{FF2B5EF4-FFF2-40B4-BE49-F238E27FC236}">
                <a16:creationId xmlns:a16="http://schemas.microsoft.com/office/drawing/2014/main" id="{08310077-8030-4DA5-848E-1E9369E433AA}"/>
              </a:ext>
            </a:extLst>
          </p:cNvPr>
          <p:cNvGrpSpPr/>
          <p:nvPr/>
        </p:nvGrpSpPr>
        <p:grpSpPr>
          <a:xfrm>
            <a:off x="3228245" y="2487397"/>
            <a:ext cx="2674397" cy="681609"/>
            <a:chOff x="777240" y="2550967"/>
            <a:chExt cx="2635397" cy="681609"/>
          </a:xfrm>
        </p:grpSpPr>
        <p:sp>
          <p:nvSpPr>
            <p:cNvPr id="17" name="平行四边形 45">
              <a:extLst>
                <a:ext uri="{FF2B5EF4-FFF2-40B4-BE49-F238E27FC236}">
                  <a16:creationId xmlns:a16="http://schemas.microsoft.com/office/drawing/2014/main" id="{F122AF41-1821-4BF6-AFEA-3CA2940CE08F}"/>
                </a:ext>
              </a:extLst>
            </p:cNvPr>
            <p:cNvSpPr/>
            <p:nvPr/>
          </p:nvSpPr>
          <p:spPr bwMode="auto">
            <a:xfrm>
              <a:off x="777240" y="2550967"/>
              <a:ext cx="2635397" cy="681609"/>
            </a:xfrm>
            <a:prstGeom prst="parallelogram">
              <a:avLst/>
            </a:prstGeom>
            <a:solidFill>
              <a:srgbClr val="B8CF3E"/>
            </a:solidFill>
            <a:ln w="12700" cap="flat" cmpd="sng" algn="ctr">
              <a:no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spcBef>
                  <a:spcPct val="0"/>
                </a:spcBef>
                <a:spcAft>
                  <a:spcPct val="0"/>
                </a:spcAft>
              </a:pPr>
              <a:endParaRPr lang="zh-CN" altLang="en-US" dirty="0">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矩形 46">
              <a:extLst>
                <a:ext uri="{FF2B5EF4-FFF2-40B4-BE49-F238E27FC236}">
                  <a16:creationId xmlns:a16="http://schemas.microsoft.com/office/drawing/2014/main" id="{516D8F2D-FB35-47CE-A18D-4B6B90512BA4}"/>
                </a:ext>
              </a:extLst>
            </p:cNvPr>
            <p:cNvSpPr/>
            <p:nvPr/>
          </p:nvSpPr>
          <p:spPr>
            <a:xfrm>
              <a:off x="1444760" y="2630161"/>
              <a:ext cx="1281393" cy="523220"/>
            </a:xfrm>
            <a:prstGeom prst="rect">
              <a:avLst/>
            </a:prstGeom>
          </p:spPr>
          <p:txBody>
            <a:bodyPr wrap="none">
              <a:spAutoFit/>
            </a:bodyPr>
            <a:lstStyle/>
            <a:p>
              <a:pPr eaLnBrk="0" fontAlgn="base" hangingPunct="0">
                <a:spcBef>
                  <a:spcPct val="0"/>
                </a:spcBef>
                <a:spcAft>
                  <a:spcPct val="0"/>
                </a:spcAft>
              </a:pPr>
              <a:r>
                <a:rPr lang="en-US" altLang="zh-CN" sz="2800" b="1" dirty="0">
                  <a:solidFill>
                    <a:srgbClr val="FFFFFF"/>
                  </a:solidFill>
                  <a:latin typeface="Microsoft YaHei" panose="020B0503020204020204" pitchFamily="34" charset="-122"/>
                  <a:ea typeface="Microsoft YaHei" panose="020B0503020204020204" pitchFamily="34" charset="-122"/>
                  <a:cs typeface="Arial"/>
                  <a:sym typeface="Calibri" panose="020F0502020204030204" pitchFamily="34" charset="0"/>
                </a:rPr>
                <a:t>2020</a:t>
              </a:r>
              <a:r>
                <a:rPr lang="zh-CN" altLang="en-US" dirty="0">
                  <a:solidFill>
                    <a:srgbClr val="FFFFFF"/>
                  </a:solidFill>
                  <a:latin typeface="Microsoft YaHei" panose="020B0503020204020204" pitchFamily="34" charset="-122"/>
                  <a:ea typeface="Microsoft YaHei" panose="020B0503020204020204" pitchFamily="34" charset="-122"/>
                  <a:cs typeface="Arial"/>
                  <a:sym typeface="Calibri" panose="020F0502020204030204" pitchFamily="34" charset="0"/>
                </a:rPr>
                <a:t>年</a:t>
              </a:r>
              <a:endParaRPr lang="zh-CN" altLang="en-US" dirty="0">
                <a:solidFill>
                  <a:srgbClr val="FFFFFF"/>
                </a:solidFill>
                <a:latin typeface="Calibri" panose="020F0502020204030204" pitchFamily="34" charset="0"/>
                <a:cs typeface="Arial"/>
                <a:sym typeface="Calibri" panose="020F0502020204030204" pitchFamily="34" charset="0"/>
              </a:endParaRPr>
            </a:p>
          </p:txBody>
        </p:sp>
      </p:grpSp>
      <p:grpSp>
        <p:nvGrpSpPr>
          <p:cNvPr id="19" name="组合 47">
            <a:extLst>
              <a:ext uri="{FF2B5EF4-FFF2-40B4-BE49-F238E27FC236}">
                <a16:creationId xmlns:a16="http://schemas.microsoft.com/office/drawing/2014/main" id="{26FFAB7A-8BA7-44B9-BC8E-A39299DA506A}"/>
              </a:ext>
            </a:extLst>
          </p:cNvPr>
          <p:cNvGrpSpPr/>
          <p:nvPr/>
        </p:nvGrpSpPr>
        <p:grpSpPr>
          <a:xfrm>
            <a:off x="5967214" y="2234656"/>
            <a:ext cx="2674397" cy="681609"/>
            <a:chOff x="777240" y="2550967"/>
            <a:chExt cx="2635397" cy="681609"/>
          </a:xfrm>
        </p:grpSpPr>
        <p:sp>
          <p:nvSpPr>
            <p:cNvPr id="20" name="平行四边形 48">
              <a:extLst>
                <a:ext uri="{FF2B5EF4-FFF2-40B4-BE49-F238E27FC236}">
                  <a16:creationId xmlns:a16="http://schemas.microsoft.com/office/drawing/2014/main" id="{83A6F0DF-A75E-4AD5-862B-4C21972BBE7B}"/>
                </a:ext>
              </a:extLst>
            </p:cNvPr>
            <p:cNvSpPr/>
            <p:nvPr/>
          </p:nvSpPr>
          <p:spPr bwMode="auto">
            <a:xfrm>
              <a:off x="777240" y="2550967"/>
              <a:ext cx="2635397" cy="681609"/>
            </a:xfrm>
            <a:prstGeom prst="parallelogram">
              <a:avLst/>
            </a:prstGeom>
            <a:solidFill>
              <a:srgbClr val="F37221"/>
            </a:solidFill>
            <a:ln w="12700" cap="flat" cmpd="sng" algn="ctr">
              <a:noFill/>
              <a:prstDash val="solid"/>
              <a:miter lim="800000"/>
              <a:headEnd type="none" w="med" len="med"/>
              <a:tailEnd type="none" w="med" len="med"/>
            </a:ln>
          </p:spPr>
          <p:txBody>
            <a:bodyPr vert="horz" wrap="square" lIns="45720" tIns="45720" rIns="45720" bIns="45720" numCol="1" rtlCol="0" anchor="ctr" anchorCtr="0" compatLnSpc="1">
              <a:spAutoFit/>
            </a:bodyPr>
            <a:lstStyle/>
            <a:p>
              <a:pPr fontAlgn="base" hangingPunct="0">
                <a:spcBef>
                  <a:spcPct val="0"/>
                </a:spcBef>
                <a:spcAft>
                  <a:spcPct val="0"/>
                </a:spcAft>
              </a:pPr>
              <a:endParaRPr lang="zh-CN" altLang="en-US">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矩形 49">
              <a:extLst>
                <a:ext uri="{FF2B5EF4-FFF2-40B4-BE49-F238E27FC236}">
                  <a16:creationId xmlns:a16="http://schemas.microsoft.com/office/drawing/2014/main" id="{4A85372C-ED0C-4C02-AEC9-B73C1CE9599D}"/>
                </a:ext>
              </a:extLst>
            </p:cNvPr>
            <p:cNvSpPr/>
            <p:nvPr/>
          </p:nvSpPr>
          <p:spPr>
            <a:xfrm>
              <a:off x="1444760" y="2630161"/>
              <a:ext cx="1281393" cy="523220"/>
            </a:xfrm>
            <a:prstGeom prst="rect">
              <a:avLst/>
            </a:prstGeom>
          </p:spPr>
          <p:txBody>
            <a:bodyPr wrap="none">
              <a:spAutoFit/>
            </a:bodyPr>
            <a:lstStyle/>
            <a:p>
              <a:pPr eaLnBrk="0" fontAlgn="base" hangingPunct="0">
                <a:spcBef>
                  <a:spcPct val="0"/>
                </a:spcBef>
                <a:spcAft>
                  <a:spcPct val="0"/>
                </a:spcAft>
              </a:pPr>
              <a:r>
                <a:rPr lang="en-US" altLang="zh-CN" sz="2800" b="1" dirty="0">
                  <a:solidFill>
                    <a:srgbClr val="FFFFFF"/>
                  </a:solidFill>
                  <a:latin typeface="Microsoft YaHei" panose="020B0503020204020204" pitchFamily="34" charset="-122"/>
                  <a:ea typeface="Microsoft YaHei" panose="020B0503020204020204" pitchFamily="34" charset="-122"/>
                  <a:cs typeface="Arial"/>
                  <a:sym typeface="Calibri" panose="020F0502020204030204" pitchFamily="34" charset="0"/>
                </a:rPr>
                <a:t>2021</a:t>
              </a:r>
              <a:r>
                <a:rPr lang="zh-CN" altLang="en-US" dirty="0">
                  <a:solidFill>
                    <a:srgbClr val="FFFFFF"/>
                  </a:solidFill>
                  <a:latin typeface="Microsoft YaHei" panose="020B0503020204020204" pitchFamily="34" charset="-122"/>
                  <a:ea typeface="Microsoft YaHei" panose="020B0503020204020204" pitchFamily="34" charset="-122"/>
                  <a:cs typeface="Arial"/>
                  <a:sym typeface="Calibri" panose="020F0502020204030204" pitchFamily="34" charset="0"/>
                </a:rPr>
                <a:t>年</a:t>
              </a:r>
              <a:endParaRPr lang="zh-CN" altLang="en-US" dirty="0">
                <a:solidFill>
                  <a:srgbClr val="FFFFFF"/>
                </a:solidFill>
                <a:latin typeface="Calibri" panose="020F0502020204030204" pitchFamily="34" charset="0"/>
                <a:cs typeface="Arial"/>
                <a:sym typeface="Calibri" panose="020F0502020204030204" pitchFamily="34" charset="0"/>
              </a:endParaRPr>
            </a:p>
          </p:txBody>
        </p:sp>
      </p:grpSp>
      <p:graphicFrame>
        <p:nvGraphicFramePr>
          <p:cNvPr id="22" name="图表 8">
            <a:extLst>
              <a:ext uri="{FF2B5EF4-FFF2-40B4-BE49-F238E27FC236}">
                <a16:creationId xmlns:a16="http://schemas.microsoft.com/office/drawing/2014/main" id="{F79CD9E8-FC6B-485B-9D69-93FD0F69915E}"/>
              </a:ext>
            </a:extLst>
          </p:cNvPr>
          <p:cNvGraphicFramePr/>
          <p:nvPr>
            <p:extLst>
              <p:ext uri="{D42A27DB-BD31-4B8C-83A1-F6EECF244321}">
                <p14:modId xmlns:p14="http://schemas.microsoft.com/office/powerpoint/2010/main" val="452145065"/>
              </p:ext>
            </p:extLst>
          </p:nvPr>
        </p:nvGraphicFramePr>
        <p:xfrm>
          <a:off x="1181123" y="1676735"/>
          <a:ext cx="1708423" cy="1070060"/>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23" name="图表 53">
            <a:extLst>
              <a:ext uri="{FF2B5EF4-FFF2-40B4-BE49-F238E27FC236}">
                <a16:creationId xmlns:a16="http://schemas.microsoft.com/office/drawing/2014/main" id="{F10A6163-BB7E-4887-88B6-F8AB46C1207E}"/>
              </a:ext>
            </a:extLst>
          </p:cNvPr>
          <p:cNvGraphicFramePr/>
          <p:nvPr>
            <p:extLst>
              <p:ext uri="{D42A27DB-BD31-4B8C-83A1-F6EECF244321}">
                <p14:modId xmlns:p14="http://schemas.microsoft.com/office/powerpoint/2010/main" val="1794830596"/>
              </p:ext>
            </p:extLst>
          </p:nvPr>
        </p:nvGraphicFramePr>
        <p:xfrm>
          <a:off x="6644612" y="1251395"/>
          <a:ext cx="1708423" cy="1070060"/>
        </p:xfrm>
        <a:graphic>
          <a:graphicData uri="http://schemas.openxmlformats.org/drawingml/2006/chart">
            <c:chart xmlns:c="http://schemas.openxmlformats.org/drawingml/2006/chart" xmlns:r="http://schemas.openxmlformats.org/officeDocument/2006/relationships" r:id="rId19"/>
          </a:graphicData>
        </a:graphic>
      </p:graphicFrame>
      <p:grpSp>
        <p:nvGrpSpPr>
          <p:cNvPr id="24" name="PA-227-227714-Customer-357311">
            <a:extLst>
              <a:ext uri="{FF2B5EF4-FFF2-40B4-BE49-F238E27FC236}">
                <a16:creationId xmlns:a16="http://schemas.microsoft.com/office/drawing/2014/main" id="{7815E7C6-A4E4-4816-9D97-A12893EEB2A2}"/>
              </a:ext>
            </a:extLst>
          </p:cNvPr>
          <p:cNvGrpSpPr/>
          <p:nvPr>
            <p:custDataLst>
              <p:tags r:id="rId1"/>
            </p:custDataLst>
          </p:nvPr>
        </p:nvGrpSpPr>
        <p:grpSpPr>
          <a:xfrm>
            <a:off x="4169527" y="1548139"/>
            <a:ext cx="772588" cy="844779"/>
            <a:chOff x="15304992" y="15525052"/>
            <a:chExt cx="1393955" cy="1524206"/>
          </a:xfrm>
        </p:grpSpPr>
        <p:sp>
          <p:nvSpPr>
            <p:cNvPr id="25" name="PA-任意多边形: 形状 3128">
              <a:extLst>
                <a:ext uri="{FF2B5EF4-FFF2-40B4-BE49-F238E27FC236}">
                  <a16:creationId xmlns:a16="http://schemas.microsoft.com/office/drawing/2014/main" id="{C05E0C58-4E4A-417B-B8C8-75606CB3467D}"/>
                </a:ext>
              </a:extLst>
            </p:cNvPr>
            <p:cNvSpPr/>
            <p:nvPr>
              <p:custDataLst>
                <p:tags r:id="rId2"/>
              </p:custDataLst>
            </p:nvPr>
          </p:nvSpPr>
          <p:spPr>
            <a:xfrm>
              <a:off x="15761534" y="16214793"/>
              <a:ext cx="506016" cy="455414"/>
            </a:xfrm>
            <a:custGeom>
              <a:avLst/>
              <a:gdLst>
                <a:gd name="connsiteX0" fmla="*/ 279878 w 506015"/>
                <a:gd name="connsiteY0" fmla="*/ 243064 h 455414"/>
                <a:gd name="connsiteX1" fmla="*/ 279878 w 506015"/>
                <a:gd name="connsiteY1" fmla="*/ 698 h 455414"/>
                <a:gd name="connsiteX2" fmla="*/ 227327 w 506015"/>
                <a:gd name="connsiteY2" fmla="*/ 698 h 455414"/>
                <a:gd name="connsiteX3" fmla="*/ 227327 w 506015"/>
                <a:gd name="connsiteY3" fmla="*/ 243064 h 455414"/>
                <a:gd name="connsiteX4" fmla="*/ 698 w 506015"/>
                <a:gd name="connsiteY4" fmla="*/ 398872 h 455414"/>
                <a:gd name="connsiteX5" fmla="*/ 698 w 506015"/>
                <a:gd name="connsiteY5" fmla="*/ 457240 h 455414"/>
                <a:gd name="connsiteX6" fmla="*/ 8559 w 506015"/>
                <a:gd name="connsiteY6" fmla="*/ 457240 h 455414"/>
                <a:gd name="connsiteX7" fmla="*/ 253604 w 506015"/>
                <a:gd name="connsiteY7" fmla="*/ 288772 h 455414"/>
                <a:gd name="connsiteX8" fmla="*/ 498650 w 506015"/>
                <a:gd name="connsiteY8" fmla="*/ 457240 h 455414"/>
                <a:gd name="connsiteX9" fmla="*/ 506508 w 506015"/>
                <a:gd name="connsiteY9" fmla="*/ 457240 h 455414"/>
                <a:gd name="connsiteX10" fmla="*/ 506508 w 506015"/>
                <a:gd name="connsiteY10" fmla="*/ 398872 h 45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15" h="455414">
                  <a:moveTo>
                    <a:pt x="279878" y="243064"/>
                  </a:moveTo>
                  <a:lnTo>
                    <a:pt x="279878" y="698"/>
                  </a:lnTo>
                  <a:lnTo>
                    <a:pt x="227327" y="698"/>
                  </a:lnTo>
                  <a:lnTo>
                    <a:pt x="227327" y="243064"/>
                  </a:lnTo>
                  <a:lnTo>
                    <a:pt x="698" y="398872"/>
                  </a:lnTo>
                  <a:lnTo>
                    <a:pt x="698" y="457240"/>
                  </a:lnTo>
                  <a:lnTo>
                    <a:pt x="8559" y="457240"/>
                  </a:lnTo>
                  <a:lnTo>
                    <a:pt x="253604" y="288772"/>
                  </a:lnTo>
                  <a:lnTo>
                    <a:pt x="498650" y="457240"/>
                  </a:lnTo>
                  <a:lnTo>
                    <a:pt x="506508" y="457240"/>
                  </a:lnTo>
                  <a:lnTo>
                    <a:pt x="506508" y="398872"/>
                  </a:lnTo>
                  <a:close/>
                </a:path>
              </a:pathLst>
            </a:custGeom>
            <a:solidFill>
              <a:srgbClr val="C7CFE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26" name="PA-任意多边形: 形状 3129">
              <a:extLst>
                <a:ext uri="{FF2B5EF4-FFF2-40B4-BE49-F238E27FC236}">
                  <a16:creationId xmlns:a16="http://schemas.microsoft.com/office/drawing/2014/main" id="{64AD6A6F-9629-49C5-94D0-09DAE51D3D2F}"/>
                </a:ext>
              </a:extLst>
            </p:cNvPr>
            <p:cNvSpPr/>
            <p:nvPr>
              <p:custDataLst>
                <p:tags r:id="rId3"/>
              </p:custDataLst>
            </p:nvPr>
          </p:nvSpPr>
          <p:spPr>
            <a:xfrm>
              <a:off x="15699128" y="15956961"/>
              <a:ext cx="631031" cy="276820"/>
            </a:xfrm>
            <a:custGeom>
              <a:avLst/>
              <a:gdLst>
                <a:gd name="connsiteX0" fmla="*/ 580172 w 631031"/>
                <a:gd name="connsiteY0" fmla="*/ 101401 h 276820"/>
                <a:gd name="connsiteX1" fmla="*/ 455213 w 631031"/>
                <a:gd name="connsiteY1" fmla="*/ 54541 h 276820"/>
                <a:gd name="connsiteX2" fmla="*/ 421113 w 631031"/>
                <a:gd name="connsiteY2" fmla="*/ 698 h 276820"/>
                <a:gd name="connsiteX3" fmla="*/ 210905 w 631031"/>
                <a:gd name="connsiteY3" fmla="*/ 698 h 276820"/>
                <a:gd name="connsiteX4" fmla="*/ 176806 w 631031"/>
                <a:gd name="connsiteY4" fmla="*/ 54541 h 276820"/>
                <a:gd name="connsiteX5" fmla="*/ 51847 w 631031"/>
                <a:gd name="connsiteY5" fmla="*/ 101401 h 276820"/>
                <a:gd name="connsiteX6" fmla="*/ 698 w 631031"/>
                <a:gd name="connsiteY6" fmla="*/ 175211 h 276820"/>
                <a:gd name="connsiteX7" fmla="*/ 698 w 631031"/>
                <a:gd name="connsiteY7" fmla="*/ 225687 h 276820"/>
                <a:gd name="connsiteX8" fmla="*/ 53249 w 631031"/>
                <a:gd name="connsiteY8" fmla="*/ 278238 h 276820"/>
                <a:gd name="connsiteX9" fmla="*/ 578770 w 631031"/>
                <a:gd name="connsiteY9" fmla="*/ 278238 h 276820"/>
                <a:gd name="connsiteX10" fmla="*/ 631321 w 631031"/>
                <a:gd name="connsiteY10" fmla="*/ 225687 h 276820"/>
                <a:gd name="connsiteX11" fmla="*/ 631321 w 631031"/>
                <a:gd name="connsiteY11" fmla="*/ 175211 h 276820"/>
                <a:gd name="connsiteX12" fmla="*/ 580172 w 631031"/>
                <a:gd name="connsiteY12" fmla="*/ 101401 h 27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1031" h="276820">
                  <a:moveTo>
                    <a:pt x="580172" y="101401"/>
                  </a:moveTo>
                  <a:lnTo>
                    <a:pt x="455213" y="54541"/>
                  </a:lnTo>
                  <a:cubicBezTo>
                    <a:pt x="434701" y="46849"/>
                    <a:pt x="421113" y="22602"/>
                    <a:pt x="421113" y="698"/>
                  </a:cubicBezTo>
                  <a:lnTo>
                    <a:pt x="210905" y="698"/>
                  </a:lnTo>
                  <a:cubicBezTo>
                    <a:pt x="210905" y="22602"/>
                    <a:pt x="197317" y="46849"/>
                    <a:pt x="176806" y="54541"/>
                  </a:cubicBezTo>
                  <a:lnTo>
                    <a:pt x="51847" y="101401"/>
                  </a:lnTo>
                  <a:cubicBezTo>
                    <a:pt x="21081" y="112938"/>
                    <a:pt x="698" y="142352"/>
                    <a:pt x="698" y="175211"/>
                  </a:cubicBezTo>
                  <a:lnTo>
                    <a:pt x="698" y="225687"/>
                  </a:lnTo>
                  <a:cubicBezTo>
                    <a:pt x="698" y="254712"/>
                    <a:pt x="24224" y="278238"/>
                    <a:pt x="53249" y="278238"/>
                  </a:cubicBezTo>
                  <a:lnTo>
                    <a:pt x="578770" y="278238"/>
                  </a:lnTo>
                  <a:cubicBezTo>
                    <a:pt x="607794" y="278238"/>
                    <a:pt x="631321" y="254712"/>
                    <a:pt x="631321" y="225687"/>
                  </a:cubicBezTo>
                  <a:lnTo>
                    <a:pt x="631321" y="175211"/>
                  </a:lnTo>
                  <a:cubicBezTo>
                    <a:pt x="631321" y="142352"/>
                    <a:pt x="610938" y="112941"/>
                    <a:pt x="580172" y="101401"/>
                  </a:cubicBezTo>
                  <a:close/>
                </a:path>
              </a:pathLst>
            </a:custGeom>
            <a:solidFill>
              <a:srgbClr val="D29B6E"/>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27" name="PA-任意多边形: 形状 3130">
              <a:extLst>
                <a:ext uri="{FF2B5EF4-FFF2-40B4-BE49-F238E27FC236}">
                  <a16:creationId xmlns:a16="http://schemas.microsoft.com/office/drawing/2014/main" id="{956E0A19-FEE0-4448-B32D-03AB4C9E6498}"/>
                </a:ext>
              </a:extLst>
            </p:cNvPr>
            <p:cNvSpPr/>
            <p:nvPr>
              <p:custDataLst>
                <p:tags r:id="rId4"/>
              </p:custDataLst>
            </p:nvPr>
          </p:nvSpPr>
          <p:spPr>
            <a:xfrm>
              <a:off x="15699134" y="16019760"/>
              <a:ext cx="631031" cy="214313"/>
            </a:xfrm>
            <a:custGeom>
              <a:avLst/>
              <a:gdLst>
                <a:gd name="connsiteX0" fmla="*/ 580166 w 631031"/>
                <a:gd name="connsiteY0" fmla="*/ 38601 h 214312"/>
                <a:gd name="connsiteX1" fmla="*/ 479097 w 631031"/>
                <a:gd name="connsiteY1" fmla="*/ 698 h 214312"/>
                <a:gd name="connsiteX2" fmla="*/ 349649 w 631031"/>
                <a:gd name="connsiteY2" fmla="*/ 108571 h 214312"/>
                <a:gd name="connsiteX3" fmla="*/ 282364 w 631031"/>
                <a:gd name="connsiteY3" fmla="*/ 108571 h 214312"/>
                <a:gd name="connsiteX4" fmla="*/ 152916 w 631031"/>
                <a:gd name="connsiteY4" fmla="*/ 698 h 214312"/>
                <a:gd name="connsiteX5" fmla="*/ 51847 w 631031"/>
                <a:gd name="connsiteY5" fmla="*/ 38601 h 214312"/>
                <a:gd name="connsiteX6" fmla="*/ 698 w 631031"/>
                <a:gd name="connsiteY6" fmla="*/ 112411 h 214312"/>
                <a:gd name="connsiteX7" fmla="*/ 698 w 631031"/>
                <a:gd name="connsiteY7" fmla="*/ 162888 h 214312"/>
                <a:gd name="connsiteX8" fmla="*/ 53249 w 631031"/>
                <a:gd name="connsiteY8" fmla="*/ 215439 h 214312"/>
                <a:gd name="connsiteX9" fmla="*/ 578764 w 631031"/>
                <a:gd name="connsiteY9" fmla="*/ 215439 h 214312"/>
                <a:gd name="connsiteX10" fmla="*/ 631315 w 631031"/>
                <a:gd name="connsiteY10" fmla="*/ 162888 h 214312"/>
                <a:gd name="connsiteX11" fmla="*/ 631315 w 631031"/>
                <a:gd name="connsiteY11" fmla="*/ 112411 h 214312"/>
                <a:gd name="connsiteX12" fmla="*/ 580166 w 631031"/>
                <a:gd name="connsiteY12" fmla="*/ 38601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1031" h="214312">
                  <a:moveTo>
                    <a:pt x="580166" y="38601"/>
                  </a:moveTo>
                  <a:lnTo>
                    <a:pt x="479097" y="698"/>
                  </a:lnTo>
                  <a:lnTo>
                    <a:pt x="349649" y="108571"/>
                  </a:lnTo>
                  <a:cubicBezTo>
                    <a:pt x="330159" y="124814"/>
                    <a:pt x="301851" y="124814"/>
                    <a:pt x="282364" y="108571"/>
                  </a:cubicBezTo>
                  <a:lnTo>
                    <a:pt x="152916" y="698"/>
                  </a:lnTo>
                  <a:lnTo>
                    <a:pt x="51847" y="38601"/>
                  </a:lnTo>
                  <a:cubicBezTo>
                    <a:pt x="21081" y="50138"/>
                    <a:pt x="698" y="79553"/>
                    <a:pt x="698" y="112411"/>
                  </a:cubicBezTo>
                  <a:lnTo>
                    <a:pt x="698" y="162888"/>
                  </a:lnTo>
                  <a:cubicBezTo>
                    <a:pt x="698" y="191912"/>
                    <a:pt x="24224" y="215439"/>
                    <a:pt x="53249" y="215439"/>
                  </a:cubicBezTo>
                  <a:lnTo>
                    <a:pt x="578764" y="215439"/>
                  </a:lnTo>
                  <a:cubicBezTo>
                    <a:pt x="607788" y="215439"/>
                    <a:pt x="631315" y="191912"/>
                    <a:pt x="631315" y="162888"/>
                  </a:cubicBezTo>
                  <a:lnTo>
                    <a:pt x="631315" y="112411"/>
                  </a:lnTo>
                  <a:cubicBezTo>
                    <a:pt x="631315" y="79553"/>
                    <a:pt x="610932" y="50141"/>
                    <a:pt x="580166" y="38601"/>
                  </a:cubicBezTo>
                  <a:close/>
                </a:path>
              </a:pathLst>
            </a:custGeom>
            <a:solidFill>
              <a:srgbClr val="E4EAF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28" name="PA-任意多边形: 形状 3131">
              <a:extLst>
                <a:ext uri="{FF2B5EF4-FFF2-40B4-BE49-F238E27FC236}">
                  <a16:creationId xmlns:a16="http://schemas.microsoft.com/office/drawing/2014/main" id="{1F152DB8-5363-4390-B2CF-CB8E6CED913A}"/>
                </a:ext>
              </a:extLst>
            </p:cNvPr>
            <p:cNvSpPr/>
            <p:nvPr>
              <p:custDataLst>
                <p:tags r:id="rId5"/>
              </p:custDataLst>
            </p:nvPr>
          </p:nvSpPr>
          <p:spPr>
            <a:xfrm>
              <a:off x="15837744" y="15525052"/>
              <a:ext cx="354211" cy="473273"/>
            </a:xfrm>
            <a:custGeom>
              <a:avLst/>
              <a:gdLst>
                <a:gd name="connsiteX0" fmla="*/ 353854 w 354210"/>
                <a:gd name="connsiteY0" fmla="*/ 112795 h 473273"/>
                <a:gd name="connsiteX1" fmla="*/ 337459 w 354210"/>
                <a:gd name="connsiteY1" fmla="*/ 358730 h 473273"/>
                <a:gd name="connsiteX2" fmla="*/ 306101 w 354210"/>
                <a:gd name="connsiteY2" fmla="*/ 416550 h 473273"/>
                <a:gd name="connsiteX3" fmla="*/ 250966 w 354210"/>
                <a:gd name="connsiteY3" fmla="*/ 457898 h 473273"/>
                <a:gd name="connsiteX4" fmla="*/ 203669 w 354210"/>
                <a:gd name="connsiteY4" fmla="*/ 473665 h 473273"/>
                <a:gd name="connsiteX5" fmla="*/ 151117 w 354210"/>
                <a:gd name="connsiteY5" fmla="*/ 473665 h 473273"/>
                <a:gd name="connsiteX6" fmla="*/ 103820 w 354210"/>
                <a:gd name="connsiteY6" fmla="*/ 457898 h 473273"/>
                <a:gd name="connsiteX7" fmla="*/ 48688 w 354210"/>
                <a:gd name="connsiteY7" fmla="*/ 416547 h 473273"/>
                <a:gd name="connsiteX8" fmla="*/ 17330 w 354210"/>
                <a:gd name="connsiteY8" fmla="*/ 358728 h 473273"/>
                <a:gd name="connsiteX9" fmla="*/ 935 w 354210"/>
                <a:gd name="connsiteY9" fmla="*/ 112792 h 473273"/>
                <a:gd name="connsiteX10" fmla="*/ 105805 w 354210"/>
                <a:gd name="connsiteY10" fmla="*/ 698 h 473273"/>
                <a:gd name="connsiteX11" fmla="*/ 248978 w 354210"/>
                <a:gd name="connsiteY11" fmla="*/ 698 h 473273"/>
                <a:gd name="connsiteX12" fmla="*/ 353854 w 354210"/>
                <a:gd name="connsiteY12" fmla="*/ 112795 h 47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210" h="473273">
                  <a:moveTo>
                    <a:pt x="353854" y="112795"/>
                  </a:moveTo>
                  <a:lnTo>
                    <a:pt x="337459" y="358730"/>
                  </a:lnTo>
                  <a:cubicBezTo>
                    <a:pt x="335932" y="381653"/>
                    <a:pt x="324478" y="402766"/>
                    <a:pt x="306101" y="416550"/>
                  </a:cubicBezTo>
                  <a:lnTo>
                    <a:pt x="250966" y="457898"/>
                  </a:lnTo>
                  <a:cubicBezTo>
                    <a:pt x="237322" y="468131"/>
                    <a:pt x="220727" y="473665"/>
                    <a:pt x="203669" y="473665"/>
                  </a:cubicBezTo>
                  <a:lnTo>
                    <a:pt x="151117" y="473665"/>
                  </a:lnTo>
                  <a:cubicBezTo>
                    <a:pt x="134062" y="473665"/>
                    <a:pt x="117464" y="468134"/>
                    <a:pt x="103820" y="457898"/>
                  </a:cubicBezTo>
                  <a:lnTo>
                    <a:pt x="48688" y="416547"/>
                  </a:lnTo>
                  <a:cubicBezTo>
                    <a:pt x="30311" y="402766"/>
                    <a:pt x="18857" y="381650"/>
                    <a:pt x="17330" y="358728"/>
                  </a:cubicBezTo>
                  <a:lnTo>
                    <a:pt x="935" y="112792"/>
                  </a:lnTo>
                  <a:cubicBezTo>
                    <a:pt x="-3107" y="52130"/>
                    <a:pt x="45009" y="698"/>
                    <a:pt x="105805" y="698"/>
                  </a:cubicBezTo>
                  <a:lnTo>
                    <a:pt x="248978" y="698"/>
                  </a:lnTo>
                  <a:cubicBezTo>
                    <a:pt x="309777" y="698"/>
                    <a:pt x="357896" y="52130"/>
                    <a:pt x="353854" y="112795"/>
                  </a:cubicBezTo>
                  <a:close/>
                </a:path>
              </a:pathLst>
            </a:custGeom>
            <a:solidFill>
              <a:srgbClr val="F0C08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29" name="PA-任意多边形: 形状 3132">
              <a:extLst>
                <a:ext uri="{FF2B5EF4-FFF2-40B4-BE49-F238E27FC236}">
                  <a16:creationId xmlns:a16="http://schemas.microsoft.com/office/drawing/2014/main" id="{83795F9B-A75F-4189-A964-A6C1DED94C94}"/>
                </a:ext>
              </a:extLst>
            </p:cNvPr>
            <p:cNvSpPr/>
            <p:nvPr>
              <p:custDataLst>
                <p:tags r:id="rId6"/>
              </p:custDataLst>
            </p:nvPr>
          </p:nvSpPr>
          <p:spPr>
            <a:xfrm>
              <a:off x="15988161" y="15768504"/>
              <a:ext cx="244078" cy="151805"/>
            </a:xfrm>
            <a:custGeom>
              <a:avLst/>
              <a:gdLst>
                <a:gd name="connsiteX0" fmla="*/ 114245 w 244078"/>
                <a:gd name="connsiteY0" fmla="*/ 151384 h 151804"/>
                <a:gd name="connsiteX1" fmla="*/ 26975 w 244078"/>
                <a:gd name="connsiteY1" fmla="*/ 151384 h 151804"/>
                <a:gd name="connsiteX2" fmla="*/ 698 w 244078"/>
                <a:gd name="connsiteY2" fmla="*/ 125107 h 151804"/>
                <a:gd name="connsiteX3" fmla="*/ 26975 w 244078"/>
                <a:gd name="connsiteY3" fmla="*/ 98830 h 151804"/>
                <a:gd name="connsiteX4" fmla="*/ 114245 w 244078"/>
                <a:gd name="connsiteY4" fmla="*/ 98830 h 151804"/>
                <a:gd name="connsiteX5" fmla="*/ 192891 w 244078"/>
                <a:gd name="connsiteY5" fmla="*/ 25252 h 151804"/>
                <a:gd name="connsiteX6" fmla="*/ 220862 w 244078"/>
                <a:gd name="connsiteY6" fmla="*/ 785 h 151804"/>
                <a:gd name="connsiteX7" fmla="*/ 245341 w 244078"/>
                <a:gd name="connsiteY7" fmla="*/ 28744 h 151804"/>
                <a:gd name="connsiteX8" fmla="*/ 114245 w 244078"/>
                <a:gd name="connsiteY8" fmla="*/ 151384 h 1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078" h="151804">
                  <a:moveTo>
                    <a:pt x="114245" y="151384"/>
                  </a:moveTo>
                  <a:lnTo>
                    <a:pt x="26975" y="151384"/>
                  </a:lnTo>
                  <a:cubicBezTo>
                    <a:pt x="12452" y="151384"/>
                    <a:pt x="698" y="139618"/>
                    <a:pt x="698" y="125107"/>
                  </a:cubicBezTo>
                  <a:cubicBezTo>
                    <a:pt x="698" y="110596"/>
                    <a:pt x="12449" y="98830"/>
                    <a:pt x="26975" y="98830"/>
                  </a:cubicBezTo>
                  <a:lnTo>
                    <a:pt x="114245" y="98830"/>
                  </a:lnTo>
                  <a:cubicBezTo>
                    <a:pt x="154223" y="98830"/>
                    <a:pt x="190251" y="65138"/>
                    <a:pt x="192891" y="25252"/>
                  </a:cubicBezTo>
                  <a:cubicBezTo>
                    <a:pt x="193841" y="10780"/>
                    <a:pt x="206697" y="-409"/>
                    <a:pt x="220862" y="785"/>
                  </a:cubicBezTo>
                  <a:cubicBezTo>
                    <a:pt x="235334" y="1746"/>
                    <a:pt x="246291" y="14257"/>
                    <a:pt x="245341" y="28744"/>
                  </a:cubicBezTo>
                  <a:cubicBezTo>
                    <a:pt x="240826" y="96368"/>
                    <a:pt x="182042" y="151384"/>
                    <a:pt x="114245" y="151384"/>
                  </a:cubicBezTo>
                  <a:close/>
                </a:path>
              </a:pathLst>
            </a:custGeom>
            <a:solidFill>
              <a:srgbClr val="5B5D6E"/>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0" name="PA-任意多边形: 形状 3133">
              <a:extLst>
                <a:ext uri="{FF2B5EF4-FFF2-40B4-BE49-F238E27FC236}">
                  <a16:creationId xmlns:a16="http://schemas.microsoft.com/office/drawing/2014/main" id="{591C18A3-B6B1-49E7-A8B5-37498EBA7F2F}"/>
                </a:ext>
              </a:extLst>
            </p:cNvPr>
            <p:cNvSpPr/>
            <p:nvPr>
              <p:custDataLst>
                <p:tags r:id="rId7"/>
              </p:custDataLst>
            </p:nvPr>
          </p:nvSpPr>
          <p:spPr>
            <a:xfrm>
              <a:off x="15837744" y="15525052"/>
              <a:ext cx="354211" cy="211336"/>
            </a:xfrm>
            <a:custGeom>
              <a:avLst/>
              <a:gdLst>
                <a:gd name="connsiteX0" fmla="*/ 248978 w 354210"/>
                <a:gd name="connsiteY0" fmla="*/ 698 h 211335"/>
                <a:gd name="connsiteX1" fmla="*/ 105806 w 354210"/>
                <a:gd name="connsiteY1" fmla="*/ 698 h 211335"/>
                <a:gd name="connsiteX2" fmla="*/ 935 w 354210"/>
                <a:gd name="connsiteY2" fmla="*/ 112789 h 211335"/>
                <a:gd name="connsiteX3" fmla="*/ 7472 w 354210"/>
                <a:gd name="connsiteY3" fmla="*/ 210840 h 211335"/>
                <a:gd name="connsiteX4" fmla="*/ 352256 w 354210"/>
                <a:gd name="connsiteY4" fmla="*/ 136697 h 211335"/>
                <a:gd name="connsiteX5" fmla="*/ 353848 w 354210"/>
                <a:gd name="connsiteY5" fmla="*/ 112789 h 211335"/>
                <a:gd name="connsiteX6" fmla="*/ 248978 w 354210"/>
                <a:gd name="connsiteY6" fmla="*/ 698 h 2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10" h="211335">
                  <a:moveTo>
                    <a:pt x="248978" y="698"/>
                  </a:moveTo>
                  <a:lnTo>
                    <a:pt x="105806" y="698"/>
                  </a:lnTo>
                  <a:cubicBezTo>
                    <a:pt x="45006" y="698"/>
                    <a:pt x="-3110" y="52130"/>
                    <a:pt x="935" y="112789"/>
                  </a:cubicBezTo>
                  <a:lnTo>
                    <a:pt x="7472" y="210840"/>
                  </a:lnTo>
                  <a:cubicBezTo>
                    <a:pt x="16509" y="210218"/>
                    <a:pt x="241885" y="194016"/>
                    <a:pt x="352256" y="136697"/>
                  </a:cubicBezTo>
                  <a:lnTo>
                    <a:pt x="353848" y="112789"/>
                  </a:lnTo>
                  <a:cubicBezTo>
                    <a:pt x="357897" y="52130"/>
                    <a:pt x="309783" y="698"/>
                    <a:pt x="248978" y="698"/>
                  </a:cubicBezTo>
                  <a:close/>
                </a:path>
              </a:pathLst>
            </a:custGeom>
            <a:solidFill>
              <a:srgbClr val="5A414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1" name="PA-任意多边形: 形状 3134">
              <a:extLst>
                <a:ext uri="{FF2B5EF4-FFF2-40B4-BE49-F238E27FC236}">
                  <a16:creationId xmlns:a16="http://schemas.microsoft.com/office/drawing/2014/main" id="{1F0A3B04-61B1-4996-94A3-C27A14BEE082}"/>
                </a:ext>
              </a:extLst>
            </p:cNvPr>
            <p:cNvSpPr/>
            <p:nvPr>
              <p:custDataLst>
                <p:tags r:id="rId8"/>
              </p:custDataLst>
            </p:nvPr>
          </p:nvSpPr>
          <p:spPr>
            <a:xfrm>
              <a:off x="15988164" y="15866637"/>
              <a:ext cx="53578" cy="53578"/>
            </a:xfrm>
            <a:custGeom>
              <a:avLst/>
              <a:gdLst>
                <a:gd name="connsiteX0" fmla="*/ 53252 w 53578"/>
                <a:gd name="connsiteY0" fmla="*/ 26975 h 53578"/>
                <a:gd name="connsiteX1" fmla="*/ 26975 w 53578"/>
                <a:gd name="connsiteY1" fmla="*/ 53252 h 53578"/>
                <a:gd name="connsiteX2" fmla="*/ 698 w 53578"/>
                <a:gd name="connsiteY2" fmla="*/ 26975 h 53578"/>
                <a:gd name="connsiteX3" fmla="*/ 26975 w 53578"/>
                <a:gd name="connsiteY3" fmla="*/ 698 h 53578"/>
                <a:gd name="connsiteX4" fmla="*/ 53252 w 53578"/>
                <a:gd name="connsiteY4" fmla="*/ 26975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 h="53578">
                  <a:moveTo>
                    <a:pt x="53252" y="26975"/>
                  </a:moveTo>
                  <a:cubicBezTo>
                    <a:pt x="53252" y="41487"/>
                    <a:pt x="41487" y="53252"/>
                    <a:pt x="26975" y="53252"/>
                  </a:cubicBezTo>
                  <a:cubicBezTo>
                    <a:pt x="12462" y="53252"/>
                    <a:pt x="698" y="41487"/>
                    <a:pt x="698" y="26975"/>
                  </a:cubicBezTo>
                  <a:cubicBezTo>
                    <a:pt x="698" y="12462"/>
                    <a:pt x="12462" y="698"/>
                    <a:pt x="26975" y="698"/>
                  </a:cubicBezTo>
                  <a:cubicBezTo>
                    <a:pt x="41487" y="698"/>
                    <a:pt x="53252" y="12462"/>
                    <a:pt x="53252" y="26975"/>
                  </a:cubicBezTo>
                  <a:close/>
                </a:path>
              </a:pathLst>
            </a:custGeom>
            <a:solidFill>
              <a:srgbClr val="70748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2" name="PA-任意多边形: 形状 3135">
              <a:extLst>
                <a:ext uri="{FF2B5EF4-FFF2-40B4-BE49-F238E27FC236}">
                  <a16:creationId xmlns:a16="http://schemas.microsoft.com/office/drawing/2014/main" id="{AF18FE17-C279-462E-9471-AD71C3A7259C}"/>
                </a:ext>
              </a:extLst>
            </p:cNvPr>
            <p:cNvSpPr/>
            <p:nvPr>
              <p:custDataLst>
                <p:tags r:id="rId9"/>
              </p:custDataLst>
            </p:nvPr>
          </p:nvSpPr>
          <p:spPr>
            <a:xfrm>
              <a:off x="15304992" y="16771512"/>
              <a:ext cx="631031" cy="276820"/>
            </a:xfrm>
            <a:custGeom>
              <a:avLst/>
              <a:gdLst>
                <a:gd name="connsiteX0" fmla="*/ 580169 w 631031"/>
                <a:gd name="connsiteY0" fmla="*/ 101401 h 276820"/>
                <a:gd name="connsiteX1" fmla="*/ 455210 w 631031"/>
                <a:gd name="connsiteY1" fmla="*/ 54541 h 276820"/>
                <a:gd name="connsiteX2" fmla="*/ 421110 w 631031"/>
                <a:gd name="connsiteY2" fmla="*/ 698 h 276820"/>
                <a:gd name="connsiteX3" fmla="*/ 210905 w 631031"/>
                <a:gd name="connsiteY3" fmla="*/ 698 h 276820"/>
                <a:gd name="connsiteX4" fmla="*/ 176806 w 631031"/>
                <a:gd name="connsiteY4" fmla="*/ 54541 h 276820"/>
                <a:gd name="connsiteX5" fmla="*/ 51847 w 631031"/>
                <a:gd name="connsiteY5" fmla="*/ 101401 h 276820"/>
                <a:gd name="connsiteX6" fmla="*/ 698 w 631031"/>
                <a:gd name="connsiteY6" fmla="*/ 175211 h 276820"/>
                <a:gd name="connsiteX7" fmla="*/ 698 w 631031"/>
                <a:gd name="connsiteY7" fmla="*/ 225687 h 276820"/>
                <a:gd name="connsiteX8" fmla="*/ 53249 w 631031"/>
                <a:gd name="connsiteY8" fmla="*/ 278238 h 276820"/>
                <a:gd name="connsiteX9" fmla="*/ 578767 w 631031"/>
                <a:gd name="connsiteY9" fmla="*/ 278238 h 276820"/>
                <a:gd name="connsiteX10" fmla="*/ 631318 w 631031"/>
                <a:gd name="connsiteY10" fmla="*/ 225687 h 276820"/>
                <a:gd name="connsiteX11" fmla="*/ 631318 w 631031"/>
                <a:gd name="connsiteY11" fmla="*/ 175211 h 276820"/>
                <a:gd name="connsiteX12" fmla="*/ 580169 w 631031"/>
                <a:gd name="connsiteY12" fmla="*/ 101401 h 27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1031" h="276820">
                  <a:moveTo>
                    <a:pt x="580169" y="101401"/>
                  </a:moveTo>
                  <a:lnTo>
                    <a:pt x="455210" y="54541"/>
                  </a:lnTo>
                  <a:cubicBezTo>
                    <a:pt x="434698" y="46849"/>
                    <a:pt x="421110" y="22602"/>
                    <a:pt x="421110" y="698"/>
                  </a:cubicBezTo>
                  <a:lnTo>
                    <a:pt x="210905" y="698"/>
                  </a:lnTo>
                  <a:cubicBezTo>
                    <a:pt x="210905" y="22602"/>
                    <a:pt x="197317" y="46849"/>
                    <a:pt x="176806" y="54541"/>
                  </a:cubicBezTo>
                  <a:lnTo>
                    <a:pt x="51847" y="101401"/>
                  </a:lnTo>
                  <a:cubicBezTo>
                    <a:pt x="21081" y="112938"/>
                    <a:pt x="698" y="142352"/>
                    <a:pt x="698" y="175211"/>
                  </a:cubicBezTo>
                  <a:lnTo>
                    <a:pt x="698" y="225687"/>
                  </a:lnTo>
                  <a:cubicBezTo>
                    <a:pt x="698" y="254712"/>
                    <a:pt x="24224" y="278238"/>
                    <a:pt x="53249" y="278238"/>
                  </a:cubicBezTo>
                  <a:lnTo>
                    <a:pt x="578767" y="278238"/>
                  </a:lnTo>
                  <a:cubicBezTo>
                    <a:pt x="607791" y="278238"/>
                    <a:pt x="631318" y="254712"/>
                    <a:pt x="631318" y="225687"/>
                  </a:cubicBezTo>
                  <a:lnTo>
                    <a:pt x="631318" y="175211"/>
                  </a:lnTo>
                  <a:cubicBezTo>
                    <a:pt x="631318" y="142352"/>
                    <a:pt x="610935" y="112941"/>
                    <a:pt x="580169" y="101401"/>
                  </a:cubicBezTo>
                  <a:close/>
                </a:path>
              </a:pathLst>
            </a:custGeom>
            <a:solidFill>
              <a:srgbClr val="D29B6E"/>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3" name="PA-任意多边形: 形状 3136">
              <a:extLst>
                <a:ext uri="{FF2B5EF4-FFF2-40B4-BE49-F238E27FC236}">
                  <a16:creationId xmlns:a16="http://schemas.microsoft.com/office/drawing/2014/main" id="{4BE6E23C-D058-411D-A943-B9C9899C95A0}"/>
                </a:ext>
              </a:extLst>
            </p:cNvPr>
            <p:cNvSpPr/>
            <p:nvPr>
              <p:custDataLst>
                <p:tags r:id="rId10"/>
              </p:custDataLst>
            </p:nvPr>
          </p:nvSpPr>
          <p:spPr>
            <a:xfrm>
              <a:off x="15304992" y="16834314"/>
              <a:ext cx="631031" cy="214313"/>
            </a:xfrm>
            <a:custGeom>
              <a:avLst/>
              <a:gdLst>
                <a:gd name="connsiteX0" fmla="*/ 580169 w 631031"/>
                <a:gd name="connsiteY0" fmla="*/ 38598 h 214312"/>
                <a:gd name="connsiteX1" fmla="*/ 479100 w 631031"/>
                <a:gd name="connsiteY1" fmla="*/ 698 h 214312"/>
                <a:gd name="connsiteX2" fmla="*/ 349652 w 631031"/>
                <a:gd name="connsiteY2" fmla="*/ 108571 h 214312"/>
                <a:gd name="connsiteX3" fmla="*/ 282367 w 631031"/>
                <a:gd name="connsiteY3" fmla="*/ 108571 h 214312"/>
                <a:gd name="connsiteX4" fmla="*/ 152919 w 631031"/>
                <a:gd name="connsiteY4" fmla="*/ 698 h 214312"/>
                <a:gd name="connsiteX5" fmla="*/ 51847 w 631031"/>
                <a:gd name="connsiteY5" fmla="*/ 38598 h 214312"/>
                <a:gd name="connsiteX6" fmla="*/ 698 w 631031"/>
                <a:gd name="connsiteY6" fmla="*/ 112408 h 214312"/>
                <a:gd name="connsiteX7" fmla="*/ 698 w 631031"/>
                <a:gd name="connsiteY7" fmla="*/ 162885 h 214312"/>
                <a:gd name="connsiteX8" fmla="*/ 53249 w 631031"/>
                <a:gd name="connsiteY8" fmla="*/ 215436 h 214312"/>
                <a:gd name="connsiteX9" fmla="*/ 578767 w 631031"/>
                <a:gd name="connsiteY9" fmla="*/ 215436 h 214312"/>
                <a:gd name="connsiteX10" fmla="*/ 631318 w 631031"/>
                <a:gd name="connsiteY10" fmla="*/ 162885 h 214312"/>
                <a:gd name="connsiteX11" fmla="*/ 631318 w 631031"/>
                <a:gd name="connsiteY11" fmla="*/ 112408 h 214312"/>
                <a:gd name="connsiteX12" fmla="*/ 580169 w 631031"/>
                <a:gd name="connsiteY12" fmla="*/ 38598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1031" h="214312">
                  <a:moveTo>
                    <a:pt x="580169" y="38598"/>
                  </a:moveTo>
                  <a:lnTo>
                    <a:pt x="479100" y="698"/>
                  </a:lnTo>
                  <a:lnTo>
                    <a:pt x="349652" y="108571"/>
                  </a:lnTo>
                  <a:cubicBezTo>
                    <a:pt x="330161" y="124814"/>
                    <a:pt x="301854" y="124814"/>
                    <a:pt x="282367" y="108571"/>
                  </a:cubicBezTo>
                  <a:lnTo>
                    <a:pt x="152919" y="698"/>
                  </a:lnTo>
                  <a:lnTo>
                    <a:pt x="51847" y="38598"/>
                  </a:lnTo>
                  <a:cubicBezTo>
                    <a:pt x="21081" y="50135"/>
                    <a:pt x="698" y="79550"/>
                    <a:pt x="698" y="112408"/>
                  </a:cubicBezTo>
                  <a:lnTo>
                    <a:pt x="698" y="162885"/>
                  </a:lnTo>
                  <a:cubicBezTo>
                    <a:pt x="698" y="191909"/>
                    <a:pt x="24224" y="215436"/>
                    <a:pt x="53249" y="215436"/>
                  </a:cubicBezTo>
                  <a:lnTo>
                    <a:pt x="578767" y="215436"/>
                  </a:lnTo>
                  <a:cubicBezTo>
                    <a:pt x="607791" y="215436"/>
                    <a:pt x="631318" y="191909"/>
                    <a:pt x="631318" y="162885"/>
                  </a:cubicBezTo>
                  <a:lnTo>
                    <a:pt x="631318" y="112408"/>
                  </a:lnTo>
                  <a:cubicBezTo>
                    <a:pt x="631318" y="79550"/>
                    <a:pt x="610935" y="50138"/>
                    <a:pt x="580169" y="38598"/>
                  </a:cubicBezTo>
                  <a:close/>
                </a:path>
              </a:pathLst>
            </a:custGeom>
            <a:solidFill>
              <a:srgbClr val="FF6464"/>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4" name="PA-任意多边形: 形状 3137">
              <a:extLst>
                <a:ext uri="{FF2B5EF4-FFF2-40B4-BE49-F238E27FC236}">
                  <a16:creationId xmlns:a16="http://schemas.microsoft.com/office/drawing/2014/main" id="{60D28ED0-7C4E-49A6-A914-AD45D58F6F1B}"/>
                </a:ext>
              </a:extLst>
            </p:cNvPr>
            <p:cNvSpPr/>
            <p:nvPr>
              <p:custDataLst>
                <p:tags r:id="rId11"/>
              </p:custDataLst>
            </p:nvPr>
          </p:nvSpPr>
          <p:spPr>
            <a:xfrm>
              <a:off x="15443606" y="16339604"/>
              <a:ext cx="354211" cy="473273"/>
            </a:xfrm>
            <a:custGeom>
              <a:avLst/>
              <a:gdLst>
                <a:gd name="connsiteX0" fmla="*/ 353854 w 354210"/>
                <a:gd name="connsiteY0" fmla="*/ 112795 h 473273"/>
                <a:gd name="connsiteX1" fmla="*/ 337459 w 354210"/>
                <a:gd name="connsiteY1" fmla="*/ 358730 h 473273"/>
                <a:gd name="connsiteX2" fmla="*/ 306101 w 354210"/>
                <a:gd name="connsiteY2" fmla="*/ 416550 h 473273"/>
                <a:gd name="connsiteX3" fmla="*/ 250969 w 354210"/>
                <a:gd name="connsiteY3" fmla="*/ 457898 h 473273"/>
                <a:gd name="connsiteX4" fmla="*/ 203672 w 354210"/>
                <a:gd name="connsiteY4" fmla="*/ 473665 h 473273"/>
                <a:gd name="connsiteX5" fmla="*/ 151120 w 354210"/>
                <a:gd name="connsiteY5" fmla="*/ 473665 h 473273"/>
                <a:gd name="connsiteX6" fmla="*/ 103823 w 354210"/>
                <a:gd name="connsiteY6" fmla="*/ 457898 h 473273"/>
                <a:gd name="connsiteX7" fmla="*/ 48688 w 354210"/>
                <a:gd name="connsiteY7" fmla="*/ 416547 h 473273"/>
                <a:gd name="connsiteX8" fmla="*/ 17330 w 354210"/>
                <a:gd name="connsiteY8" fmla="*/ 358727 h 473273"/>
                <a:gd name="connsiteX9" fmla="*/ 935 w 354210"/>
                <a:gd name="connsiteY9" fmla="*/ 112792 h 473273"/>
                <a:gd name="connsiteX10" fmla="*/ 105805 w 354210"/>
                <a:gd name="connsiteY10" fmla="*/ 698 h 473273"/>
                <a:gd name="connsiteX11" fmla="*/ 248978 w 354210"/>
                <a:gd name="connsiteY11" fmla="*/ 698 h 473273"/>
                <a:gd name="connsiteX12" fmla="*/ 353854 w 354210"/>
                <a:gd name="connsiteY12" fmla="*/ 112795 h 47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210" h="473273">
                  <a:moveTo>
                    <a:pt x="353854" y="112795"/>
                  </a:moveTo>
                  <a:lnTo>
                    <a:pt x="337459" y="358730"/>
                  </a:lnTo>
                  <a:cubicBezTo>
                    <a:pt x="335932" y="381653"/>
                    <a:pt x="324478" y="402766"/>
                    <a:pt x="306101" y="416550"/>
                  </a:cubicBezTo>
                  <a:lnTo>
                    <a:pt x="250969" y="457898"/>
                  </a:lnTo>
                  <a:cubicBezTo>
                    <a:pt x="237325" y="468131"/>
                    <a:pt x="220730" y="473665"/>
                    <a:pt x="203672" y="473665"/>
                  </a:cubicBezTo>
                  <a:lnTo>
                    <a:pt x="151120" y="473665"/>
                  </a:lnTo>
                  <a:cubicBezTo>
                    <a:pt x="134065" y="473665"/>
                    <a:pt x="117467" y="468134"/>
                    <a:pt x="103823" y="457898"/>
                  </a:cubicBezTo>
                  <a:lnTo>
                    <a:pt x="48688" y="416547"/>
                  </a:lnTo>
                  <a:cubicBezTo>
                    <a:pt x="30311" y="402766"/>
                    <a:pt x="18857" y="381650"/>
                    <a:pt x="17330" y="358727"/>
                  </a:cubicBezTo>
                  <a:lnTo>
                    <a:pt x="935" y="112792"/>
                  </a:lnTo>
                  <a:cubicBezTo>
                    <a:pt x="-3107" y="52130"/>
                    <a:pt x="45009" y="698"/>
                    <a:pt x="105805" y="698"/>
                  </a:cubicBezTo>
                  <a:lnTo>
                    <a:pt x="248978" y="698"/>
                  </a:lnTo>
                  <a:cubicBezTo>
                    <a:pt x="309780" y="698"/>
                    <a:pt x="357896" y="52130"/>
                    <a:pt x="353854" y="112795"/>
                  </a:cubicBezTo>
                  <a:close/>
                </a:path>
              </a:pathLst>
            </a:custGeom>
            <a:solidFill>
              <a:srgbClr val="F0C08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5" name="PA-任意多边形: 形状 3138">
              <a:extLst>
                <a:ext uri="{FF2B5EF4-FFF2-40B4-BE49-F238E27FC236}">
                  <a16:creationId xmlns:a16="http://schemas.microsoft.com/office/drawing/2014/main" id="{F649438D-3A28-486E-9ECD-5CB928A21BB6}"/>
                </a:ext>
              </a:extLst>
            </p:cNvPr>
            <p:cNvSpPr/>
            <p:nvPr>
              <p:custDataLst>
                <p:tags r:id="rId12"/>
              </p:custDataLst>
            </p:nvPr>
          </p:nvSpPr>
          <p:spPr>
            <a:xfrm>
              <a:off x="15443608" y="16339604"/>
              <a:ext cx="354211" cy="211336"/>
            </a:xfrm>
            <a:custGeom>
              <a:avLst/>
              <a:gdLst>
                <a:gd name="connsiteX0" fmla="*/ 248978 w 354210"/>
                <a:gd name="connsiteY0" fmla="*/ 698 h 211335"/>
                <a:gd name="connsiteX1" fmla="*/ 105806 w 354210"/>
                <a:gd name="connsiteY1" fmla="*/ 698 h 211335"/>
                <a:gd name="connsiteX2" fmla="*/ 935 w 354210"/>
                <a:gd name="connsiteY2" fmla="*/ 112789 h 211335"/>
                <a:gd name="connsiteX3" fmla="*/ 7472 w 354210"/>
                <a:gd name="connsiteY3" fmla="*/ 210840 h 211335"/>
                <a:gd name="connsiteX4" fmla="*/ 352256 w 354210"/>
                <a:gd name="connsiteY4" fmla="*/ 136697 h 211335"/>
                <a:gd name="connsiteX5" fmla="*/ 353848 w 354210"/>
                <a:gd name="connsiteY5" fmla="*/ 112789 h 211335"/>
                <a:gd name="connsiteX6" fmla="*/ 248978 w 354210"/>
                <a:gd name="connsiteY6" fmla="*/ 698 h 2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10" h="211335">
                  <a:moveTo>
                    <a:pt x="248978" y="698"/>
                  </a:moveTo>
                  <a:lnTo>
                    <a:pt x="105806" y="698"/>
                  </a:lnTo>
                  <a:cubicBezTo>
                    <a:pt x="45006" y="698"/>
                    <a:pt x="-3110" y="52130"/>
                    <a:pt x="935" y="112789"/>
                  </a:cubicBezTo>
                  <a:lnTo>
                    <a:pt x="7472" y="210840"/>
                  </a:lnTo>
                  <a:cubicBezTo>
                    <a:pt x="16509" y="210218"/>
                    <a:pt x="241885" y="194016"/>
                    <a:pt x="352256" y="136697"/>
                  </a:cubicBezTo>
                  <a:lnTo>
                    <a:pt x="353848" y="112789"/>
                  </a:lnTo>
                  <a:cubicBezTo>
                    <a:pt x="357894" y="52130"/>
                    <a:pt x="309780" y="698"/>
                    <a:pt x="248978" y="698"/>
                  </a:cubicBezTo>
                  <a:close/>
                </a:path>
              </a:pathLst>
            </a:custGeom>
            <a:solidFill>
              <a:srgbClr val="7D5A5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6" name="PA-任意多边形: 形状 3139">
              <a:extLst>
                <a:ext uri="{FF2B5EF4-FFF2-40B4-BE49-F238E27FC236}">
                  <a16:creationId xmlns:a16="http://schemas.microsoft.com/office/drawing/2014/main" id="{E86CA617-6030-473E-9679-F4D91D06C4AA}"/>
                </a:ext>
              </a:extLst>
            </p:cNvPr>
            <p:cNvSpPr/>
            <p:nvPr>
              <p:custDataLst>
                <p:tags r:id="rId13"/>
              </p:custDataLst>
            </p:nvPr>
          </p:nvSpPr>
          <p:spPr>
            <a:xfrm>
              <a:off x="16198371" y="16339604"/>
              <a:ext cx="473273" cy="491133"/>
            </a:xfrm>
            <a:custGeom>
              <a:avLst/>
              <a:gdLst>
                <a:gd name="connsiteX0" fmla="*/ 237180 w 473273"/>
                <a:gd name="connsiteY0" fmla="*/ 698 h 491132"/>
                <a:gd name="connsiteX1" fmla="*/ 698 w 473273"/>
                <a:gd name="connsiteY1" fmla="*/ 438538 h 491132"/>
                <a:gd name="connsiteX2" fmla="*/ 15450 w 473273"/>
                <a:gd name="connsiteY2" fmla="*/ 460708 h 491132"/>
                <a:gd name="connsiteX3" fmla="*/ 124976 w 473273"/>
                <a:gd name="connsiteY3" fmla="*/ 492485 h 491132"/>
                <a:gd name="connsiteX4" fmla="*/ 348742 w 473273"/>
                <a:gd name="connsiteY4" fmla="*/ 492598 h 491132"/>
                <a:gd name="connsiteX5" fmla="*/ 458913 w 473273"/>
                <a:gd name="connsiteY5" fmla="*/ 460711 h 491132"/>
                <a:gd name="connsiteX6" fmla="*/ 473665 w 473273"/>
                <a:gd name="connsiteY6" fmla="*/ 438541 h 491132"/>
                <a:gd name="connsiteX7" fmla="*/ 237180 w 473273"/>
                <a:gd name="connsiteY7" fmla="*/ 698 h 49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273" h="491132">
                  <a:moveTo>
                    <a:pt x="237180" y="698"/>
                  </a:moveTo>
                  <a:cubicBezTo>
                    <a:pt x="45939" y="698"/>
                    <a:pt x="2466" y="209021"/>
                    <a:pt x="698" y="438538"/>
                  </a:cubicBezTo>
                  <a:cubicBezTo>
                    <a:pt x="627" y="448090"/>
                    <a:pt x="6479" y="456689"/>
                    <a:pt x="15450" y="460708"/>
                  </a:cubicBezTo>
                  <a:cubicBezTo>
                    <a:pt x="46171" y="474468"/>
                    <a:pt x="83414" y="485389"/>
                    <a:pt x="124976" y="492485"/>
                  </a:cubicBezTo>
                  <a:lnTo>
                    <a:pt x="348742" y="492598"/>
                  </a:lnTo>
                  <a:cubicBezTo>
                    <a:pt x="390562" y="485505"/>
                    <a:pt x="428034" y="474540"/>
                    <a:pt x="458913" y="460711"/>
                  </a:cubicBezTo>
                  <a:cubicBezTo>
                    <a:pt x="467882" y="456689"/>
                    <a:pt x="473737" y="448093"/>
                    <a:pt x="473665" y="438541"/>
                  </a:cubicBezTo>
                  <a:cubicBezTo>
                    <a:pt x="471894" y="209024"/>
                    <a:pt x="428424" y="698"/>
                    <a:pt x="237180" y="698"/>
                  </a:cubicBezTo>
                  <a:close/>
                </a:path>
              </a:pathLst>
            </a:custGeom>
            <a:solidFill>
              <a:srgbClr val="5A414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7" name="PA-任意多边形: 形状 3140">
              <a:extLst>
                <a:ext uri="{FF2B5EF4-FFF2-40B4-BE49-F238E27FC236}">
                  <a16:creationId xmlns:a16="http://schemas.microsoft.com/office/drawing/2014/main" id="{1504FB54-701C-4931-912B-C8D83C81D835}"/>
                </a:ext>
              </a:extLst>
            </p:cNvPr>
            <p:cNvSpPr/>
            <p:nvPr>
              <p:custDataLst>
                <p:tags r:id="rId14"/>
              </p:custDataLst>
            </p:nvPr>
          </p:nvSpPr>
          <p:spPr>
            <a:xfrm>
              <a:off x="16172095" y="16733742"/>
              <a:ext cx="526852" cy="315516"/>
            </a:xfrm>
            <a:custGeom>
              <a:avLst/>
              <a:gdLst>
                <a:gd name="connsiteX0" fmla="*/ 526216 w 526851"/>
                <a:gd name="connsiteY0" fmla="*/ 263457 h 315515"/>
                <a:gd name="connsiteX1" fmla="*/ 526216 w 526851"/>
                <a:gd name="connsiteY1" fmla="*/ 230375 h 315515"/>
                <a:gd name="connsiteX2" fmla="*/ 486496 w 526851"/>
                <a:gd name="connsiteY2" fmla="*/ 161932 h 315515"/>
                <a:gd name="connsiteX3" fmla="*/ 368761 w 526851"/>
                <a:gd name="connsiteY3" fmla="*/ 94656 h 315515"/>
                <a:gd name="connsiteX4" fmla="*/ 342282 w 526851"/>
                <a:gd name="connsiteY4" fmla="*/ 49028 h 315515"/>
                <a:gd name="connsiteX5" fmla="*/ 342282 w 526851"/>
                <a:gd name="connsiteY5" fmla="*/ 698 h 315515"/>
                <a:gd name="connsiteX6" fmla="*/ 184625 w 526851"/>
                <a:gd name="connsiteY6" fmla="*/ 698 h 315515"/>
                <a:gd name="connsiteX7" fmla="*/ 184625 w 526851"/>
                <a:gd name="connsiteY7" fmla="*/ 49028 h 315515"/>
                <a:gd name="connsiteX8" fmla="*/ 158146 w 526851"/>
                <a:gd name="connsiteY8" fmla="*/ 94656 h 315515"/>
                <a:gd name="connsiteX9" fmla="*/ 40411 w 526851"/>
                <a:gd name="connsiteY9" fmla="*/ 161932 h 315515"/>
                <a:gd name="connsiteX10" fmla="*/ 698 w 526851"/>
                <a:gd name="connsiteY10" fmla="*/ 230375 h 315515"/>
                <a:gd name="connsiteX11" fmla="*/ 698 w 526851"/>
                <a:gd name="connsiteY11" fmla="*/ 263457 h 315515"/>
                <a:gd name="connsiteX12" fmla="*/ 53249 w 526851"/>
                <a:gd name="connsiteY12" fmla="*/ 316008 h 315515"/>
                <a:gd name="connsiteX13" fmla="*/ 473662 w 526851"/>
                <a:gd name="connsiteY13" fmla="*/ 316008 h 315515"/>
                <a:gd name="connsiteX14" fmla="*/ 526216 w 526851"/>
                <a:gd name="connsiteY14" fmla="*/ 263457 h 3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851" h="315515">
                  <a:moveTo>
                    <a:pt x="526216" y="263457"/>
                  </a:moveTo>
                  <a:lnTo>
                    <a:pt x="526216" y="230375"/>
                  </a:lnTo>
                  <a:cubicBezTo>
                    <a:pt x="526216" y="202086"/>
                    <a:pt x="511059" y="175967"/>
                    <a:pt x="486496" y="161932"/>
                  </a:cubicBezTo>
                  <a:lnTo>
                    <a:pt x="368761" y="94656"/>
                  </a:lnTo>
                  <a:cubicBezTo>
                    <a:pt x="352387" y="85297"/>
                    <a:pt x="342282" y="67888"/>
                    <a:pt x="342282" y="49028"/>
                  </a:cubicBezTo>
                  <a:lnTo>
                    <a:pt x="342282" y="698"/>
                  </a:lnTo>
                  <a:lnTo>
                    <a:pt x="184625" y="698"/>
                  </a:lnTo>
                  <a:lnTo>
                    <a:pt x="184625" y="49028"/>
                  </a:lnTo>
                  <a:cubicBezTo>
                    <a:pt x="184625" y="67888"/>
                    <a:pt x="174520" y="85297"/>
                    <a:pt x="158146" y="94656"/>
                  </a:cubicBezTo>
                  <a:lnTo>
                    <a:pt x="40411" y="161932"/>
                  </a:lnTo>
                  <a:cubicBezTo>
                    <a:pt x="15857" y="175967"/>
                    <a:pt x="698" y="202086"/>
                    <a:pt x="698" y="230375"/>
                  </a:cubicBezTo>
                  <a:lnTo>
                    <a:pt x="698" y="263457"/>
                  </a:lnTo>
                  <a:cubicBezTo>
                    <a:pt x="698" y="292481"/>
                    <a:pt x="24224" y="316008"/>
                    <a:pt x="53249" y="316008"/>
                  </a:cubicBezTo>
                  <a:lnTo>
                    <a:pt x="473662" y="316008"/>
                  </a:lnTo>
                  <a:cubicBezTo>
                    <a:pt x="502689" y="316008"/>
                    <a:pt x="526216" y="292481"/>
                    <a:pt x="526216" y="263457"/>
                  </a:cubicBezTo>
                  <a:close/>
                </a:path>
              </a:pathLst>
            </a:custGeom>
            <a:solidFill>
              <a:srgbClr val="D29B6E"/>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8" name="PA-任意多边形: 形状 3141">
              <a:extLst>
                <a:ext uri="{FF2B5EF4-FFF2-40B4-BE49-F238E27FC236}">
                  <a16:creationId xmlns:a16="http://schemas.microsoft.com/office/drawing/2014/main" id="{EF973D6A-6D90-4730-BC45-7A99FBB4321F}"/>
                </a:ext>
              </a:extLst>
            </p:cNvPr>
            <p:cNvSpPr/>
            <p:nvPr>
              <p:custDataLst>
                <p:tags r:id="rId15"/>
              </p:custDataLst>
            </p:nvPr>
          </p:nvSpPr>
          <p:spPr>
            <a:xfrm>
              <a:off x="16303477" y="16497260"/>
              <a:ext cx="261938" cy="306586"/>
            </a:xfrm>
            <a:custGeom>
              <a:avLst/>
              <a:gdLst>
                <a:gd name="connsiteX0" fmla="*/ 263454 w 261937"/>
                <a:gd name="connsiteY0" fmla="*/ 53249 h 306585"/>
                <a:gd name="connsiteX1" fmla="*/ 263454 w 261937"/>
                <a:gd name="connsiteY1" fmla="*/ 192546 h 306585"/>
                <a:gd name="connsiteX2" fmla="*/ 225184 w 261937"/>
                <a:gd name="connsiteY2" fmla="*/ 260141 h 306585"/>
                <a:gd name="connsiteX3" fmla="*/ 159113 w 261937"/>
                <a:gd name="connsiteY3" fmla="*/ 299786 h 306585"/>
                <a:gd name="connsiteX4" fmla="*/ 105038 w 261937"/>
                <a:gd name="connsiteY4" fmla="*/ 299786 h 306585"/>
                <a:gd name="connsiteX5" fmla="*/ 38967 w 261937"/>
                <a:gd name="connsiteY5" fmla="*/ 260141 h 306585"/>
                <a:gd name="connsiteX6" fmla="*/ 698 w 261937"/>
                <a:gd name="connsiteY6" fmla="*/ 192546 h 306585"/>
                <a:gd name="connsiteX7" fmla="*/ 698 w 261937"/>
                <a:gd name="connsiteY7" fmla="*/ 53249 h 306585"/>
                <a:gd name="connsiteX8" fmla="*/ 210905 w 261937"/>
                <a:gd name="connsiteY8" fmla="*/ 698 h 306585"/>
                <a:gd name="connsiteX9" fmla="*/ 263454 w 261937"/>
                <a:gd name="connsiteY9" fmla="*/ 53249 h 30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37" h="306585">
                  <a:moveTo>
                    <a:pt x="263454" y="53249"/>
                  </a:moveTo>
                  <a:lnTo>
                    <a:pt x="263454" y="192546"/>
                  </a:lnTo>
                  <a:cubicBezTo>
                    <a:pt x="263454" y="220234"/>
                    <a:pt x="248925" y="245892"/>
                    <a:pt x="225184" y="260141"/>
                  </a:cubicBezTo>
                  <a:lnTo>
                    <a:pt x="159113" y="299786"/>
                  </a:lnTo>
                  <a:cubicBezTo>
                    <a:pt x="142471" y="309769"/>
                    <a:pt x="121680" y="309769"/>
                    <a:pt x="105038" y="299786"/>
                  </a:cubicBezTo>
                  <a:lnTo>
                    <a:pt x="38967" y="260141"/>
                  </a:lnTo>
                  <a:cubicBezTo>
                    <a:pt x="15223" y="245895"/>
                    <a:pt x="698" y="220234"/>
                    <a:pt x="698" y="192546"/>
                  </a:cubicBezTo>
                  <a:lnTo>
                    <a:pt x="698" y="53249"/>
                  </a:lnTo>
                  <a:cubicBezTo>
                    <a:pt x="698" y="53249"/>
                    <a:pt x="158354" y="53249"/>
                    <a:pt x="210905" y="698"/>
                  </a:cubicBezTo>
                  <a:lnTo>
                    <a:pt x="263454" y="53249"/>
                  </a:lnTo>
                  <a:close/>
                </a:path>
              </a:pathLst>
            </a:custGeom>
            <a:solidFill>
              <a:srgbClr val="F0C08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sp>
          <p:nvSpPr>
            <p:cNvPr id="39" name="PA-任意多边形: 形状 3142">
              <a:extLst>
                <a:ext uri="{FF2B5EF4-FFF2-40B4-BE49-F238E27FC236}">
                  <a16:creationId xmlns:a16="http://schemas.microsoft.com/office/drawing/2014/main" id="{25B535E4-B4BA-4067-AF32-6C8EC7359107}"/>
                </a:ext>
              </a:extLst>
            </p:cNvPr>
            <p:cNvSpPr/>
            <p:nvPr>
              <p:custDataLst>
                <p:tags r:id="rId16"/>
              </p:custDataLst>
            </p:nvPr>
          </p:nvSpPr>
          <p:spPr>
            <a:xfrm>
              <a:off x="16172095" y="16851144"/>
              <a:ext cx="526852" cy="196453"/>
            </a:xfrm>
            <a:custGeom>
              <a:avLst/>
              <a:gdLst>
                <a:gd name="connsiteX0" fmla="*/ 486499 w 526851"/>
                <a:gd name="connsiteY0" fmla="*/ 44531 h 196453"/>
                <a:gd name="connsiteX1" fmla="*/ 409793 w 526851"/>
                <a:gd name="connsiteY1" fmla="*/ 698 h 196453"/>
                <a:gd name="connsiteX2" fmla="*/ 263457 w 526851"/>
                <a:gd name="connsiteY2" fmla="*/ 119778 h 196453"/>
                <a:gd name="connsiteX3" fmla="*/ 117120 w 526851"/>
                <a:gd name="connsiteY3" fmla="*/ 698 h 196453"/>
                <a:gd name="connsiteX4" fmla="*/ 40414 w 526851"/>
                <a:gd name="connsiteY4" fmla="*/ 44531 h 196453"/>
                <a:gd name="connsiteX5" fmla="*/ 698 w 526851"/>
                <a:gd name="connsiteY5" fmla="*/ 112974 h 196453"/>
                <a:gd name="connsiteX6" fmla="*/ 698 w 526851"/>
                <a:gd name="connsiteY6" fmla="*/ 146055 h 196453"/>
                <a:gd name="connsiteX7" fmla="*/ 53249 w 526851"/>
                <a:gd name="connsiteY7" fmla="*/ 198606 h 196453"/>
                <a:gd name="connsiteX8" fmla="*/ 473662 w 526851"/>
                <a:gd name="connsiteY8" fmla="*/ 198606 h 196453"/>
                <a:gd name="connsiteX9" fmla="*/ 526213 w 526851"/>
                <a:gd name="connsiteY9" fmla="*/ 146055 h 196453"/>
                <a:gd name="connsiteX10" fmla="*/ 526213 w 526851"/>
                <a:gd name="connsiteY10" fmla="*/ 112974 h 196453"/>
                <a:gd name="connsiteX11" fmla="*/ 486499 w 526851"/>
                <a:gd name="connsiteY11" fmla="*/ 44531 h 1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851" h="196453">
                  <a:moveTo>
                    <a:pt x="486499" y="44531"/>
                  </a:moveTo>
                  <a:lnTo>
                    <a:pt x="409793" y="698"/>
                  </a:lnTo>
                  <a:cubicBezTo>
                    <a:pt x="395304" y="21260"/>
                    <a:pt x="340395" y="93150"/>
                    <a:pt x="263457" y="119778"/>
                  </a:cubicBezTo>
                  <a:cubicBezTo>
                    <a:pt x="186519" y="93150"/>
                    <a:pt x="131610" y="21260"/>
                    <a:pt x="117120" y="698"/>
                  </a:cubicBezTo>
                  <a:lnTo>
                    <a:pt x="40414" y="44531"/>
                  </a:lnTo>
                  <a:cubicBezTo>
                    <a:pt x="15857" y="58565"/>
                    <a:pt x="698" y="84684"/>
                    <a:pt x="698" y="112974"/>
                  </a:cubicBezTo>
                  <a:lnTo>
                    <a:pt x="698" y="146055"/>
                  </a:lnTo>
                  <a:cubicBezTo>
                    <a:pt x="698" y="175080"/>
                    <a:pt x="24224" y="198606"/>
                    <a:pt x="53249" y="198606"/>
                  </a:cubicBezTo>
                  <a:lnTo>
                    <a:pt x="473662" y="198606"/>
                  </a:lnTo>
                  <a:cubicBezTo>
                    <a:pt x="502686" y="198606"/>
                    <a:pt x="526213" y="175080"/>
                    <a:pt x="526213" y="146055"/>
                  </a:cubicBezTo>
                  <a:lnTo>
                    <a:pt x="526213" y="112974"/>
                  </a:lnTo>
                  <a:cubicBezTo>
                    <a:pt x="526216" y="84684"/>
                    <a:pt x="511059" y="58565"/>
                    <a:pt x="486499" y="44531"/>
                  </a:cubicBezTo>
                  <a:close/>
                </a:path>
              </a:pathLst>
            </a:custGeom>
            <a:solidFill>
              <a:srgbClr val="FFD78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000000"/>
                </a:solidFill>
                <a:latin typeface="Arial"/>
                <a:cs typeface="Arial"/>
                <a:sym typeface="Calibri" panose="020F0502020204030204" pitchFamily="34" charset="0"/>
              </a:endParaRPr>
            </a:p>
          </p:txBody>
        </p:sp>
      </p:grpSp>
      <p:sp>
        <p:nvSpPr>
          <p:cNvPr id="40" name="文本框 8">
            <a:extLst>
              <a:ext uri="{FF2B5EF4-FFF2-40B4-BE49-F238E27FC236}">
                <a16:creationId xmlns:a16="http://schemas.microsoft.com/office/drawing/2014/main" id="{45583FC7-18F0-480D-AFC8-7D488620AF45}"/>
              </a:ext>
            </a:extLst>
          </p:cNvPr>
          <p:cNvSpPr txBox="1"/>
          <p:nvPr/>
        </p:nvSpPr>
        <p:spPr>
          <a:xfrm>
            <a:off x="522104" y="304260"/>
            <a:ext cx="5632307"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数字经济进入爆发的临界点</a:t>
            </a:r>
          </a:p>
        </p:txBody>
      </p:sp>
      <p:sp>
        <p:nvSpPr>
          <p:cNvPr id="41" name="Slide Number Placeholder 6">
            <a:extLst>
              <a:ext uri="{FF2B5EF4-FFF2-40B4-BE49-F238E27FC236}">
                <a16:creationId xmlns:a16="http://schemas.microsoft.com/office/drawing/2014/main" id="{AE02BE8D-2F54-42FE-9E58-22DB9407B5D8}"/>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5</a:t>
            </a:fld>
            <a:endParaRPr lang="en-US" dirty="0"/>
          </a:p>
        </p:txBody>
      </p:sp>
    </p:spTree>
    <p:extLst>
      <p:ext uri="{BB962C8B-B14F-4D97-AF65-F5344CB8AC3E}">
        <p14:creationId xmlns:p14="http://schemas.microsoft.com/office/powerpoint/2010/main" val="24331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2500"/>
                            </p:stCondLst>
                            <p:childTnLst>
                              <p:par>
                                <p:cTn id="39" presetID="42"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anim calcmode="lin" valueType="num">
                                      <p:cBhvr>
                                        <p:cTn id="42" dur="500" fill="hold"/>
                                        <p:tgtEl>
                                          <p:spTgt spid="23"/>
                                        </p:tgtEl>
                                        <p:attrNameLst>
                                          <p:attrName>ppt_x</p:attrName>
                                        </p:attrNameLst>
                                      </p:cBhvr>
                                      <p:tavLst>
                                        <p:tav tm="0">
                                          <p:val>
                                            <p:strVal val="#ppt_x"/>
                                          </p:val>
                                        </p:tav>
                                        <p:tav tm="100000">
                                          <p:val>
                                            <p:strVal val="#ppt_x"/>
                                          </p:val>
                                        </p:tav>
                                      </p:tavLst>
                                    </p:anim>
                                    <p:anim calcmode="lin" valueType="num">
                                      <p:cBhvr>
                                        <p:cTn id="43" dur="500" fill="hold"/>
                                        <p:tgtEl>
                                          <p:spTgt spid="23"/>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anim calcmode="lin" valueType="num">
                                      <p:cBhvr>
                                        <p:cTn id="47" dur="500" fill="hold"/>
                                        <p:tgtEl>
                                          <p:spTgt spid="12"/>
                                        </p:tgtEl>
                                        <p:attrNameLst>
                                          <p:attrName>ppt_x</p:attrName>
                                        </p:attrNameLst>
                                      </p:cBhvr>
                                      <p:tavLst>
                                        <p:tav tm="0">
                                          <p:val>
                                            <p:strVal val="#ppt_x"/>
                                          </p:val>
                                        </p:tav>
                                        <p:tav tm="100000">
                                          <p:val>
                                            <p:strVal val="#ppt_x"/>
                                          </p:val>
                                        </p:tav>
                                      </p:tavLst>
                                    </p:anim>
                                    <p:anim calcmode="lin" valueType="num">
                                      <p:cBhvr>
                                        <p:cTn id="48" dur="5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2" presetClass="entr" presetSubtype="8" fill="hold" grpId="0" nodeType="afterEffect">
                                  <p:stCondLst>
                                    <p:cond delay="50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Graphic spid="22" grpId="0">
        <p:bldAsOne/>
      </p:bldGraphic>
      <p:bldGraphic spid="2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555637"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网络安全事件在全球范围内泛滥</a:t>
            </a:r>
            <a:endParaRPr sz="3600" b="1" dirty="0">
              <a:solidFill>
                <a:srgbClr val="00B050"/>
              </a:solidFill>
              <a:latin typeface="Microsoft YaHei" charset="-122"/>
              <a:ea typeface="Microsoft YaHei" charset="-122"/>
              <a:cs typeface="Microsoft YaHei" charset="-122"/>
            </a:endParaRP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7296150" y="6421718"/>
            <a:ext cx="476250" cy="363951"/>
          </a:xfrm>
        </p:spPr>
        <p:txBody>
          <a:bodyPr/>
          <a:lstStyle/>
          <a:p>
            <a:fld id="{30879362-658A-E344-B7E9-F19991414F7F}" type="slidenum">
              <a:rPr lang="en-US" smtClean="0"/>
              <a:pPr/>
              <a:t>6</a:t>
            </a:fld>
            <a:endParaRPr lang="en-US" dirty="0"/>
          </a:p>
        </p:txBody>
      </p:sp>
      <p:grpSp>
        <p:nvGrpSpPr>
          <p:cNvPr id="17" name="PA-组合 40">
            <a:extLst>
              <a:ext uri="{FF2B5EF4-FFF2-40B4-BE49-F238E27FC236}">
                <a16:creationId xmlns:a16="http://schemas.microsoft.com/office/drawing/2014/main" id="{F9F0A1F4-CAB7-4C0A-A04B-920B9CBC7BAC}"/>
              </a:ext>
            </a:extLst>
          </p:cNvPr>
          <p:cNvGrpSpPr/>
          <p:nvPr>
            <p:custDataLst>
              <p:tags r:id="rId1"/>
            </p:custDataLst>
          </p:nvPr>
        </p:nvGrpSpPr>
        <p:grpSpPr>
          <a:xfrm>
            <a:off x="5994401" y="1540655"/>
            <a:ext cx="3079508" cy="2328949"/>
            <a:chOff x="8305614" y="1540655"/>
            <a:chExt cx="3079508" cy="2328949"/>
          </a:xfrm>
        </p:grpSpPr>
        <p:sp>
          <p:nvSpPr>
            <p:cNvPr id="20" name="PA-矩形 20">
              <a:extLst>
                <a:ext uri="{FF2B5EF4-FFF2-40B4-BE49-F238E27FC236}">
                  <a16:creationId xmlns:a16="http://schemas.microsoft.com/office/drawing/2014/main" id="{3DFA871C-B3AF-4312-A2B5-6DA87A773792}"/>
                </a:ext>
              </a:extLst>
            </p:cNvPr>
            <p:cNvSpPr/>
            <p:nvPr>
              <p:custDataLst>
                <p:tags r:id="rId17"/>
              </p:custDataLst>
            </p:nvPr>
          </p:nvSpPr>
          <p:spPr>
            <a:xfrm>
              <a:off x="8305614" y="2915881"/>
              <a:ext cx="3079508" cy="953723"/>
            </a:xfrm>
            <a:prstGeom prst="rect">
              <a:avLst/>
            </a:prstGeom>
          </p:spPr>
          <p:txBody>
            <a:bodyPr wrap="square">
              <a:spAutoFit/>
            </a:bodyPr>
            <a:lstStyle/>
            <a:p>
              <a:pPr algn="ctr" eaLnBrk="0" fontAlgn="base" hangingPunct="0">
                <a:lnSpc>
                  <a:spcPct val="120000"/>
                </a:lnSpc>
                <a:spcBef>
                  <a:spcPct val="0"/>
                </a:spcBef>
                <a:spcAft>
                  <a:spcPct val="0"/>
                </a:spcAft>
              </a:pPr>
              <a:r>
                <a:rPr lang="en-US" altLang="zh-CN" sz="1600" dirty="0">
                  <a:latin typeface="微软雅黑" panose="020B0503020204020204" charset="-122"/>
                  <a:ea typeface="微软雅黑" panose="020B0503020204020204" charset="-122"/>
                  <a:cs typeface="Arial"/>
                  <a:sym typeface="Calibri" panose="020F0502020204030204" pitchFamily="34" charset="0"/>
                </a:rPr>
                <a:t>Facebook</a:t>
              </a:r>
              <a:r>
                <a:rPr lang="zh-CN" altLang="en-US" sz="1600" dirty="0">
                  <a:latin typeface="微软雅黑" panose="020B0503020204020204" charset="-122"/>
                  <a:ea typeface="微软雅黑" panose="020B0503020204020204" charset="-122"/>
                  <a:cs typeface="Arial"/>
                  <a:sym typeface="Calibri" panose="020F0502020204030204" pitchFamily="34" charset="0"/>
                </a:rPr>
                <a:t>八千七百多万用户数据泄露，这些数据被“剑桥分析”公司非法利用以发送政治广告</a:t>
              </a:r>
              <a:endParaRPr lang="en-US" altLang="zh-CN"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23" name="PA-图片 6">
              <a:extLst>
                <a:ext uri="{FF2B5EF4-FFF2-40B4-BE49-F238E27FC236}">
                  <a16:creationId xmlns:a16="http://schemas.microsoft.com/office/drawing/2014/main" id="{D2FDE81D-956E-4D3B-8B0C-02728A1183B9}"/>
                </a:ext>
              </a:extLst>
            </p:cNvPr>
            <p:cNvPicPr>
              <a:picLocks noChangeAspect="1"/>
            </p:cNvPicPr>
            <p:nvPr>
              <p:custDataLst>
                <p:tags r:id="rId18"/>
              </p:custDataLst>
            </p:nvPr>
          </p:nvPicPr>
          <p:blipFill rotWithShape="1">
            <a:blip r:embed="rId21"/>
            <a:srcRect l="2119" t="-81" r="9389" b="81"/>
            <a:stretch/>
          </p:blipFill>
          <p:spPr>
            <a:xfrm>
              <a:off x="9093747" y="1540655"/>
              <a:ext cx="1753243" cy="1303671"/>
            </a:xfrm>
            <a:prstGeom prst="roundRect">
              <a:avLst>
                <a:gd name="adj" fmla="val 11632"/>
              </a:avLst>
            </a:prstGeom>
          </p:spPr>
        </p:pic>
      </p:grpSp>
      <p:grpSp>
        <p:nvGrpSpPr>
          <p:cNvPr id="26" name="PA-组合 15">
            <a:extLst>
              <a:ext uri="{FF2B5EF4-FFF2-40B4-BE49-F238E27FC236}">
                <a16:creationId xmlns:a16="http://schemas.microsoft.com/office/drawing/2014/main" id="{549875CD-4C4E-4B5B-B8D4-BDA77873EE83}"/>
              </a:ext>
            </a:extLst>
          </p:cNvPr>
          <p:cNvGrpSpPr/>
          <p:nvPr>
            <p:custDataLst>
              <p:tags r:id="rId2"/>
            </p:custDataLst>
          </p:nvPr>
        </p:nvGrpSpPr>
        <p:grpSpPr>
          <a:xfrm>
            <a:off x="254000" y="1540655"/>
            <a:ext cx="2503914" cy="2328949"/>
            <a:chOff x="990413" y="1540655"/>
            <a:chExt cx="2503914" cy="2328949"/>
          </a:xfrm>
        </p:grpSpPr>
        <p:sp>
          <p:nvSpPr>
            <p:cNvPr id="29" name="PA-矩形 19">
              <a:extLst>
                <a:ext uri="{FF2B5EF4-FFF2-40B4-BE49-F238E27FC236}">
                  <a16:creationId xmlns:a16="http://schemas.microsoft.com/office/drawing/2014/main" id="{EC2DC996-1DBD-49C5-9844-2AB019757A99}"/>
                </a:ext>
              </a:extLst>
            </p:cNvPr>
            <p:cNvSpPr/>
            <p:nvPr>
              <p:custDataLst>
                <p:tags r:id="rId15"/>
              </p:custDataLst>
            </p:nvPr>
          </p:nvSpPr>
          <p:spPr>
            <a:xfrm>
              <a:off x="990413" y="2915881"/>
              <a:ext cx="2503914" cy="953723"/>
            </a:xfrm>
            <a:prstGeom prst="rect">
              <a:avLst/>
            </a:prstGeom>
          </p:spPr>
          <p:txBody>
            <a:bodyPr wrap="square">
              <a:spAutoFit/>
            </a:bodyPr>
            <a:lstStyle/>
            <a:p>
              <a:pPr algn="ctr" eaLnBrk="0" fontAlgn="base" hangingPunct="0">
                <a:lnSpc>
                  <a:spcPct val="120000"/>
                </a:lnSpc>
                <a:spcBef>
                  <a:spcPct val="0"/>
                </a:spcBef>
                <a:spcAft>
                  <a:spcPct val="0"/>
                </a:spcAft>
              </a:pPr>
              <a:r>
                <a:rPr lang="zh-CN" altLang="en-US" sz="1600" dirty="0">
                  <a:latin typeface="微软雅黑" panose="020B0503020204020204" charset="-122"/>
                  <a:ea typeface="微软雅黑" panose="020B0503020204020204" charset="-122"/>
                  <a:cs typeface="Arial"/>
                  <a:sym typeface="Calibri" panose="020F0502020204030204" pitchFamily="34" charset="0"/>
                </a:rPr>
                <a:t>英特尔处理器曝“</a:t>
              </a:r>
              <a:r>
                <a:rPr lang="en-US" altLang="zh-CN" sz="1600" dirty="0">
                  <a:latin typeface="微软雅黑" panose="020B0503020204020204" charset="-122"/>
                  <a:ea typeface="微软雅黑" panose="020B0503020204020204" charset="-122"/>
                  <a:cs typeface="Arial"/>
                  <a:sym typeface="Calibri" panose="020F0502020204030204" pitchFamily="34" charset="0"/>
                </a:rPr>
                <a:t>Meltdown”</a:t>
              </a:r>
              <a:r>
                <a:rPr lang="zh-CN" altLang="en-US" sz="1600" dirty="0">
                  <a:latin typeface="微软雅黑" panose="020B0503020204020204" charset="-122"/>
                  <a:ea typeface="微软雅黑" panose="020B0503020204020204" charset="-122"/>
                  <a:cs typeface="Arial"/>
                  <a:sym typeface="Calibri" panose="020F0502020204030204" pitchFamily="34" charset="0"/>
                </a:rPr>
                <a:t>和“</a:t>
              </a:r>
              <a:r>
                <a:rPr lang="en-US" altLang="zh-CN" sz="1600" dirty="0" err="1">
                  <a:latin typeface="微软雅黑" panose="020B0503020204020204" charset="-122"/>
                  <a:ea typeface="微软雅黑" panose="020B0503020204020204" charset="-122"/>
                  <a:cs typeface="Arial"/>
                  <a:sym typeface="Calibri" panose="020F0502020204030204" pitchFamily="34" charset="0"/>
                </a:rPr>
                <a:t>Spectre</a:t>
              </a:r>
              <a:r>
                <a:rPr lang="zh-CN" altLang="en-US" sz="1600" dirty="0">
                  <a:latin typeface="微软雅黑" panose="020B0503020204020204" charset="-122"/>
                  <a:ea typeface="微软雅黑" panose="020B0503020204020204" charset="-122"/>
                  <a:cs typeface="Arial"/>
                  <a:sym typeface="Calibri" panose="020F0502020204030204" pitchFamily="34" charset="0"/>
                </a:rPr>
                <a:t>漏洞” </a:t>
              </a:r>
              <a:endParaRPr lang="en-US" altLang="zh-CN"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32" name="PA-图片 14">
              <a:extLst>
                <a:ext uri="{FF2B5EF4-FFF2-40B4-BE49-F238E27FC236}">
                  <a16:creationId xmlns:a16="http://schemas.microsoft.com/office/drawing/2014/main" id="{D8E2EB69-6428-4D72-B779-2AB633768EA3}"/>
                </a:ext>
              </a:extLst>
            </p:cNvPr>
            <p:cNvPicPr>
              <a:picLocks noChangeAspect="1"/>
            </p:cNvPicPr>
            <p:nvPr>
              <p:custDataLst>
                <p:tags r:id="rId16"/>
              </p:custDataLst>
            </p:nvPr>
          </p:nvPicPr>
          <p:blipFill rotWithShape="1">
            <a:blip r:embed="rId22" cstate="print">
              <a:extLst>
                <a:ext uri="{28A0092B-C50C-407E-A947-70E740481C1C}">
                  <a14:useLocalDpi xmlns:a14="http://schemas.microsoft.com/office/drawing/2010/main" val="0"/>
                </a:ext>
              </a:extLst>
            </a:blip>
            <a:srcRect l="22438" t="10363" r="16666" b="9809"/>
            <a:stretch/>
          </p:blipFill>
          <p:spPr>
            <a:xfrm>
              <a:off x="1290255" y="1540655"/>
              <a:ext cx="1782404" cy="1356504"/>
            </a:xfrm>
            <a:prstGeom prst="roundRect">
              <a:avLst>
                <a:gd name="adj" fmla="val 11632"/>
              </a:avLst>
            </a:prstGeom>
          </p:spPr>
        </p:pic>
      </p:grpSp>
      <p:grpSp>
        <p:nvGrpSpPr>
          <p:cNvPr id="35" name="PA-组合 18">
            <a:extLst>
              <a:ext uri="{FF2B5EF4-FFF2-40B4-BE49-F238E27FC236}">
                <a16:creationId xmlns:a16="http://schemas.microsoft.com/office/drawing/2014/main" id="{64E9AA70-8354-474A-A1F3-5F86E145C609}"/>
              </a:ext>
            </a:extLst>
          </p:cNvPr>
          <p:cNvGrpSpPr/>
          <p:nvPr>
            <p:custDataLst>
              <p:tags r:id="rId3"/>
            </p:custDataLst>
          </p:nvPr>
        </p:nvGrpSpPr>
        <p:grpSpPr>
          <a:xfrm>
            <a:off x="3582370" y="1540655"/>
            <a:ext cx="2003186" cy="2033483"/>
            <a:chOff x="5131583" y="1540655"/>
            <a:chExt cx="2003186" cy="2033483"/>
          </a:xfrm>
        </p:grpSpPr>
        <p:sp>
          <p:nvSpPr>
            <p:cNvPr id="36" name="PA-矩形 21">
              <a:extLst>
                <a:ext uri="{FF2B5EF4-FFF2-40B4-BE49-F238E27FC236}">
                  <a16:creationId xmlns:a16="http://schemas.microsoft.com/office/drawing/2014/main" id="{36B3E54C-BE31-4876-8A1B-4539161DC856}"/>
                </a:ext>
              </a:extLst>
            </p:cNvPr>
            <p:cNvSpPr/>
            <p:nvPr>
              <p:custDataLst>
                <p:tags r:id="rId13"/>
              </p:custDataLst>
            </p:nvPr>
          </p:nvSpPr>
          <p:spPr>
            <a:xfrm>
              <a:off x="5131583" y="2915881"/>
              <a:ext cx="2003186" cy="658257"/>
            </a:xfrm>
            <a:prstGeom prst="rect">
              <a:avLst/>
            </a:prstGeom>
          </p:spPr>
          <p:txBody>
            <a:bodyPr wrap="square">
              <a:spAutoFit/>
            </a:bodyPr>
            <a:lstStyle/>
            <a:p>
              <a:pPr algn="ctr" eaLnBrk="0" fontAlgn="base" hangingPunct="0">
                <a:lnSpc>
                  <a:spcPct val="120000"/>
                </a:lnSpc>
                <a:spcBef>
                  <a:spcPct val="0"/>
                </a:spcBef>
                <a:spcAft>
                  <a:spcPct val="0"/>
                </a:spcAft>
              </a:pPr>
              <a:r>
                <a:rPr lang="zh-CN" altLang="en-US" sz="1600" dirty="0">
                  <a:latin typeface="微软雅黑" panose="020B0503020204020204" charset="-122"/>
                  <a:ea typeface="微软雅黑" panose="020B0503020204020204" charset="-122"/>
                  <a:cs typeface="Arial"/>
                  <a:sym typeface="Calibri" panose="020F0502020204030204" pitchFamily="34" charset="0"/>
                </a:rPr>
                <a:t>韩国平昌冬季奥运会遭遇黑客攻击</a:t>
              </a:r>
              <a:endParaRPr lang="en-US"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37" name="PA-图片 4" descr="https://timgsa.baidu.com/timg?image&amp;quality=80&amp;size=b9999_10000&amp;sec=1538313673297&amp;di=06ea97dc0597f6cb383d25230f921832&amp;imgtype=0&amp;src=http%3A%2F%2F03.imgmini.eastday.com%2Fmobile%2F20180122%2F20180122232733_7a97b58668e23d0c33fee57bc3dc69e9_1.jpeg">
              <a:extLst>
                <a:ext uri="{FF2B5EF4-FFF2-40B4-BE49-F238E27FC236}">
                  <a16:creationId xmlns:a16="http://schemas.microsoft.com/office/drawing/2014/main" id="{AE0430DD-128F-4947-9B8E-316FF801EAE8}"/>
                </a:ext>
              </a:extLst>
            </p:cNvPr>
            <p:cNvPicPr>
              <a:picLocks noChangeAspect="1" noChangeArrowheads="1"/>
            </p:cNvPicPr>
            <p:nvPr>
              <p:custDataLst>
                <p:tags r:id="rId14"/>
              </p:custDataLst>
            </p:nvPr>
          </p:nvPicPr>
          <p:blipFill rotWithShape="1">
            <a:blip r:embed="rId23">
              <a:extLst>
                <a:ext uri="{28A0092B-C50C-407E-A947-70E740481C1C}">
                  <a14:useLocalDpi xmlns:a14="http://schemas.microsoft.com/office/drawing/2010/main" val="0"/>
                </a:ext>
              </a:extLst>
            </a:blip>
            <a:srcRect l="13652" t="902" r="14714" b="15426"/>
            <a:stretch/>
          </p:blipFill>
          <p:spPr bwMode="auto">
            <a:xfrm>
              <a:off x="5219379" y="1540655"/>
              <a:ext cx="1753242" cy="1319828"/>
            </a:xfrm>
            <a:prstGeom prst="roundRect">
              <a:avLst>
                <a:gd name="adj" fmla="val 11632"/>
              </a:avLst>
            </a:prstGeom>
            <a:extLst>
              <a:ext uri="{909E8E84-426E-40DD-AFC4-6F175D3DCCD1}">
                <a14:hiddenFill xmlns:a14="http://schemas.microsoft.com/office/drawing/2010/main">
                  <a:solidFill>
                    <a:srgbClr val="FFFFFF"/>
                  </a:solidFill>
                </a14:hiddenFill>
              </a:ext>
            </a:extLst>
          </p:spPr>
        </p:pic>
      </p:grpSp>
      <p:grpSp>
        <p:nvGrpSpPr>
          <p:cNvPr id="38" name="PA-组合 41">
            <a:extLst>
              <a:ext uri="{FF2B5EF4-FFF2-40B4-BE49-F238E27FC236}">
                <a16:creationId xmlns:a16="http://schemas.microsoft.com/office/drawing/2014/main" id="{35E014D3-9B63-4A50-849F-FE94412A85AB}"/>
              </a:ext>
            </a:extLst>
          </p:cNvPr>
          <p:cNvGrpSpPr/>
          <p:nvPr>
            <p:custDataLst>
              <p:tags r:id="rId4"/>
            </p:custDataLst>
          </p:nvPr>
        </p:nvGrpSpPr>
        <p:grpSpPr>
          <a:xfrm>
            <a:off x="406401" y="4127718"/>
            <a:ext cx="2183394" cy="2042683"/>
            <a:chOff x="1150673" y="4188774"/>
            <a:chExt cx="2183394" cy="2042683"/>
          </a:xfrm>
        </p:grpSpPr>
        <p:sp>
          <p:nvSpPr>
            <p:cNvPr id="39" name="PA-矩形 23">
              <a:extLst>
                <a:ext uri="{FF2B5EF4-FFF2-40B4-BE49-F238E27FC236}">
                  <a16:creationId xmlns:a16="http://schemas.microsoft.com/office/drawing/2014/main" id="{435B2729-A328-4631-8030-1A945AE06D45}"/>
                </a:ext>
              </a:extLst>
            </p:cNvPr>
            <p:cNvSpPr/>
            <p:nvPr>
              <p:custDataLst>
                <p:tags r:id="rId11"/>
              </p:custDataLst>
            </p:nvPr>
          </p:nvSpPr>
          <p:spPr>
            <a:xfrm>
              <a:off x="1150673" y="5573200"/>
              <a:ext cx="2183394" cy="658257"/>
            </a:xfrm>
            <a:prstGeom prst="rect">
              <a:avLst/>
            </a:prstGeom>
          </p:spPr>
          <p:txBody>
            <a:bodyPr wrap="square">
              <a:spAutoFit/>
            </a:bodyPr>
            <a:lstStyle/>
            <a:p>
              <a:pPr algn="ctr" eaLnBrk="0" fontAlgn="base" hangingPunct="0">
                <a:lnSpc>
                  <a:spcPct val="120000"/>
                </a:lnSpc>
                <a:spcBef>
                  <a:spcPct val="0"/>
                </a:spcBef>
                <a:spcAft>
                  <a:spcPct val="0"/>
                </a:spcAft>
              </a:pPr>
              <a:r>
                <a:rPr lang="zh-CN" altLang="en-US" sz="1600" dirty="0">
                  <a:latin typeface="微软雅黑" panose="020B0503020204020204" charset="-122"/>
                  <a:ea typeface="微软雅黑" panose="020B0503020204020204" charset="-122"/>
                  <a:cs typeface="Arial"/>
                  <a:sym typeface="Calibri" panose="020F0502020204030204" pitchFamily="34" charset="0"/>
                </a:rPr>
                <a:t>黑客利用网络高危漏洞攻击国内多家机构</a:t>
              </a:r>
              <a:endParaRPr lang="en-US" altLang="zh-CN"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40" name="PA-图片 6" descr="https://timgsa.baidu.com/timg?image&amp;quality=80&amp;size=b9999_10000&amp;sec=1538313847036&amp;di=a0560169812f169441959058428b5835&amp;imgtype=0&amp;src=http%3A%2F%2Fhimg2.huanqiu.com%2Fattachment2010%2F2014%2F0811%2F20140811083856311.jpg">
              <a:extLst>
                <a:ext uri="{FF2B5EF4-FFF2-40B4-BE49-F238E27FC236}">
                  <a16:creationId xmlns:a16="http://schemas.microsoft.com/office/drawing/2014/main" id="{F18EE477-B524-4CB3-8A8B-3D3A2FEE7A41}"/>
                </a:ext>
              </a:extLst>
            </p:cNvPr>
            <p:cNvPicPr>
              <a:picLocks noChangeAspect="1" noChangeArrowheads="1"/>
            </p:cNvPicPr>
            <p:nvPr>
              <p:custDataLst>
                <p:tags r:id="rId12"/>
              </p:custDataLst>
            </p:nvPr>
          </p:nvPicPr>
          <p:blipFill rotWithShape="1">
            <a:blip r:embed="rId24">
              <a:extLst>
                <a:ext uri="{28A0092B-C50C-407E-A947-70E740481C1C}">
                  <a14:useLocalDpi xmlns:a14="http://schemas.microsoft.com/office/drawing/2010/main" val="0"/>
                </a:ext>
              </a:extLst>
            </a:blip>
            <a:srcRect l="10539" t="1182" r="3181" b="-1182"/>
            <a:stretch/>
          </p:blipFill>
          <p:spPr bwMode="auto">
            <a:xfrm>
              <a:off x="1290255" y="4188774"/>
              <a:ext cx="1946135" cy="1384426"/>
            </a:xfrm>
            <a:prstGeom prst="roundRect">
              <a:avLst>
                <a:gd name="adj" fmla="val 11632"/>
              </a:avLst>
            </a:prstGeom>
            <a:extLst>
              <a:ext uri="{909E8E84-426E-40DD-AFC4-6F175D3DCCD1}">
                <a14:hiddenFill xmlns:a14="http://schemas.microsoft.com/office/drawing/2010/main">
                  <a:solidFill>
                    <a:srgbClr val="FFFFFF"/>
                  </a:solidFill>
                </a14:hiddenFill>
              </a:ext>
            </a:extLst>
          </p:spPr>
        </p:pic>
      </p:grpSp>
      <p:grpSp>
        <p:nvGrpSpPr>
          <p:cNvPr id="41" name="PA-组合 42">
            <a:extLst>
              <a:ext uri="{FF2B5EF4-FFF2-40B4-BE49-F238E27FC236}">
                <a16:creationId xmlns:a16="http://schemas.microsoft.com/office/drawing/2014/main" id="{5FD74226-253D-47C8-8C84-A9099307A17C}"/>
              </a:ext>
            </a:extLst>
          </p:cNvPr>
          <p:cNvGrpSpPr/>
          <p:nvPr>
            <p:custDataLst>
              <p:tags r:id="rId5"/>
            </p:custDataLst>
          </p:nvPr>
        </p:nvGrpSpPr>
        <p:grpSpPr>
          <a:xfrm>
            <a:off x="3435242" y="4127718"/>
            <a:ext cx="2297440" cy="2036648"/>
            <a:chOff x="4984455" y="4183210"/>
            <a:chExt cx="2297440" cy="2036648"/>
          </a:xfrm>
        </p:grpSpPr>
        <p:sp>
          <p:nvSpPr>
            <p:cNvPr id="42" name="PA-矩形 28">
              <a:extLst>
                <a:ext uri="{FF2B5EF4-FFF2-40B4-BE49-F238E27FC236}">
                  <a16:creationId xmlns:a16="http://schemas.microsoft.com/office/drawing/2014/main" id="{606C11C8-307E-4412-9B24-7FD004027F47}"/>
                </a:ext>
              </a:extLst>
            </p:cNvPr>
            <p:cNvSpPr/>
            <p:nvPr>
              <p:custDataLst>
                <p:tags r:id="rId9"/>
              </p:custDataLst>
            </p:nvPr>
          </p:nvSpPr>
          <p:spPr>
            <a:xfrm>
              <a:off x="4984455" y="5561601"/>
              <a:ext cx="2297440" cy="658257"/>
            </a:xfrm>
            <a:prstGeom prst="rect">
              <a:avLst/>
            </a:prstGeom>
          </p:spPr>
          <p:txBody>
            <a:bodyPr wrap="square">
              <a:spAutoFit/>
            </a:bodyPr>
            <a:lstStyle/>
            <a:p>
              <a:pPr algn="ctr" eaLnBrk="0" fontAlgn="base" hangingPunct="0">
                <a:lnSpc>
                  <a:spcPct val="120000"/>
                </a:lnSpc>
                <a:spcBef>
                  <a:spcPct val="0"/>
                </a:spcBef>
                <a:spcAft>
                  <a:spcPct val="0"/>
                </a:spcAft>
              </a:pPr>
              <a:r>
                <a:rPr lang="zh-CN" altLang="en-US" sz="1600" dirty="0">
                  <a:latin typeface="微软雅黑" panose="020B0503020204020204" charset="-122"/>
                  <a:ea typeface="微软雅黑" panose="020B0503020204020204" charset="-122"/>
                  <a:cs typeface="Arial"/>
                  <a:sym typeface="Calibri" panose="020F0502020204030204" pitchFamily="34" charset="0"/>
                </a:rPr>
                <a:t>台积电突遭勒索病毒侵袭 预计损失</a:t>
              </a:r>
              <a:r>
                <a:rPr lang="en-US" altLang="zh-CN" sz="1600" dirty="0">
                  <a:latin typeface="微软雅黑" panose="020B0503020204020204" charset="-122"/>
                  <a:ea typeface="微软雅黑" panose="020B0503020204020204" charset="-122"/>
                  <a:cs typeface="Arial"/>
                  <a:sym typeface="Calibri" panose="020F0502020204030204" pitchFamily="34" charset="0"/>
                </a:rPr>
                <a:t>1.7</a:t>
              </a:r>
              <a:r>
                <a:rPr lang="zh-CN" altLang="en-US" sz="1600" dirty="0">
                  <a:latin typeface="微软雅黑" panose="020B0503020204020204" charset="-122"/>
                  <a:ea typeface="微软雅黑" panose="020B0503020204020204" charset="-122"/>
                  <a:cs typeface="Arial"/>
                  <a:sym typeface="Calibri" panose="020F0502020204030204" pitchFamily="34" charset="0"/>
                </a:rPr>
                <a:t>亿美元</a:t>
              </a:r>
              <a:endParaRPr lang="en-US"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43" name="PA-图片 8" descr="https://timgsa.baidu.com/timg?image&amp;quality=80&amp;size=b9999_10000&amp;sec=1538313910095&amp;di=805c7e767901277f62de621390dc60b0&amp;imgtype=0&amp;src=http%3A%2F%2Fwww.chinairn.com%2FUserFiles%2Fimage%2F20170113%2F20170113154754_6434.jpg">
              <a:extLst>
                <a:ext uri="{FF2B5EF4-FFF2-40B4-BE49-F238E27FC236}">
                  <a16:creationId xmlns:a16="http://schemas.microsoft.com/office/drawing/2014/main" id="{C7D702F6-A02C-476C-88F8-D713B18A8CF2}"/>
                </a:ext>
              </a:extLst>
            </p:cNvPr>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rcRect/>
            <a:stretch>
              <a:fillRect/>
            </a:stretch>
          </p:blipFill>
          <p:spPr bwMode="auto">
            <a:xfrm>
              <a:off x="5261070" y="4183210"/>
              <a:ext cx="1807997" cy="1389990"/>
            </a:xfrm>
            <a:prstGeom prst="roundRect">
              <a:avLst>
                <a:gd name="adj" fmla="val 11632"/>
              </a:avLst>
            </a:prstGeom>
            <a:extLst>
              <a:ext uri="{909E8E84-426E-40DD-AFC4-6F175D3DCCD1}">
                <a14:hiddenFill xmlns:a14="http://schemas.microsoft.com/office/drawing/2010/main">
                  <a:solidFill>
                    <a:srgbClr val="FFFFFF"/>
                  </a:solidFill>
                </a14:hiddenFill>
              </a:ext>
            </a:extLst>
          </p:spPr>
        </p:pic>
      </p:grpSp>
      <p:grpSp>
        <p:nvGrpSpPr>
          <p:cNvPr id="44" name="PA-组合 43">
            <a:extLst>
              <a:ext uri="{FF2B5EF4-FFF2-40B4-BE49-F238E27FC236}">
                <a16:creationId xmlns:a16="http://schemas.microsoft.com/office/drawing/2014/main" id="{EEA9C881-CBC9-463D-A85D-65F0E11FECAE}"/>
              </a:ext>
            </a:extLst>
          </p:cNvPr>
          <p:cNvGrpSpPr/>
          <p:nvPr>
            <p:custDataLst>
              <p:tags r:id="rId6"/>
            </p:custDataLst>
          </p:nvPr>
        </p:nvGrpSpPr>
        <p:grpSpPr>
          <a:xfrm>
            <a:off x="6578130" y="4127718"/>
            <a:ext cx="2241182" cy="1987191"/>
            <a:chOff x="8889343" y="4238910"/>
            <a:chExt cx="2241182" cy="1987191"/>
          </a:xfrm>
        </p:grpSpPr>
        <p:sp>
          <p:nvSpPr>
            <p:cNvPr id="45" name="PA-矩形 26">
              <a:extLst>
                <a:ext uri="{FF2B5EF4-FFF2-40B4-BE49-F238E27FC236}">
                  <a16:creationId xmlns:a16="http://schemas.microsoft.com/office/drawing/2014/main" id="{317692D8-1C59-4B4E-8D4C-F6C555BDFF85}"/>
                </a:ext>
              </a:extLst>
            </p:cNvPr>
            <p:cNvSpPr/>
            <p:nvPr>
              <p:custDataLst>
                <p:tags r:id="rId7"/>
              </p:custDataLst>
            </p:nvPr>
          </p:nvSpPr>
          <p:spPr>
            <a:xfrm>
              <a:off x="8889343" y="5567844"/>
              <a:ext cx="2241182" cy="658257"/>
            </a:xfrm>
            <a:prstGeom prst="rect">
              <a:avLst/>
            </a:prstGeom>
          </p:spPr>
          <p:txBody>
            <a:bodyPr wrap="square">
              <a:spAutoFit/>
            </a:bodyPr>
            <a:lstStyle/>
            <a:p>
              <a:pPr algn="ctr" eaLnBrk="0" fontAlgn="base" hangingPunct="0">
                <a:lnSpc>
                  <a:spcPct val="120000"/>
                </a:lnSpc>
                <a:spcBef>
                  <a:spcPct val="0"/>
                </a:spcBef>
                <a:spcAft>
                  <a:spcPct val="0"/>
                </a:spcAft>
              </a:pPr>
              <a:r>
                <a:rPr lang="zh-CN" altLang="en-US" sz="1600" dirty="0">
                  <a:latin typeface="微软雅黑" panose="020B0503020204020204" charset="-122"/>
                  <a:ea typeface="微软雅黑" panose="020B0503020204020204" charset="-122"/>
                  <a:cs typeface="Arial"/>
                  <a:sym typeface="Calibri" panose="020F0502020204030204" pitchFamily="34" charset="0"/>
                </a:rPr>
                <a:t>安德玛运动品牌</a:t>
              </a:r>
              <a:r>
                <a:rPr lang="en-US" altLang="zh-CN" sz="1600" dirty="0">
                  <a:latin typeface="微软雅黑" panose="020B0503020204020204" charset="-122"/>
                  <a:ea typeface="微软雅黑" panose="020B0503020204020204" charset="-122"/>
                  <a:cs typeface="Arial"/>
                  <a:sym typeface="Calibri" panose="020F0502020204030204" pitchFamily="34" charset="0"/>
                </a:rPr>
                <a:t>1.5</a:t>
              </a:r>
              <a:r>
                <a:rPr lang="zh-CN" altLang="en-US" sz="1600" dirty="0">
                  <a:latin typeface="微软雅黑" panose="020B0503020204020204" charset="-122"/>
                  <a:ea typeface="微软雅黑" panose="020B0503020204020204" charset="-122"/>
                  <a:cs typeface="Arial"/>
                  <a:sym typeface="Calibri" panose="020F0502020204030204" pitchFamily="34" charset="0"/>
                </a:rPr>
                <a:t>亿用户数据泄露</a:t>
              </a:r>
              <a:endParaRPr lang="en-US" altLang="zh-CN" sz="1600" dirty="0">
                <a:latin typeface="微软雅黑" panose="020B0503020204020204" charset="-122"/>
                <a:ea typeface="微软雅黑" panose="020B0503020204020204" charset="-122"/>
                <a:cs typeface="Arial"/>
                <a:sym typeface="Calibri" panose="020F0502020204030204" pitchFamily="34" charset="0"/>
              </a:endParaRPr>
            </a:p>
          </p:txBody>
        </p:sp>
        <p:pic>
          <p:nvPicPr>
            <p:cNvPr id="46" name="PA-图片 10" descr="https://timgsa.baidu.com/timg?image&amp;quality=80&amp;size=b9999_10000&amp;sec=1538314011370&amp;di=9c168ec08b514472542d69e971be6a58&amp;imgtype=0&amp;src=http%3A%2F%2Fimg2.cnxz.cn%2Fphoto_upload%2Fkindeditor%2F201601%2F15%2F20160115024153879.jpg">
              <a:extLst>
                <a:ext uri="{FF2B5EF4-FFF2-40B4-BE49-F238E27FC236}">
                  <a16:creationId xmlns:a16="http://schemas.microsoft.com/office/drawing/2014/main" id="{4730EB1B-669C-4A1A-956B-BC53322EA154}"/>
                </a:ext>
              </a:extLst>
            </p:cNvPr>
            <p:cNvPicPr>
              <a:picLocks noChangeAspect="1" noChangeArrowheads="1"/>
            </p:cNvPicPr>
            <p:nvPr>
              <p:custDataLst>
                <p:tags r:id="rId8"/>
              </p:custDataLst>
            </p:nvPr>
          </p:nvPicPr>
          <p:blipFill rotWithShape="1">
            <a:blip r:embed="rId26" cstate="print">
              <a:extLst>
                <a:ext uri="{28A0092B-C50C-407E-A947-70E740481C1C}">
                  <a14:useLocalDpi xmlns:a14="http://schemas.microsoft.com/office/drawing/2010/main" val="0"/>
                </a:ext>
              </a:extLst>
            </a:blip>
            <a:srcRect l="13695" t="7335" r="12886" b="10514"/>
            <a:stretch/>
          </p:blipFill>
          <p:spPr bwMode="auto">
            <a:xfrm>
              <a:off x="9093747" y="4238910"/>
              <a:ext cx="1832374" cy="1334290"/>
            </a:xfrm>
            <a:prstGeom prst="roundRect">
              <a:avLst>
                <a:gd name="adj" fmla="val 11632"/>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16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anim calcmode="lin" valueType="num">
                                      <p:cBhvr>
                                        <p:cTn id="10" dur="500" fill="hold"/>
                                        <p:tgtEl>
                                          <p:spTgt spid="26"/>
                                        </p:tgtEl>
                                        <p:attrNameLst>
                                          <p:attrName>ppt_x</p:attrName>
                                        </p:attrNameLst>
                                      </p:cBhvr>
                                      <p:tavLst>
                                        <p:tav tm="0">
                                          <p:val>
                                            <p:fltVal val="0.5"/>
                                          </p:val>
                                        </p:tav>
                                        <p:tav tm="100000">
                                          <p:val>
                                            <p:strVal val="#ppt_x"/>
                                          </p:val>
                                        </p:tav>
                                      </p:tavLst>
                                    </p:anim>
                                    <p:anim calcmode="lin" valueType="num">
                                      <p:cBhvr>
                                        <p:cTn id="11" dur="500" fill="hold"/>
                                        <p:tgtEl>
                                          <p:spTgt spid="2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5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fltVal val="0.5"/>
                                          </p:val>
                                        </p:tav>
                                        <p:tav tm="100000">
                                          <p:val>
                                            <p:strVal val="#ppt_x"/>
                                          </p:val>
                                        </p:tav>
                                      </p:tavLst>
                                    </p:anim>
                                    <p:anim calcmode="lin" valueType="num">
                                      <p:cBhvr>
                                        <p:cTn id="18" dur="5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10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fltVal val="0.5"/>
                                          </p:val>
                                        </p:tav>
                                        <p:tav tm="100000">
                                          <p:val>
                                            <p:strVal val="#ppt_x"/>
                                          </p:val>
                                        </p:tav>
                                      </p:tavLst>
                                    </p:anim>
                                    <p:anim calcmode="lin" valueType="num">
                                      <p:cBhvr>
                                        <p:cTn id="25" dur="500" fill="hold"/>
                                        <p:tgtEl>
                                          <p:spTgt spid="17"/>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15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Effect transition="in" filter="fade">
                                      <p:cBhvr>
                                        <p:cTn id="30" dur="500"/>
                                        <p:tgtEl>
                                          <p:spTgt spid="38"/>
                                        </p:tgtEl>
                                      </p:cBhvr>
                                    </p:animEffect>
                                    <p:anim calcmode="lin" valueType="num">
                                      <p:cBhvr>
                                        <p:cTn id="31" dur="500" fill="hold"/>
                                        <p:tgtEl>
                                          <p:spTgt spid="38"/>
                                        </p:tgtEl>
                                        <p:attrNameLst>
                                          <p:attrName>ppt_x</p:attrName>
                                        </p:attrNameLst>
                                      </p:cBhvr>
                                      <p:tavLst>
                                        <p:tav tm="0">
                                          <p:val>
                                            <p:fltVal val="0.5"/>
                                          </p:val>
                                        </p:tav>
                                        <p:tav tm="100000">
                                          <p:val>
                                            <p:strVal val="#ppt_x"/>
                                          </p:val>
                                        </p:tav>
                                      </p:tavLst>
                                    </p:anim>
                                    <p:anim calcmode="lin" valueType="num">
                                      <p:cBhvr>
                                        <p:cTn id="32" dur="500" fill="hold"/>
                                        <p:tgtEl>
                                          <p:spTgt spid="38"/>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20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fltVal val="0"/>
                                          </p:val>
                                        </p:tav>
                                        <p:tav tm="100000">
                                          <p:val>
                                            <p:strVal val="#ppt_w"/>
                                          </p:val>
                                        </p:tav>
                                      </p:tavLst>
                                    </p:anim>
                                    <p:anim calcmode="lin" valueType="num">
                                      <p:cBhvr>
                                        <p:cTn id="36" dur="500" fill="hold"/>
                                        <p:tgtEl>
                                          <p:spTgt spid="41"/>
                                        </p:tgtEl>
                                        <p:attrNameLst>
                                          <p:attrName>ppt_h</p:attrName>
                                        </p:attrNameLst>
                                      </p:cBhvr>
                                      <p:tavLst>
                                        <p:tav tm="0">
                                          <p:val>
                                            <p:fltVal val="0"/>
                                          </p:val>
                                        </p:tav>
                                        <p:tav tm="100000">
                                          <p:val>
                                            <p:strVal val="#ppt_h"/>
                                          </p:val>
                                        </p:tav>
                                      </p:tavLst>
                                    </p:anim>
                                    <p:animEffect transition="in" filter="fade">
                                      <p:cBhvr>
                                        <p:cTn id="37" dur="500"/>
                                        <p:tgtEl>
                                          <p:spTgt spid="41"/>
                                        </p:tgtEl>
                                      </p:cBhvr>
                                    </p:animEffect>
                                    <p:anim calcmode="lin" valueType="num">
                                      <p:cBhvr>
                                        <p:cTn id="38" dur="500" fill="hold"/>
                                        <p:tgtEl>
                                          <p:spTgt spid="41"/>
                                        </p:tgtEl>
                                        <p:attrNameLst>
                                          <p:attrName>ppt_x</p:attrName>
                                        </p:attrNameLst>
                                      </p:cBhvr>
                                      <p:tavLst>
                                        <p:tav tm="0">
                                          <p:val>
                                            <p:fltVal val="0.5"/>
                                          </p:val>
                                        </p:tav>
                                        <p:tav tm="100000">
                                          <p:val>
                                            <p:strVal val="#ppt_x"/>
                                          </p:val>
                                        </p:tav>
                                      </p:tavLst>
                                    </p:anim>
                                    <p:anim calcmode="lin" valueType="num">
                                      <p:cBhvr>
                                        <p:cTn id="39" dur="500" fill="hold"/>
                                        <p:tgtEl>
                                          <p:spTgt spid="41"/>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5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anim calcmode="lin" valueType="num">
                                      <p:cBhvr>
                                        <p:cTn id="45" dur="500" fill="hold"/>
                                        <p:tgtEl>
                                          <p:spTgt spid="44"/>
                                        </p:tgtEl>
                                        <p:attrNameLst>
                                          <p:attrName>ppt_x</p:attrName>
                                        </p:attrNameLst>
                                      </p:cBhvr>
                                      <p:tavLst>
                                        <p:tav tm="0">
                                          <p:val>
                                            <p:fltVal val="0.5"/>
                                          </p:val>
                                        </p:tav>
                                        <p:tav tm="100000">
                                          <p:val>
                                            <p:strVal val="#ppt_x"/>
                                          </p:val>
                                        </p:tav>
                                      </p:tavLst>
                                    </p:anim>
                                    <p:anim calcmode="lin" valueType="num">
                                      <p:cBhvr>
                                        <p:cTn id="46" dur="500" fill="hold"/>
                                        <p:tgtEl>
                                          <p:spTgt spid="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478966"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a:solidFill>
                  <a:srgbClr val="00B050"/>
                </a:solidFill>
                <a:latin typeface="Microsoft YaHei" charset="-122"/>
                <a:ea typeface="Microsoft YaHei" charset="-122"/>
                <a:cs typeface="Microsoft YaHei" charset="-122"/>
              </a:rPr>
              <a:t>网络攻击普遍采用隐蔽的自动化手段</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7</a:t>
            </a:fld>
            <a:endParaRPr lang="en-US" dirty="0"/>
          </a:p>
        </p:txBody>
      </p:sp>
      <p:grpSp>
        <p:nvGrpSpPr>
          <p:cNvPr id="4" name="组合 50">
            <a:extLst>
              <a:ext uri="{FF2B5EF4-FFF2-40B4-BE49-F238E27FC236}">
                <a16:creationId xmlns:a16="http://schemas.microsoft.com/office/drawing/2014/main" id="{3DF87356-52FB-48DA-9CE4-A41C01080481}"/>
              </a:ext>
            </a:extLst>
          </p:cNvPr>
          <p:cNvGrpSpPr/>
          <p:nvPr/>
        </p:nvGrpSpPr>
        <p:grpSpPr>
          <a:xfrm>
            <a:off x="337949" y="1441827"/>
            <a:ext cx="3082952" cy="3244457"/>
            <a:chOff x="430079" y="1371166"/>
            <a:chExt cx="4190488" cy="4410014"/>
          </a:xfrm>
        </p:grpSpPr>
        <p:sp>
          <p:nvSpPr>
            <p:cNvPr id="5" name="矩形 35">
              <a:extLst>
                <a:ext uri="{FF2B5EF4-FFF2-40B4-BE49-F238E27FC236}">
                  <a16:creationId xmlns:a16="http://schemas.microsoft.com/office/drawing/2014/main" id="{5BA0E84C-10C1-4991-96C0-7DC0AF9B450B}"/>
                </a:ext>
              </a:extLst>
            </p:cNvPr>
            <p:cNvSpPr/>
            <p:nvPr/>
          </p:nvSpPr>
          <p:spPr bwMode="auto">
            <a:xfrm>
              <a:off x="438493" y="2057400"/>
              <a:ext cx="3760857" cy="3723780"/>
            </a:xfrm>
            <a:prstGeom prst="rect">
              <a:avLst/>
            </a:prstGeom>
            <a:solidFill>
              <a:srgbClr val="009999">
                <a:alpha val="5000"/>
              </a:srgbClr>
            </a:solidFill>
            <a:ln w="12700" cap="flat" cmpd="sng" algn="ctr">
              <a:solidFill>
                <a:srgbClr val="009999"/>
              </a:solidFill>
              <a:prstDash val="solid"/>
              <a:miter lim="800000"/>
              <a:headEnd type="none" w="med" len="med"/>
              <a:tailEnd type="none" w="med" len="med"/>
            </a:ln>
          </p:spPr>
          <p:txBody>
            <a:bodyPr vert="horz" wrap="square" lIns="45720" tIns="45720" rIns="45720" bIns="45720" numCol="1" rtlCol="0" anchor="ctr" anchorCtr="0" compatLnSpc="1">
              <a:noAutofit/>
            </a:bodyPr>
            <a:lstStyle/>
            <a:p>
              <a:pPr fontAlgn="base" hangingPunct="0">
                <a:spcBef>
                  <a:spcPct val="0"/>
                </a:spcBef>
                <a:spcAft>
                  <a:spcPct val="0"/>
                </a:spcAft>
              </a:pPr>
              <a:endParaRPr lang="zh-CN" altLang="en-US" sz="1200">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pic>
          <p:nvPicPr>
            <p:cNvPr id="6" name="Picture 2" descr="https://timgsa.baidu.com/timg?image&amp;quality=80&amp;size=b9999_10000&amp;sec=1539610908352&amp;di=c48be43a973f365fb8ca8505ff4e4aa6&amp;imgtype=0&amp;src=http%3A%2F%2Ftechspective.net%2Fwp-content%2Fuploads%2F2015%2F11%2Fibm.png">
              <a:extLst>
                <a:ext uri="{FF2B5EF4-FFF2-40B4-BE49-F238E27FC236}">
                  <a16:creationId xmlns:a16="http://schemas.microsoft.com/office/drawing/2014/main" id="{025F97EB-F311-4401-91EA-D97E7706B1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95" y="1371166"/>
              <a:ext cx="906665" cy="3626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9">
              <a:extLst>
                <a:ext uri="{FF2B5EF4-FFF2-40B4-BE49-F238E27FC236}">
                  <a16:creationId xmlns:a16="http://schemas.microsoft.com/office/drawing/2014/main" id="{6149A882-B408-4C5C-8A01-06488BE7D295}"/>
                </a:ext>
              </a:extLst>
            </p:cNvPr>
            <p:cNvGrpSpPr/>
            <p:nvPr/>
          </p:nvGrpSpPr>
          <p:grpSpPr>
            <a:xfrm>
              <a:off x="469285" y="2228745"/>
              <a:ext cx="3760859" cy="1961425"/>
              <a:chOff x="368862" y="1757206"/>
              <a:chExt cx="3760859" cy="1961425"/>
            </a:xfrm>
          </p:grpSpPr>
          <p:sp>
            <p:nvSpPr>
              <p:cNvPr id="17" name="Rectangle 16">
                <a:extLst>
                  <a:ext uri="{FF2B5EF4-FFF2-40B4-BE49-F238E27FC236}">
                    <a16:creationId xmlns:a16="http://schemas.microsoft.com/office/drawing/2014/main" id="{3E1972D4-BC38-448D-822A-9C2A73D5EC79}"/>
                  </a:ext>
                </a:extLst>
              </p:cNvPr>
              <p:cNvSpPr/>
              <p:nvPr/>
            </p:nvSpPr>
            <p:spPr>
              <a:xfrm>
                <a:off x="389717" y="1757206"/>
                <a:ext cx="2285208" cy="434887"/>
              </a:xfrm>
              <a:prstGeom prst="rect">
                <a:avLst/>
              </a:prstGeom>
            </p:spPr>
            <p:txBody>
              <a:bodyPr vert="horz" wrap="square">
                <a:spAutoFit/>
              </a:bodyPr>
              <a:lstStyle/>
              <a:p>
                <a:pPr eaLnBrk="0" fontAlgn="base" hangingPunct="0">
                  <a:spcBef>
                    <a:spcPct val="0"/>
                  </a:spcBef>
                  <a:spcAft>
                    <a:spcPct val="0"/>
                  </a:spcAft>
                </a:pPr>
                <a:r>
                  <a:rPr lang="zh-CN" altLang="en-US" sz="1400" b="1" dirty="0">
                    <a:solidFill>
                      <a:srgbClr val="0070C0"/>
                    </a:solidFill>
                    <a:latin typeface="微软雅黑" panose="020B0503020204020204" pitchFamily="34" charset="-122"/>
                    <a:ea typeface="微软雅黑" panose="020B0503020204020204" pitchFamily="34" charset="-122"/>
                    <a:cs typeface="Arial"/>
                    <a:sym typeface="Calibri" panose="020F0502020204030204" pitchFamily="34" charset="0"/>
                  </a:rPr>
                  <a:t>恶意软件</a:t>
                </a:r>
                <a:endParaRPr lang="en-US" sz="1400" b="1" dirty="0">
                  <a:solidFill>
                    <a:srgbClr val="0070C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8" name="Rectangle 17">
                <a:extLst>
                  <a:ext uri="{FF2B5EF4-FFF2-40B4-BE49-F238E27FC236}">
                    <a16:creationId xmlns:a16="http://schemas.microsoft.com/office/drawing/2014/main" id="{BC348220-9E2B-4A1D-9E90-8A6F8F961A6F}"/>
                  </a:ext>
                </a:extLst>
              </p:cNvPr>
              <p:cNvSpPr/>
              <p:nvPr/>
            </p:nvSpPr>
            <p:spPr>
              <a:xfrm>
                <a:off x="368862" y="2275344"/>
                <a:ext cx="3760859" cy="1443287"/>
              </a:xfrm>
              <a:prstGeom prst="rect">
                <a:avLst/>
              </a:prstGeom>
            </p:spPr>
            <p:txBody>
              <a:bodyPr wrap="square">
                <a:spAutoFit/>
              </a:bodyPr>
              <a:lstStyle/>
              <a:p>
                <a:pPr marL="285750" indent="-285750" eaLnBrk="0" fontAlgn="base">
                  <a:spcBef>
                    <a:spcPct val="0"/>
                  </a:spcBef>
                  <a:spcAft>
                    <a:spcPts val="600"/>
                  </a:spcAft>
                  <a:buClr>
                    <a:srgbClr val="005692"/>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新型下载恶意软件变体上涨</a:t>
                </a:r>
                <a:r>
                  <a:rPr lang="en-US" altLang="zh-CN"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92%</a:t>
                </a:r>
              </a:p>
              <a:p>
                <a:pPr marL="285750" indent="-285750" eaLnBrk="0" fontAlgn="base">
                  <a:spcBef>
                    <a:spcPct val="0"/>
                  </a:spcBef>
                  <a:spcAft>
                    <a:spcPts val="600"/>
                  </a:spcAft>
                  <a:buClr>
                    <a:srgbClr val="005692"/>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挖矿恶意软件检测量上涨 </a:t>
                </a:r>
                <a:r>
                  <a:rPr lang="en-US" altLang="zh-CN"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8,500%</a:t>
                </a:r>
                <a:endParaRPr lang="en-US" altLang="zh-CN" sz="14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285750" eaLnBrk="0" fontAlgn="base">
                  <a:spcBef>
                    <a:spcPct val="0"/>
                  </a:spcBef>
                  <a:spcAft>
                    <a:spcPts val="600"/>
                  </a:spcAft>
                  <a:buClr>
                    <a:srgbClr val="005692"/>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拦截的</a:t>
                </a:r>
                <a:r>
                  <a:rPr lang="en-US" altLang="zh-CN"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WannaCry </a:t>
                </a: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攻击量 </a:t>
                </a:r>
                <a:r>
                  <a:rPr lang="en-US" altLang="zh-CN"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54 </a:t>
                </a:r>
                <a:r>
                  <a:rPr lang="zh-CN" altLang="en-US"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亿次</a:t>
                </a:r>
                <a:endParaRPr lang="en-US" altLang="zh-CN"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285750" eaLnBrk="0" fontAlgn="base">
                  <a:spcBef>
                    <a:spcPct val="0"/>
                  </a:spcBef>
                  <a:spcAft>
                    <a:spcPts val="600"/>
                  </a:spcAft>
                  <a:buClr>
                    <a:srgbClr val="005692"/>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新型勒索软件变体上涨</a:t>
                </a:r>
                <a:r>
                  <a:rPr lang="zh-CN" altLang="en-US" sz="12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 </a:t>
                </a:r>
                <a:r>
                  <a:rPr lang="en-US" altLang="zh-CN" sz="12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rPr>
                  <a:t>46%</a:t>
                </a:r>
                <a:endParaRPr lang="en-US" altLang="zh-CN" sz="14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sp>
          <p:nvSpPr>
            <p:cNvPr id="8" name="Rectangle 24">
              <a:extLst>
                <a:ext uri="{FF2B5EF4-FFF2-40B4-BE49-F238E27FC236}">
                  <a16:creationId xmlns:a16="http://schemas.microsoft.com/office/drawing/2014/main" id="{735F3EE2-29B3-4449-BFFF-74C14117C346}"/>
                </a:ext>
              </a:extLst>
            </p:cNvPr>
            <p:cNvSpPr/>
            <p:nvPr/>
          </p:nvSpPr>
          <p:spPr>
            <a:xfrm>
              <a:off x="1488020" y="1392036"/>
              <a:ext cx="2574658" cy="474422"/>
            </a:xfrm>
            <a:prstGeom prst="rect">
              <a:avLst/>
            </a:prstGeom>
          </p:spPr>
          <p:txBody>
            <a:bodyPr wrap="square">
              <a:spAutoFit/>
            </a:bodyPr>
            <a:lstStyle/>
            <a:p>
              <a:pPr eaLnBrk="0" fontAlgn="base">
                <a:spcBef>
                  <a:spcPct val="0"/>
                </a:spcBef>
                <a:spcAft>
                  <a:spcPct val="0"/>
                </a:spcAft>
              </a:pPr>
              <a:r>
                <a:rPr lang="en-US" altLang="zh-CN"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《IBM </a:t>
              </a:r>
              <a:r>
                <a:rPr lang="zh-CN" altLang="en-US"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互联网安全威胁报告</a:t>
              </a:r>
              <a:r>
                <a:rPr lang="en-US" altLang="zh-CN"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a:t>
              </a:r>
            </a:p>
            <a:p>
              <a:pPr eaLnBrk="0" fontAlgn="base">
                <a:spcBef>
                  <a:spcPct val="0"/>
                </a:spcBef>
                <a:spcAft>
                  <a:spcPct val="0"/>
                </a:spcAft>
              </a:pPr>
              <a:r>
                <a:rPr lang="en-US" altLang="zh-CN"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23</a:t>
              </a:r>
              <a:r>
                <a:rPr lang="zh-CN" altLang="en-US"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期，</a:t>
              </a:r>
              <a:r>
                <a:rPr lang="en-US" altLang="zh-CN"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2017</a:t>
              </a:r>
              <a:r>
                <a:rPr lang="zh-CN" altLang="en-US"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年</a:t>
              </a:r>
              <a:endParaRPr lang="en-US" sz="8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10" name="组合 4">
              <a:extLst>
                <a:ext uri="{FF2B5EF4-FFF2-40B4-BE49-F238E27FC236}">
                  <a16:creationId xmlns:a16="http://schemas.microsoft.com/office/drawing/2014/main" id="{0DC5B94F-BD38-49AD-A29D-989F219198C6}"/>
                </a:ext>
              </a:extLst>
            </p:cNvPr>
            <p:cNvGrpSpPr/>
            <p:nvPr/>
          </p:nvGrpSpPr>
          <p:grpSpPr>
            <a:xfrm>
              <a:off x="430079" y="4426478"/>
              <a:ext cx="4102910" cy="472326"/>
              <a:chOff x="378773" y="3599482"/>
              <a:chExt cx="4102910" cy="472326"/>
            </a:xfrm>
          </p:grpSpPr>
          <p:sp>
            <p:nvSpPr>
              <p:cNvPr id="14" name="Rectangle 13">
                <a:extLst>
                  <a:ext uri="{FF2B5EF4-FFF2-40B4-BE49-F238E27FC236}">
                    <a16:creationId xmlns:a16="http://schemas.microsoft.com/office/drawing/2014/main" id="{C901593E-06E6-402E-B8A2-476C78F101D1}"/>
                  </a:ext>
                </a:extLst>
              </p:cNvPr>
              <p:cNvSpPr/>
              <p:nvPr/>
            </p:nvSpPr>
            <p:spPr>
              <a:xfrm>
                <a:off x="1521376" y="3599482"/>
                <a:ext cx="2960307" cy="447105"/>
              </a:xfrm>
              <a:prstGeom prst="rect">
                <a:avLst/>
              </a:prstGeom>
            </p:spPr>
            <p:txBody>
              <a:bodyPr wrap="square">
                <a:spAutoFit/>
              </a:bodyPr>
              <a:lstStyle/>
              <a:p>
                <a:pPr marL="285750" indent="-285750" eaLnBrk="0" fontAlgn="base">
                  <a:lnSpc>
                    <a:spcPct val="120000"/>
                  </a:lnSpc>
                  <a:spcBef>
                    <a:spcPct val="0"/>
                  </a:spcBef>
                  <a:spcAft>
                    <a:spcPts val="1000"/>
                  </a:spcAft>
                  <a:buClr>
                    <a:srgbClr val="009999"/>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垃圾邮件比例 </a:t>
                </a:r>
                <a:r>
                  <a:rPr lang="en-US" altLang="zh-CN" sz="1400" b="1" dirty="0">
                    <a:solidFill>
                      <a:srgbClr val="009999"/>
                    </a:solidFill>
                    <a:latin typeface="微软雅黑" panose="020B0503020204020204" pitchFamily="34" charset="-122"/>
                    <a:ea typeface="微软雅黑" panose="020B0503020204020204" pitchFamily="34" charset="-122"/>
                    <a:cs typeface="Arial"/>
                    <a:sym typeface="Calibri" panose="020F0502020204030204" pitchFamily="34" charset="0"/>
                  </a:rPr>
                  <a:t>55%</a:t>
                </a:r>
                <a:endParaRPr lang="en-US" sz="1200" b="1" dirty="0">
                  <a:solidFill>
                    <a:srgbClr val="009999"/>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5" name="Rectangle 1">
                <a:extLst>
                  <a:ext uri="{FF2B5EF4-FFF2-40B4-BE49-F238E27FC236}">
                    <a16:creationId xmlns:a16="http://schemas.microsoft.com/office/drawing/2014/main" id="{503BC93C-4DCE-4D0A-8A35-11B120E0E180}"/>
                  </a:ext>
                </a:extLst>
              </p:cNvPr>
              <p:cNvSpPr/>
              <p:nvPr/>
            </p:nvSpPr>
            <p:spPr>
              <a:xfrm>
                <a:off x="378773" y="3636921"/>
                <a:ext cx="2285209" cy="434887"/>
              </a:xfrm>
              <a:prstGeom prst="rect">
                <a:avLst/>
              </a:prstGeom>
            </p:spPr>
            <p:txBody>
              <a:bodyPr vert="horz" wrap="square">
                <a:spAutoFit/>
              </a:bodyPr>
              <a:lstStyle/>
              <a:p>
                <a:pPr eaLnBrk="0" fontAlgn="base" hangingPunct="0">
                  <a:spcBef>
                    <a:spcPct val="0"/>
                  </a:spcBef>
                  <a:spcAft>
                    <a:spcPct val="0"/>
                  </a:spcAft>
                </a:pPr>
                <a:r>
                  <a:rPr lang="zh-CN" altLang="en-US" sz="1400" b="1" dirty="0">
                    <a:solidFill>
                      <a:srgbClr val="009999"/>
                    </a:solidFill>
                    <a:latin typeface="微软雅黑" panose="020B0503020204020204" pitchFamily="34" charset="-122"/>
                    <a:ea typeface="微软雅黑" panose="020B0503020204020204" pitchFamily="34" charset="-122"/>
                    <a:cs typeface="Arial"/>
                    <a:sym typeface="Calibri" panose="020F0502020204030204" pitchFamily="34" charset="0"/>
                  </a:rPr>
                  <a:t>电子邮件</a:t>
                </a:r>
                <a:endParaRPr lang="en-US" sz="1400" b="1" dirty="0">
                  <a:solidFill>
                    <a:srgbClr val="009999"/>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grpSp>
          <p:nvGrpSpPr>
            <p:cNvPr id="11" name="组合 10">
              <a:extLst>
                <a:ext uri="{FF2B5EF4-FFF2-40B4-BE49-F238E27FC236}">
                  <a16:creationId xmlns:a16="http://schemas.microsoft.com/office/drawing/2014/main" id="{75173364-A1CD-482E-A975-C29AB3B1CEA3}"/>
                </a:ext>
              </a:extLst>
            </p:cNvPr>
            <p:cNvGrpSpPr/>
            <p:nvPr/>
          </p:nvGrpSpPr>
          <p:grpSpPr>
            <a:xfrm>
              <a:off x="430079" y="5069188"/>
              <a:ext cx="4190488" cy="487936"/>
              <a:chOff x="361080" y="4598379"/>
              <a:chExt cx="4190488" cy="487936"/>
            </a:xfrm>
          </p:grpSpPr>
          <p:sp>
            <p:nvSpPr>
              <p:cNvPr id="12" name="Rectangle 6">
                <a:extLst>
                  <a:ext uri="{FF2B5EF4-FFF2-40B4-BE49-F238E27FC236}">
                    <a16:creationId xmlns:a16="http://schemas.microsoft.com/office/drawing/2014/main" id="{1365CAB8-CBD1-4625-8247-4C55DA99A710}"/>
                  </a:ext>
                </a:extLst>
              </p:cNvPr>
              <p:cNvSpPr/>
              <p:nvPr/>
            </p:nvSpPr>
            <p:spPr>
              <a:xfrm>
                <a:off x="1506210" y="4598379"/>
                <a:ext cx="3045358" cy="447104"/>
              </a:xfrm>
              <a:prstGeom prst="rect">
                <a:avLst/>
              </a:prstGeom>
            </p:spPr>
            <p:txBody>
              <a:bodyPr wrap="square">
                <a:spAutoFit/>
              </a:bodyPr>
              <a:lstStyle/>
              <a:p>
                <a:pPr marL="285750" indent="-285750" eaLnBrk="0" fontAlgn="base">
                  <a:lnSpc>
                    <a:spcPct val="120000"/>
                  </a:lnSpc>
                  <a:spcBef>
                    <a:spcPct val="0"/>
                  </a:spcBef>
                  <a:spcAft>
                    <a:spcPts val="1000"/>
                  </a:spcAft>
                  <a:buClr>
                    <a:srgbClr val="F37221"/>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攻击量上涨 </a:t>
                </a:r>
                <a:r>
                  <a:rPr lang="en-US" altLang="zh-CN" sz="1400" b="1" dirty="0">
                    <a:solidFill>
                      <a:srgbClr val="F37221"/>
                    </a:solidFill>
                    <a:latin typeface="微软雅黑" panose="020B0503020204020204" pitchFamily="34" charset="-122"/>
                    <a:ea typeface="微软雅黑" panose="020B0503020204020204" pitchFamily="34" charset="-122"/>
                    <a:cs typeface="Arial"/>
                    <a:sym typeface="Calibri" panose="020F0502020204030204" pitchFamily="34" charset="0"/>
                  </a:rPr>
                  <a:t>600%</a:t>
                </a:r>
                <a:endParaRPr lang="en-US" altLang="zh-CN" sz="1200" b="1" dirty="0">
                  <a:solidFill>
                    <a:srgbClr val="F37221"/>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3" name="Rectangle 1">
                <a:extLst>
                  <a:ext uri="{FF2B5EF4-FFF2-40B4-BE49-F238E27FC236}">
                    <a16:creationId xmlns:a16="http://schemas.microsoft.com/office/drawing/2014/main" id="{D6B2EFA1-3F04-48E0-9A55-E9AFD5E33DDC}"/>
                  </a:ext>
                </a:extLst>
              </p:cNvPr>
              <p:cNvSpPr/>
              <p:nvPr/>
            </p:nvSpPr>
            <p:spPr>
              <a:xfrm>
                <a:off x="361080" y="4651429"/>
                <a:ext cx="2285208" cy="434886"/>
              </a:xfrm>
              <a:prstGeom prst="rect">
                <a:avLst/>
              </a:prstGeom>
            </p:spPr>
            <p:txBody>
              <a:bodyPr vert="horz" wrap="square">
                <a:spAutoFit/>
              </a:bodyPr>
              <a:lstStyle/>
              <a:p>
                <a:pPr eaLnBrk="0" fontAlgn="base" hangingPunct="0">
                  <a:spcBef>
                    <a:spcPct val="0"/>
                  </a:spcBef>
                  <a:spcAft>
                    <a:spcPct val="0"/>
                  </a:spcAft>
                </a:pPr>
                <a:r>
                  <a:rPr lang="zh-CN" altLang="en-US" sz="1400" b="1" dirty="0">
                    <a:solidFill>
                      <a:srgbClr val="F37221"/>
                    </a:solidFill>
                    <a:latin typeface="微软雅黑" panose="020B0503020204020204" pitchFamily="34" charset="-122"/>
                    <a:ea typeface="微软雅黑" panose="020B0503020204020204" pitchFamily="34" charset="-122"/>
                    <a:cs typeface="Arial"/>
                    <a:sym typeface="Calibri" panose="020F0502020204030204" pitchFamily="34" charset="0"/>
                  </a:rPr>
                  <a:t>物联网</a:t>
                </a:r>
                <a:endParaRPr lang="en-US" sz="1400" b="1" dirty="0">
                  <a:solidFill>
                    <a:srgbClr val="F37221"/>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grpSp>
      <p:grpSp>
        <p:nvGrpSpPr>
          <p:cNvPr id="19" name="组合 48">
            <a:extLst>
              <a:ext uri="{FF2B5EF4-FFF2-40B4-BE49-F238E27FC236}">
                <a16:creationId xmlns:a16="http://schemas.microsoft.com/office/drawing/2014/main" id="{61EE51B0-2393-4267-B948-262F4331E601}"/>
              </a:ext>
            </a:extLst>
          </p:cNvPr>
          <p:cNvGrpSpPr/>
          <p:nvPr/>
        </p:nvGrpSpPr>
        <p:grpSpPr>
          <a:xfrm>
            <a:off x="6184134" y="1339744"/>
            <a:ext cx="2559951" cy="3346540"/>
            <a:chOff x="8084597" y="1233730"/>
            <a:chExt cx="3479602" cy="4548770"/>
          </a:xfrm>
        </p:grpSpPr>
        <p:sp>
          <p:nvSpPr>
            <p:cNvPr id="20" name="矩形 51">
              <a:extLst>
                <a:ext uri="{FF2B5EF4-FFF2-40B4-BE49-F238E27FC236}">
                  <a16:creationId xmlns:a16="http://schemas.microsoft.com/office/drawing/2014/main" id="{A3B79378-2C4E-4737-8467-7C085A82EE86}"/>
                </a:ext>
              </a:extLst>
            </p:cNvPr>
            <p:cNvSpPr/>
            <p:nvPr/>
          </p:nvSpPr>
          <p:spPr bwMode="auto">
            <a:xfrm>
              <a:off x="8097297" y="2058720"/>
              <a:ext cx="3466902" cy="3723780"/>
            </a:xfrm>
            <a:prstGeom prst="rect">
              <a:avLst/>
            </a:prstGeom>
            <a:solidFill>
              <a:srgbClr val="F37221">
                <a:alpha val="5000"/>
              </a:srgbClr>
            </a:solidFill>
            <a:ln w="12700" cap="flat" cmpd="sng" algn="ctr">
              <a:solidFill>
                <a:srgbClr val="F37221"/>
              </a:solidFill>
              <a:prstDash val="solid"/>
              <a:miter lim="800000"/>
              <a:headEnd type="none" w="med" len="med"/>
              <a:tailEnd type="none" w="med" len="med"/>
            </a:ln>
          </p:spPr>
          <p:txBody>
            <a:bodyPr vert="horz" wrap="square" lIns="45720" tIns="45720" rIns="45720" bIns="45720" numCol="1" rtlCol="0" anchor="ctr" anchorCtr="0" compatLnSpc="1">
              <a:noAutofit/>
            </a:bodyPr>
            <a:lstStyle/>
            <a:p>
              <a:pPr fontAlgn="base" hangingPunct="0">
                <a:spcBef>
                  <a:spcPct val="0"/>
                </a:spcBef>
                <a:spcAft>
                  <a:spcPct val="0"/>
                </a:spcAft>
              </a:pPr>
              <a:endParaRPr lang="zh-CN" altLang="en-US" sz="1200">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Rectangle 20">
              <a:extLst>
                <a:ext uri="{FF2B5EF4-FFF2-40B4-BE49-F238E27FC236}">
                  <a16:creationId xmlns:a16="http://schemas.microsoft.com/office/drawing/2014/main" id="{258306D3-0768-4DB4-A582-39F60AEEDCBE}"/>
                </a:ext>
              </a:extLst>
            </p:cNvPr>
            <p:cNvSpPr/>
            <p:nvPr/>
          </p:nvSpPr>
          <p:spPr>
            <a:xfrm>
              <a:off x="8195141" y="2622587"/>
              <a:ext cx="3181376" cy="1166288"/>
            </a:xfrm>
            <a:prstGeom prst="rect">
              <a:avLst/>
            </a:prstGeom>
          </p:spPr>
          <p:txBody>
            <a:bodyPr wrap="square">
              <a:spAutoFit/>
            </a:bodyPr>
            <a:lstStyle/>
            <a:p>
              <a:pPr marL="285750" indent="-285750" eaLnBrk="0" fontAlgn="base">
                <a:spcBef>
                  <a:spcPct val="0"/>
                </a:spcBef>
                <a:spcAft>
                  <a:spcPts val="600"/>
                </a:spcAft>
                <a:buClr>
                  <a:srgbClr val="F37221"/>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自动化、分布式攻击是一个全球的问题</a:t>
              </a:r>
              <a:endParaRPr lang="en-US" altLang="zh-CN"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indent="-285750" eaLnBrk="0" fontAlgn="base">
                <a:spcBef>
                  <a:spcPct val="0"/>
                </a:spcBef>
                <a:spcAft>
                  <a:spcPts val="600"/>
                </a:spcAft>
                <a:buClr>
                  <a:srgbClr val="F37221"/>
                </a:buClr>
                <a:buFont typeface="Wingdings" panose="05000000000000000000" pitchFamily="2" charset="2"/>
                <a:buChar char="n"/>
              </a:pPr>
              <a:r>
                <a:rPr lang="zh-CN" altLang="en-US" sz="11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自动化、分布式攻击是一个生态系统范围的挑战。</a:t>
              </a:r>
              <a:endParaRPr lang="en-US" altLang="zh-CN" sz="1400" b="1" dirty="0">
                <a:solidFill>
                  <a:srgbClr val="005692"/>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nvGrpSpPr>
            <p:cNvPr id="22" name="组合 32">
              <a:extLst>
                <a:ext uri="{FF2B5EF4-FFF2-40B4-BE49-F238E27FC236}">
                  <a16:creationId xmlns:a16="http://schemas.microsoft.com/office/drawing/2014/main" id="{BDE8B688-F2BC-43D8-9D3B-AEB14D9BCE42}"/>
                </a:ext>
              </a:extLst>
            </p:cNvPr>
            <p:cNvGrpSpPr/>
            <p:nvPr/>
          </p:nvGrpSpPr>
          <p:grpSpPr>
            <a:xfrm>
              <a:off x="8084597" y="1233730"/>
              <a:ext cx="1425206" cy="738616"/>
              <a:chOff x="8318631" y="942279"/>
              <a:chExt cx="1059029" cy="548844"/>
            </a:xfrm>
          </p:grpSpPr>
          <p:pic>
            <p:nvPicPr>
              <p:cNvPr id="24" name="Picture 23">
                <a:extLst>
                  <a:ext uri="{FF2B5EF4-FFF2-40B4-BE49-F238E27FC236}">
                    <a16:creationId xmlns:a16="http://schemas.microsoft.com/office/drawing/2014/main" id="{6CCD2FDE-C6FA-4EE7-AB8A-D224B3BBEBA8}"/>
                  </a:ext>
                </a:extLst>
              </p:cNvPr>
              <p:cNvPicPr>
                <a:picLocks noChangeAspect="1"/>
              </p:cNvPicPr>
              <p:nvPr/>
            </p:nvPicPr>
            <p:blipFill>
              <a:blip r:embed="rId4"/>
              <a:stretch>
                <a:fillRect/>
              </a:stretch>
            </p:blipFill>
            <p:spPr>
              <a:xfrm>
                <a:off x="8899111" y="942279"/>
                <a:ext cx="478549" cy="532578"/>
              </a:xfrm>
              <a:prstGeom prst="rect">
                <a:avLst/>
              </a:prstGeom>
            </p:spPr>
          </p:pic>
          <p:pic>
            <p:nvPicPr>
              <p:cNvPr id="25" name="Picture 24">
                <a:extLst>
                  <a:ext uri="{FF2B5EF4-FFF2-40B4-BE49-F238E27FC236}">
                    <a16:creationId xmlns:a16="http://schemas.microsoft.com/office/drawing/2014/main" id="{B79D4F50-23CA-4855-AAB7-9058B5C0C799}"/>
                  </a:ext>
                </a:extLst>
              </p:cNvPr>
              <p:cNvPicPr>
                <a:picLocks noChangeAspect="1"/>
              </p:cNvPicPr>
              <p:nvPr/>
            </p:nvPicPr>
            <p:blipFill>
              <a:blip r:embed="rId5"/>
              <a:stretch>
                <a:fillRect/>
              </a:stretch>
            </p:blipFill>
            <p:spPr>
              <a:xfrm>
                <a:off x="8318631" y="980284"/>
                <a:ext cx="556679" cy="510839"/>
              </a:xfrm>
              <a:prstGeom prst="rect">
                <a:avLst/>
              </a:prstGeom>
            </p:spPr>
          </p:pic>
        </p:grpSp>
        <p:sp>
          <p:nvSpPr>
            <p:cNvPr id="23" name="Rectangle 17">
              <a:extLst>
                <a:ext uri="{FF2B5EF4-FFF2-40B4-BE49-F238E27FC236}">
                  <a16:creationId xmlns:a16="http://schemas.microsoft.com/office/drawing/2014/main" id="{20D05D9C-0443-4227-8046-661E24028A5C}"/>
                </a:ext>
              </a:extLst>
            </p:cNvPr>
            <p:cNvSpPr/>
            <p:nvPr/>
          </p:nvSpPr>
          <p:spPr>
            <a:xfrm>
              <a:off x="8305801" y="4768295"/>
              <a:ext cx="3070716" cy="711185"/>
            </a:xfrm>
            <a:prstGeom prst="rect">
              <a:avLst/>
            </a:prstGeom>
          </p:spPr>
          <p:txBody>
            <a:bodyPr wrap="square">
              <a:spAutoFit/>
            </a:bodyPr>
            <a:lstStyle/>
            <a:p>
              <a:pPr eaLnBrk="0" fontAlgn="base" hangingPunct="0">
                <a:spcBef>
                  <a:spcPct val="0"/>
                </a:spcBef>
                <a:spcAft>
                  <a:spcPct val="0"/>
                </a:spcAft>
              </a:pPr>
              <a:r>
                <a:rPr lang="zh-CN" altLang="en-US" sz="7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来源：美国商务部和国土安全部</a:t>
              </a:r>
              <a:endParaRPr lang="en-US" altLang="zh-CN" sz="7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eaLnBrk="0" fontAlgn="base" hangingPunct="0">
                <a:spcBef>
                  <a:spcPct val="0"/>
                </a:spcBef>
                <a:spcAft>
                  <a:spcPct val="0"/>
                </a:spcAft>
              </a:pPr>
              <a:r>
                <a:rPr lang="en-US" altLang="zh-CN" sz="7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rPr>
                <a:t>《Enhancing the Resilience of the Internet and Communications Ecosystem Against Botnets and Other Automated, Distributed Threats》</a:t>
              </a:r>
              <a:endParaRPr lang="en-US" sz="700" dirty="0">
                <a:solidFill>
                  <a:srgbClr val="00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grpSp>
      <p:grpSp>
        <p:nvGrpSpPr>
          <p:cNvPr id="26" name="组合 49">
            <a:extLst>
              <a:ext uri="{FF2B5EF4-FFF2-40B4-BE49-F238E27FC236}">
                <a16:creationId xmlns:a16="http://schemas.microsoft.com/office/drawing/2014/main" id="{44A5E00F-12DC-4F1D-8E79-9175E411B6DA}"/>
              </a:ext>
            </a:extLst>
          </p:cNvPr>
          <p:cNvGrpSpPr/>
          <p:nvPr/>
        </p:nvGrpSpPr>
        <p:grpSpPr>
          <a:xfrm>
            <a:off x="3344241" y="1364963"/>
            <a:ext cx="2584449" cy="3321321"/>
            <a:chOff x="4346415" y="1271084"/>
            <a:chExt cx="3512900" cy="4514491"/>
          </a:xfrm>
        </p:grpSpPr>
        <p:sp>
          <p:nvSpPr>
            <p:cNvPr id="27" name="矩形 47">
              <a:extLst>
                <a:ext uri="{FF2B5EF4-FFF2-40B4-BE49-F238E27FC236}">
                  <a16:creationId xmlns:a16="http://schemas.microsoft.com/office/drawing/2014/main" id="{76D29CEB-ABC8-4B7E-97D7-63E15B4D570B}"/>
                </a:ext>
              </a:extLst>
            </p:cNvPr>
            <p:cNvSpPr/>
            <p:nvPr/>
          </p:nvSpPr>
          <p:spPr bwMode="auto">
            <a:xfrm>
              <a:off x="4392413" y="2061795"/>
              <a:ext cx="3466902" cy="3723780"/>
            </a:xfrm>
            <a:prstGeom prst="rect">
              <a:avLst/>
            </a:prstGeom>
            <a:solidFill>
              <a:srgbClr val="0070C0">
                <a:alpha val="5000"/>
              </a:srgbClr>
            </a:solidFill>
            <a:ln w="12700" cap="flat" cmpd="sng" algn="ctr">
              <a:solidFill>
                <a:srgbClr val="0070C0"/>
              </a:solidFill>
              <a:prstDash val="solid"/>
              <a:miter lim="800000"/>
              <a:headEnd type="none" w="med" len="med"/>
              <a:tailEnd type="none" w="med" len="med"/>
            </a:ln>
          </p:spPr>
          <p:txBody>
            <a:bodyPr vert="horz" wrap="square" lIns="45720" tIns="45720" rIns="45720" bIns="45720" numCol="1" rtlCol="0" anchor="ctr" anchorCtr="0" compatLnSpc="1">
              <a:no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28" name="矩形 33">
              <a:extLst>
                <a:ext uri="{FF2B5EF4-FFF2-40B4-BE49-F238E27FC236}">
                  <a16:creationId xmlns:a16="http://schemas.microsoft.com/office/drawing/2014/main" id="{E771E4CE-6FA9-4904-A701-EF9F26E61C5C}"/>
                </a:ext>
              </a:extLst>
            </p:cNvPr>
            <p:cNvSpPr/>
            <p:nvPr/>
          </p:nvSpPr>
          <p:spPr bwMode="auto">
            <a:xfrm>
              <a:off x="4507589" y="2269798"/>
              <a:ext cx="3351722" cy="1715210"/>
            </a:xfrm>
            <a:prstGeom prst="rect">
              <a:avLst/>
            </a:prstGeom>
          </p:spPr>
          <p:txBody>
            <a:bodyPr wrap="square">
              <a:spAutoFit/>
            </a:bodyPr>
            <a:lstStyle/>
            <a:p>
              <a:pPr marL="0" marR="0" lvl="0" indent="0" defTabSz="914400" eaLnBrk="0" fontAlgn="base" latinLnBrk="0" hangingPunct="1">
                <a:lnSpc>
                  <a:spcPct val="100000"/>
                </a:lnSpc>
                <a:spcBef>
                  <a:spcPct val="0"/>
                </a:spcBef>
                <a:spcAft>
                  <a:spcPts val="600"/>
                </a:spcAft>
                <a:buClr>
                  <a:srgbClr val="005692"/>
                </a:buClr>
                <a:buSzTx/>
                <a:buFontTx/>
                <a:buNone/>
                <a:tabLst/>
                <a:defRPr/>
              </a:pPr>
              <a:r>
                <a:rPr kumimoji="0" lang="en-US" altLang="zh-CN"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2017</a:t>
              </a:r>
              <a:r>
                <a:rPr kumimoji="0" lang="zh-CN" altLang="en-US"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年</a:t>
              </a:r>
              <a:endParaRPr kumimoji="0" lang="en-US" altLang="zh-CN"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marR="0" lvl="0" indent="-285750" defTabSz="914400" eaLnBrk="0" fontAlgn="base" latinLnBrk="0" hangingPunct="1">
                <a:lnSpc>
                  <a:spcPct val="100000"/>
                </a:lnSpc>
                <a:spcBef>
                  <a:spcPct val="0"/>
                </a:spcBef>
                <a:spcAft>
                  <a:spcPts val="600"/>
                </a:spcAft>
                <a:buClr>
                  <a:srgbClr val="005692"/>
                </a:buClr>
                <a:buSzTx/>
                <a:buFont typeface="Wingdings" panose="05000000000000000000" pitchFamily="2" charset="2"/>
                <a:buChar char="n"/>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所有互联网流量中</a:t>
              </a:r>
              <a:r>
                <a:rPr kumimoji="0" lang="en-US" altLang="zh-CN"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42.2%</a:t>
              </a: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不是人为的</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marR="0" lvl="0" indent="-285750" defTabSz="914400" eaLnBrk="0" fontAlgn="base" latinLnBrk="0" hangingPunct="1">
                <a:lnSpc>
                  <a:spcPct val="100000"/>
                </a:lnSpc>
                <a:spcBef>
                  <a:spcPct val="0"/>
                </a:spcBef>
                <a:spcAft>
                  <a:spcPts val="600"/>
                </a:spcAft>
                <a:buClr>
                  <a:srgbClr val="005692"/>
                </a:buClr>
                <a:buSzTx/>
                <a:buFont typeface="Wingdings" panose="05000000000000000000" pitchFamily="2" charset="2"/>
                <a:buChar char="n"/>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恶意机器人流量增长了</a:t>
              </a:r>
              <a:r>
                <a:rPr kumimoji="0" lang="en-US" altLang="zh-CN"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9.5%</a:t>
              </a:r>
              <a:endParaRPr kumimoji="0" lang="en-US" altLang="zh-CN" sz="11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a:p>
              <a:pPr marL="285750" marR="0" lvl="0" indent="-285750" defTabSz="914400" eaLnBrk="0" fontAlgn="base" latinLnBrk="0" hangingPunct="1">
                <a:lnSpc>
                  <a:spcPct val="100000"/>
                </a:lnSpc>
                <a:spcBef>
                  <a:spcPct val="0"/>
                </a:spcBef>
                <a:spcAft>
                  <a:spcPts val="600"/>
                </a:spcAft>
                <a:buClr>
                  <a:srgbClr val="005692"/>
                </a:buClr>
                <a:buSzTx/>
                <a:buFont typeface="Wingdings" panose="05000000000000000000" pitchFamily="2" charset="2"/>
                <a:buChar char="n"/>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正常机器人流量增长了</a:t>
              </a:r>
              <a:r>
                <a:rPr kumimoji="0" lang="en-US" altLang="zh-CN"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8.8%</a:t>
              </a:r>
              <a:endParaRPr kumimoji="0" lang="zh-CN" altLang="en-US" sz="12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pic>
          <p:nvPicPr>
            <p:cNvPr id="29" name="Picture 28">
              <a:extLst>
                <a:ext uri="{FF2B5EF4-FFF2-40B4-BE49-F238E27FC236}">
                  <a16:creationId xmlns:a16="http://schemas.microsoft.com/office/drawing/2014/main" id="{0F3CB27B-C072-4031-8D70-5A908D9251ED}"/>
                </a:ext>
              </a:extLst>
            </p:cNvPr>
            <p:cNvPicPr>
              <a:picLocks noChangeAspect="1"/>
            </p:cNvPicPr>
            <p:nvPr/>
          </p:nvPicPr>
          <p:blipFill>
            <a:blip r:embed="rId6"/>
            <a:stretch>
              <a:fillRect/>
            </a:stretch>
          </p:blipFill>
          <p:spPr>
            <a:xfrm>
              <a:off x="4346415" y="1271084"/>
              <a:ext cx="1384766" cy="566681"/>
            </a:xfrm>
            <a:prstGeom prst="rect">
              <a:avLst/>
            </a:prstGeom>
          </p:spPr>
        </p:pic>
        <p:sp>
          <p:nvSpPr>
            <p:cNvPr id="30" name="Rectangle 17">
              <a:extLst>
                <a:ext uri="{FF2B5EF4-FFF2-40B4-BE49-F238E27FC236}">
                  <a16:creationId xmlns:a16="http://schemas.microsoft.com/office/drawing/2014/main" id="{0FC64A2F-FE95-40BD-B9D8-201F292AE67E}"/>
                </a:ext>
              </a:extLst>
            </p:cNvPr>
            <p:cNvSpPr/>
            <p:nvPr/>
          </p:nvSpPr>
          <p:spPr>
            <a:xfrm>
              <a:off x="5714063" y="1379081"/>
              <a:ext cx="2145247" cy="434887"/>
            </a:xfrm>
            <a:prstGeom prst="rect">
              <a:avLst/>
            </a:prstGeom>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Distil networks</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《2018 BAD BOT REPORT》</a:t>
              </a:r>
              <a:endParaRPr kumimoji="0" 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graphicFrame>
          <p:nvGraphicFramePr>
            <p:cNvPr id="31" name="图表 42">
              <a:extLst>
                <a:ext uri="{FF2B5EF4-FFF2-40B4-BE49-F238E27FC236}">
                  <a16:creationId xmlns:a16="http://schemas.microsoft.com/office/drawing/2014/main" id="{1EA2D047-8FE7-4C80-B1F5-7266121594D9}"/>
                </a:ext>
              </a:extLst>
            </p:cNvPr>
            <p:cNvGraphicFramePr/>
            <p:nvPr>
              <p:extLst>
                <p:ext uri="{D42A27DB-BD31-4B8C-83A1-F6EECF244321}">
                  <p14:modId xmlns:p14="http://schemas.microsoft.com/office/powerpoint/2010/main" val="442521978"/>
                </p:ext>
              </p:extLst>
            </p:nvPr>
          </p:nvGraphicFramePr>
          <p:xfrm>
            <a:off x="4361619" y="3932982"/>
            <a:ext cx="3400183" cy="1747807"/>
          </p:xfrm>
          <a:graphic>
            <a:graphicData uri="http://schemas.openxmlformats.org/drawingml/2006/chart">
              <c:chart xmlns:c="http://schemas.openxmlformats.org/drawingml/2006/chart" xmlns:r="http://schemas.openxmlformats.org/officeDocument/2006/relationships" r:id="rId7"/>
            </a:graphicData>
          </a:graphic>
        </p:graphicFrame>
      </p:grpSp>
      <p:sp>
        <p:nvSpPr>
          <p:cNvPr id="35" name="TextBox 34">
            <a:extLst>
              <a:ext uri="{FF2B5EF4-FFF2-40B4-BE49-F238E27FC236}">
                <a16:creationId xmlns:a16="http://schemas.microsoft.com/office/drawing/2014/main" id="{D228BA26-0365-4D17-985B-34E125E0B24D}"/>
              </a:ext>
            </a:extLst>
          </p:cNvPr>
          <p:cNvSpPr txBox="1"/>
          <p:nvPr/>
        </p:nvSpPr>
        <p:spPr>
          <a:xfrm>
            <a:off x="312265" y="4993330"/>
            <a:ext cx="7688806" cy="857222"/>
          </a:xfrm>
          <a:prstGeom prst="rect">
            <a:avLst/>
          </a:prstGeom>
        </p:spPr>
        <p:txBody>
          <a:bodyPr wrap="square">
            <a:spAutoFit/>
          </a:bodyPr>
          <a:lstStyle>
            <a:defPPr>
              <a:defRPr lang="en-US"/>
            </a:defPPr>
            <a:lvl1pPr marL="285750" indent="-285750" hangingPunct="1">
              <a:lnSpc>
                <a:spcPct val="120000"/>
              </a:lnSpc>
              <a:spcAft>
                <a:spcPts val="1000"/>
              </a:spcAft>
              <a:buFont typeface="Wingdings" panose="05000000000000000000" pitchFamily="2" charset="2"/>
              <a:buChar char="n"/>
            </a:lvl1pPr>
          </a:lstStyle>
          <a:p>
            <a:pPr fontAlgn="base" latinLnBrk="1">
              <a:spcBef>
                <a:spcPct val="0"/>
              </a:spcBef>
            </a:pPr>
            <a:r>
              <a:rPr lang="zh-CN" altLang="en-US" dirty="0">
                <a:solidFill>
                  <a:srgbClr val="FF0000"/>
                </a:solidFill>
                <a:latin typeface="微软雅黑" panose="020B0503020204020204" pitchFamily="34" charset="-122"/>
                <a:ea typeface="微软雅黑" panose="020B0503020204020204" pitchFamily="34" charset="-122"/>
                <a:cs typeface="Arial"/>
                <a:sym typeface="Calibri" panose="020F0502020204030204" pitchFamily="34" charset="0"/>
              </a:rPr>
              <a:t>采用隐蔽的自动化攻击手段已经成为主流</a:t>
            </a:r>
            <a:endParaRPr lang="en-US" altLang="zh-CN" dirty="0">
              <a:solidFill>
                <a:srgbClr val="FF0000"/>
              </a:solidFill>
              <a:latin typeface="微软雅黑" panose="020B0503020204020204" pitchFamily="34" charset="-122"/>
              <a:ea typeface="微软雅黑" panose="020B0503020204020204" pitchFamily="34" charset="-122"/>
              <a:cs typeface="Arial"/>
              <a:sym typeface="Calibri" panose="020F0502020204030204" pitchFamily="34" charset="0"/>
            </a:endParaRPr>
          </a:p>
          <a:p>
            <a:pPr fontAlgn="base" latinLnBrk="1">
              <a:spcBef>
                <a:spcPct val="0"/>
              </a:spcBef>
            </a:pPr>
            <a:r>
              <a:rPr lang="zh-CN" altLang="en-US" dirty="0">
                <a:solidFill>
                  <a:srgbClr val="FF0000"/>
                </a:solidFill>
                <a:latin typeface="微软雅黑" panose="020B0503020204020204" pitchFamily="34" charset="-122"/>
                <a:ea typeface="微软雅黑" panose="020B0503020204020204" pitchFamily="34" charset="-122"/>
                <a:cs typeface="Arial"/>
                <a:sym typeface="Calibri" panose="020F0502020204030204" pitchFamily="34" charset="0"/>
              </a:rPr>
              <a:t>依赖传统防御体系已经很难应对当前各类大量的网络攻击</a:t>
            </a:r>
            <a:endParaRPr lang="en-US" dirty="0" err="1">
              <a:solidFill>
                <a:srgbClr val="FF0000"/>
              </a:solidFill>
              <a:latin typeface="微软雅黑" panose="020B0503020204020204" pitchFamily="34" charset="-122"/>
              <a:ea typeface="微软雅黑" panose="020B0503020204020204" pitchFamily="34" charset="-122"/>
              <a:cs typeface="Arial"/>
              <a:sym typeface="Calibri" panose="020F0502020204030204" pitchFamily="34" charset="0"/>
            </a:endParaRPr>
          </a:p>
        </p:txBody>
      </p:sp>
    </p:spTree>
    <p:extLst>
      <p:ext uri="{BB962C8B-B14F-4D97-AF65-F5344CB8AC3E}">
        <p14:creationId xmlns:p14="http://schemas.microsoft.com/office/powerpoint/2010/main" val="100492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094246" cy="6463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en-US" altLang="zh-CN" sz="3600" b="1" dirty="0">
                <a:solidFill>
                  <a:srgbClr val="00B050"/>
                </a:solidFill>
                <a:latin typeface="Microsoft YaHei" charset="-122"/>
                <a:ea typeface="Microsoft YaHei" charset="-122"/>
                <a:cs typeface="Microsoft YaHei" charset="-122"/>
              </a:rPr>
              <a:t>70%</a:t>
            </a:r>
            <a:r>
              <a:rPr lang="zh-CN" altLang="en-US" sz="3600" b="1" dirty="0">
                <a:solidFill>
                  <a:srgbClr val="00B050"/>
                </a:solidFill>
                <a:latin typeface="Microsoft YaHei" charset="-122"/>
                <a:ea typeface="Microsoft YaHei" charset="-122"/>
                <a:cs typeface="Microsoft YaHei" charset="-122"/>
              </a:rPr>
              <a:t>的组织无法快速应对安全事件</a:t>
            </a:r>
          </a:p>
        </p:txBody>
      </p:sp>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8</a:t>
            </a:fld>
            <a:endParaRPr lang="en-US" dirty="0"/>
          </a:p>
        </p:txBody>
      </p:sp>
      <p:pic>
        <p:nvPicPr>
          <p:cNvPr id="4" name="图片 4" descr="图片包含 建筑物, 人员, 服装, 男士&#10;&#10;已生成极高可信度的说明">
            <a:extLst>
              <a:ext uri="{FF2B5EF4-FFF2-40B4-BE49-F238E27FC236}">
                <a16:creationId xmlns:a16="http://schemas.microsoft.com/office/drawing/2014/main" id="{E7FFCAF3-E25D-4E9C-81C8-94B64B83758E}"/>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9003" b="97860" l="9972" r="89934">
                        <a14:foregroundMark x1="42136" y1="29956" x2="42136" y2="29956"/>
                        <a14:foregroundMark x1="40881" y1="28543" x2="40881" y2="28543"/>
                        <a14:foregroundMark x1="40881" y1="31046" x2="40881" y2="31046"/>
                        <a14:foregroundMark x1="42871" y1="30844" x2="42871" y2="30844"/>
                        <a14:foregroundMark x1="57745" y1="29956" x2="57745" y2="29956"/>
                        <a14:foregroundMark x1="57224" y1="29269" x2="57224" y2="29269"/>
                        <a14:foregroundMark x1="59000" y1="27856" x2="59000" y2="27856"/>
                        <a14:foregroundMark x1="60445" y1="27856" x2="60445" y2="27856"/>
                        <a14:foregroundMark x1="60753" y1="27493" x2="60753" y2="27493"/>
                        <a14:foregroundMark x1="60137" y1="26968" x2="60137" y2="26968"/>
                        <a14:foregroundMark x1="59616" y1="27654" x2="59616" y2="27654"/>
                        <a14:foregroundMark x1="57958" y1="28179" x2="57958" y2="28179"/>
                        <a14:foregroundMark x1="57011" y1="29592" x2="57011" y2="29592"/>
                        <a14:foregroundMark x1="57011" y1="31207" x2="57011" y2="31207"/>
                        <a14:foregroundMark x1="59308" y1="28018" x2="59308" y2="28018"/>
                        <a14:foregroundMark x1="43913" y1="33347" x2="43913" y2="33347"/>
                        <a14:foregroundMark x1="43913" y1="33872" x2="43913" y2="33872"/>
                        <a14:foregroundMark x1="43700" y1="33872" x2="43700" y2="33872"/>
                        <a14:foregroundMark x1="43700" y1="34235" x2="43700" y2="34235"/>
                        <a14:foregroundMark x1="43700" y1="33670" x2="43700" y2="33670"/>
                        <a14:foregroundMark x1="43700" y1="34558" x2="43700" y2="34558"/>
                        <a14:foregroundMark x1="43913" y1="34235" x2="43913" y2="34235"/>
                        <a14:foregroundMark x1="43794" y1="33347" x2="43794" y2="33347"/>
                        <a14:foregroundMark x1="43486" y1="33670" x2="43486" y2="33670"/>
                        <a14:foregroundMark x1="50261" y1="56036" x2="50261" y2="56036"/>
                        <a14:foregroundMark x1="50261" y1="61163" x2="50261" y2="61163"/>
                        <a14:foregroundMark x1="48389" y1="57287" x2="48389" y2="57287"/>
                        <a14:foregroundMark x1="49432" y1="54784" x2="49432" y2="54784"/>
                        <a14:foregroundMark x1="48792" y1="51756" x2="48792" y2="51756"/>
                        <a14:foregroundMark x1="49432" y1="53734" x2="49432" y2="53734"/>
                        <a14:foregroundMark x1="49432" y1="55672" x2="49432" y2="55672"/>
                        <a14:foregroundMark x1="49432" y1="59023" x2="49432" y2="60113"/>
                        <a14:foregroundMark x1="49834" y1="63302" x2="49834" y2="63989"/>
                        <a14:foregroundMark x1="49834" y1="69156" x2="49834" y2="69843"/>
                        <a14:foregroundMark x1="49621" y1="84941" x2="49621" y2="84941"/>
                        <a14:foregroundMark x1="49218" y1="88292" x2="49218" y2="88292"/>
                        <a14:foregroundMark x1="48792" y1="91118" x2="48792" y2="91118"/>
                        <a14:foregroundMark x1="48484" y1="92006" x2="48484" y2="92006"/>
                        <a14:foregroundMark x1="48484" y1="92006" x2="48484" y2="92006"/>
                        <a14:foregroundMark x1="48484" y1="92006" x2="48484" y2="92006"/>
                        <a14:foregroundMark x1="50047" y1="91320" x2="50047" y2="91320"/>
                        <a14:foregroundMark x1="51705" y1="91482" x2="51705" y2="91482"/>
                        <a14:foregroundMark x1="54003" y1="89180" x2="54003" y2="89180"/>
                        <a14:foregroundMark x1="55353" y1="88656" x2="55353" y2="88656"/>
                        <a14:foregroundMark x1="57650" y1="89019" x2="57650" y2="89019"/>
                        <a14:foregroundMark x1="57650" y1="89019" x2="57650" y2="89019"/>
                        <a14:foregroundMark x1="49218" y1="57085" x2="49218" y2="57085"/>
                        <a14:foregroundMark x1="48484" y1="53210" x2="48484" y2="53210"/>
                        <a14:foregroundMark x1="49218" y1="51958" x2="49218" y2="51958"/>
                        <a14:foregroundMark x1="49218" y1="51958" x2="49218" y2="51958"/>
                        <a14:foregroundMark x1="49100" y1="52119" x2="49100" y2="52119"/>
                        <a14:foregroundMark x1="49432" y1="53532" x2="49432" y2="53532"/>
                        <a14:foregroundMark x1="50995" y1="53532" x2="50995" y2="53532"/>
                        <a14:foregroundMark x1="51303" y1="53371" x2="51303" y2="53371"/>
                        <a14:foregroundMark x1="49313" y1="52644" x2="49313" y2="52644"/>
                        <a14:foregroundMark x1="50355" y1="56197" x2="50355" y2="56197"/>
                        <a14:foregroundMark x1="50782" y1="53532" x2="50782" y2="53532"/>
                        <a14:foregroundMark x1="51090" y1="52483" x2="51090" y2="52483"/>
                        <a14:foregroundMark x1="50047" y1="54098" x2="50047" y2="54098"/>
                        <a14:foregroundMark x1="49100" y1="53008" x2="49100" y2="53008"/>
                        <a14:foregroundMark x1="48697" y1="53008" x2="48697" y2="53008"/>
                        <a14:foregroundMark x1="48271" y1="54623" x2="48271" y2="54623"/>
                        <a14:foregroundMark x1="48910" y1="56560" x2="48910" y2="56560"/>
                        <a14:foregroundMark x1="49432" y1="59386" x2="49432" y2="59386"/>
                        <a14:foregroundMark x1="49218" y1="84941" x2="49218" y2="84941"/>
                        <a14:foregroundMark x1="49005" y1="87404" x2="49005" y2="87404"/>
                        <a14:foregroundMark x1="48484" y1="89342" x2="48484" y2="89342"/>
                        <a14:foregroundMark x1="48484" y1="90795" x2="48484" y2="90795"/>
                        <a14:foregroundMark x1="49432" y1="91683" x2="49432" y2="91683"/>
                        <a14:foregroundMark x1="50876" y1="92370" x2="50876" y2="92370"/>
                        <a14:foregroundMark x1="52653" y1="90069" x2="52653" y2="90069"/>
                        <a14:foregroundMark x1="54098" y1="89705" x2="54098" y2="89705"/>
                        <a14:foregroundMark x1="50995" y1="9043" x2="50995" y2="9043"/>
                        <a14:foregroundMark x1="39649" y1="97860" x2="39649" y2="97860"/>
                        <a14:foregroundMark x1="56182" y1="36899" x2="56182" y2="36899"/>
                        <a14:foregroundMark x1="56182" y1="36334" x2="56182" y2="36334"/>
                        <a14:foregroundMark x1="56087" y1="37222" x2="56087" y2="37222"/>
                        <a14:foregroundMark x1="56087" y1="38111" x2="56087" y2="38111"/>
                        <a14:foregroundMark x1="55874" y1="38312" x2="55874" y2="38312"/>
                        <a14:foregroundMark x1="55969" y1="39362" x2="55969" y2="39362"/>
                        <a14:foregroundMark x1="56300" y1="38474" x2="56300" y2="38474"/>
                        <a14:foregroundMark x1="56300" y1="38635" x2="56300" y2="38635"/>
                        <a14:foregroundMark x1="56087" y1="39362" x2="56087" y2="39362"/>
                        <a14:foregroundMark x1="56490" y1="35809" x2="56490" y2="35809"/>
                        <a14:backgroundMark x1="56821" y1="33145" x2="56821" y2="33145"/>
                        <a14:backgroundMark x1="56821" y1="35123" x2="56821" y2="35123"/>
                        <a14:backgroundMark x1="56916" y1="37061" x2="56916" y2="37061"/>
                        <a14:backgroundMark x1="57532" y1="40412" x2="57532" y2="40412"/>
                        <a14:backgroundMark x1="58361" y1="41663" x2="58361" y2="41663"/>
                      </a14:backgroundRemoval>
                    </a14:imgEffect>
                  </a14:imgLayer>
                </a14:imgProps>
              </a:ext>
              <a:ext uri="{28A0092B-C50C-407E-A947-70E740481C1C}">
                <a14:useLocalDpi xmlns:a14="http://schemas.microsoft.com/office/drawing/2010/main" val="0"/>
              </a:ext>
            </a:extLst>
          </a:blip>
          <a:srcRect b="14683"/>
          <a:stretch/>
        </p:blipFill>
        <p:spPr>
          <a:xfrm>
            <a:off x="2582208" y="1755754"/>
            <a:ext cx="10130807" cy="5072179"/>
          </a:xfrm>
          <a:prstGeom prst="rect">
            <a:avLst/>
          </a:prstGeom>
        </p:spPr>
      </p:pic>
      <p:sp>
        <p:nvSpPr>
          <p:cNvPr id="5" name="PA-标题 1">
            <a:extLst>
              <a:ext uri="{FF2B5EF4-FFF2-40B4-BE49-F238E27FC236}">
                <a16:creationId xmlns:a16="http://schemas.microsoft.com/office/drawing/2014/main" id="{A43981B5-BA67-4816-B8AA-DFC9E52F9779}"/>
              </a:ext>
            </a:extLst>
          </p:cNvPr>
          <p:cNvSpPr txBox="1">
            <a:spLocks/>
          </p:cNvSpPr>
          <p:nvPr>
            <p:custDataLst>
              <p:tags r:id="rId1"/>
            </p:custDataLst>
          </p:nvPr>
        </p:nvSpPr>
        <p:spPr>
          <a:xfrm>
            <a:off x="6816911" y="1009702"/>
            <a:ext cx="2339643" cy="1325563"/>
          </a:xfrm>
          <a:prstGeom prst="rect">
            <a:avLst/>
          </a:prstGeom>
          <a:noFill/>
          <a:ln w="12700">
            <a:noFill/>
          </a:ln>
        </p:spPr>
        <p:txBody>
          <a:bodyPr lIns="45720" rIns="45720" anchor="ctr">
            <a:normAutofit/>
          </a:bodyPr>
          <a:lstStyle>
            <a:lvl1pPr algn="l" rtl="0" fontAlgn="base" hangingPunct="0">
              <a:lnSpc>
                <a:spcPct val="90000"/>
              </a:lnSpc>
              <a:spcBef>
                <a:spcPct val="0"/>
              </a:spcBef>
              <a:spcAft>
                <a:spcPct val="0"/>
              </a:spcAft>
              <a:defRPr sz="2800" kern="1200">
                <a:solidFill>
                  <a:srgbClr val="000000"/>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fontAlgn="base" hangingPunct="0">
              <a:lnSpc>
                <a:spcPct val="90000"/>
              </a:lnSpc>
              <a:spcBef>
                <a:spcPct val="0"/>
              </a:spcBef>
              <a:spcAft>
                <a:spcPct val="0"/>
              </a:spcAft>
              <a:defRPr sz="4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90000"/>
              </a:lnSpc>
              <a:spcBef>
                <a:spcPct val="0"/>
              </a:spcBef>
              <a:spcAft>
                <a:spcPct val="0"/>
              </a:spcAft>
              <a:buClrTx/>
              <a:buSzTx/>
              <a:buFontTx/>
              <a:buNone/>
              <a:tabLst/>
              <a:defRPr/>
            </a:pPr>
            <a:r>
              <a:rPr kumimoji="0" lang="zh-CN" altLang="en-US" sz="3600" b="1" i="1"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Arial" panose="020B0604020202020204" pitchFamily="34" charset="0"/>
              </a:rPr>
              <a:t>速度？</a:t>
            </a:r>
            <a:endParaRPr kumimoji="0" lang="en-US" altLang="zh-CN" sz="3600" b="1" i="1"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Arial" panose="020B0604020202020204" pitchFamily="34" charset="0"/>
            </a:endParaRPr>
          </a:p>
          <a:p>
            <a:pPr marL="0" marR="0" lvl="0" indent="0" algn="l" defTabSz="914400" rtl="0" eaLnBrk="1" fontAlgn="base" latinLnBrk="0" hangingPunct="0">
              <a:lnSpc>
                <a:spcPct val="90000"/>
              </a:lnSpc>
              <a:spcBef>
                <a:spcPct val="0"/>
              </a:spcBef>
              <a:spcAft>
                <a:spcPct val="0"/>
              </a:spcAft>
              <a:buClrTx/>
              <a:buSzTx/>
              <a:buFontTx/>
              <a:buNone/>
              <a:tabLst/>
              <a:defRPr/>
            </a:pPr>
            <a:r>
              <a:rPr kumimoji="0" lang="zh-CN" altLang="en-US" sz="3600" b="1" i="1"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Arial" panose="020B0604020202020204" pitchFamily="34" charset="0"/>
              </a:rPr>
              <a:t>真的吗？</a:t>
            </a:r>
            <a:endParaRPr kumimoji="0" lang="en-US" sz="3600" b="1" i="1" u="none" strike="noStrike" kern="1200" cap="none" spc="0" normalizeH="0" baseline="0" noProof="0" dirty="0">
              <a:ln>
                <a:noFill/>
              </a:ln>
              <a:solidFill>
                <a:srgbClr val="F37221"/>
              </a:solidFill>
              <a:effectLst/>
              <a:uLnTx/>
              <a:uFillTx/>
              <a:latin typeface="微软雅黑" panose="020B0503020204020204" pitchFamily="34" charset="-122"/>
              <a:ea typeface="微软雅黑" panose="020B0503020204020204" pitchFamily="34" charset="-122"/>
              <a:cs typeface="Arial"/>
              <a:sym typeface="Arial" panose="020B0604020202020204" pitchFamily="34" charset="0"/>
            </a:endParaRPr>
          </a:p>
        </p:txBody>
      </p:sp>
      <p:grpSp>
        <p:nvGrpSpPr>
          <p:cNvPr id="7" name="组合 12">
            <a:extLst>
              <a:ext uri="{FF2B5EF4-FFF2-40B4-BE49-F238E27FC236}">
                <a16:creationId xmlns:a16="http://schemas.microsoft.com/office/drawing/2014/main" id="{177E5928-6AF5-4664-AE4E-D813883E24DA}"/>
              </a:ext>
            </a:extLst>
          </p:cNvPr>
          <p:cNvGrpSpPr/>
          <p:nvPr/>
        </p:nvGrpSpPr>
        <p:grpSpPr>
          <a:xfrm>
            <a:off x="-70168" y="1980609"/>
            <a:ext cx="6079863" cy="4162831"/>
            <a:chOff x="5517341" y="1556577"/>
            <a:chExt cx="6079863" cy="4162831"/>
          </a:xfrm>
        </p:grpSpPr>
        <p:graphicFrame>
          <p:nvGraphicFramePr>
            <p:cNvPr id="8" name="图表 9">
              <a:extLst>
                <a:ext uri="{FF2B5EF4-FFF2-40B4-BE49-F238E27FC236}">
                  <a16:creationId xmlns:a16="http://schemas.microsoft.com/office/drawing/2014/main" id="{634C3DA8-CEB0-41F9-9BB2-AB1079E5F4F2}"/>
                </a:ext>
              </a:extLst>
            </p:cNvPr>
            <p:cNvGraphicFramePr/>
            <p:nvPr>
              <p:extLst>
                <p:ext uri="{D42A27DB-BD31-4B8C-83A1-F6EECF244321}">
                  <p14:modId xmlns:p14="http://schemas.microsoft.com/office/powerpoint/2010/main" val="529308759"/>
                </p:ext>
              </p:extLst>
            </p:nvPr>
          </p:nvGraphicFramePr>
          <p:xfrm>
            <a:off x="6450001" y="1970349"/>
            <a:ext cx="4811306" cy="2954215"/>
          </p:xfrm>
          <a:graphic>
            <a:graphicData uri="http://schemas.openxmlformats.org/drawingml/2006/chart">
              <c:chart xmlns:c="http://schemas.openxmlformats.org/drawingml/2006/chart" xmlns:r="http://schemas.openxmlformats.org/officeDocument/2006/relationships" r:id="rId19"/>
            </a:graphicData>
          </a:graphic>
        </p:graphicFrame>
        <p:sp>
          <p:nvSpPr>
            <p:cNvPr id="10" name="object 35">
              <a:extLst>
                <a:ext uri="{FF2B5EF4-FFF2-40B4-BE49-F238E27FC236}">
                  <a16:creationId xmlns:a16="http://schemas.microsoft.com/office/drawing/2014/main" id="{92D9EBC2-39A1-43FD-9B48-EB83542EA685}"/>
                </a:ext>
              </a:extLst>
            </p:cNvPr>
            <p:cNvSpPr txBox="1"/>
            <p:nvPr/>
          </p:nvSpPr>
          <p:spPr>
            <a:xfrm>
              <a:off x="5517341" y="2104209"/>
              <a:ext cx="4465822" cy="238309"/>
            </a:xfrm>
            <a:prstGeom prst="rect">
              <a:avLst/>
            </a:prstGeom>
          </p:spPr>
          <p:txBody>
            <a:bodyPr vert="horz" wrap="square" lIns="0" tIns="12700" rIns="0" bIns="0" rtlCol="0">
              <a:spAutoFit/>
            </a:bodyPr>
            <a:lstStyle/>
            <a:p>
              <a:pPr marL="12700" marR="0" lvl="0" indent="0" defTabSz="457200" eaLnBrk="1" fontAlgn="auto" latinLnBrk="0" hangingPunct="1">
                <a:lnSpc>
                  <a:spcPct val="100000"/>
                </a:lnSpc>
                <a:spcBef>
                  <a:spcPts val="100"/>
                </a:spcBef>
                <a:spcAft>
                  <a:spcPts val="0"/>
                </a:spcAft>
                <a:buClrTx/>
                <a:buSzTx/>
                <a:buFontTx/>
                <a:buNone/>
                <a:tabLst>
                  <a:tab pos="429895" algn="l"/>
                  <a:tab pos="694055" algn="l"/>
                  <a:tab pos="1930400" algn="l"/>
                </a:tabLst>
                <a:defRPr/>
              </a:pPr>
              <a:endParaRPr kumimoji="0" sz="1000" b="1" i="0" u="none" strike="noStrike" kern="0" cap="none" spc="0" normalizeH="0" baseline="0" noProof="0" dirty="0">
                <a:ln>
                  <a:noFill/>
                </a:ln>
                <a:solidFill>
                  <a:prstClr val="black"/>
                </a:solidFill>
                <a:effectLst/>
                <a:uLnTx/>
                <a:uFillTx/>
                <a:latin typeface="Gotham Bold" panose="02000803030000020004" pitchFamily="2" charset="0"/>
                <a:cs typeface="Gotham"/>
                <a:sym typeface="Calibri" panose="020F0502020204030204" pitchFamily="34" charset="0"/>
              </a:endParaRPr>
            </a:p>
          </p:txBody>
        </p:sp>
        <p:sp>
          <p:nvSpPr>
            <p:cNvPr id="11" name="object 63">
              <a:extLst>
                <a:ext uri="{FF2B5EF4-FFF2-40B4-BE49-F238E27FC236}">
                  <a16:creationId xmlns:a16="http://schemas.microsoft.com/office/drawing/2014/main" id="{A9DD54B9-24DE-410E-921E-B7473DD3400B}"/>
                </a:ext>
              </a:extLst>
            </p:cNvPr>
            <p:cNvSpPr txBox="1"/>
            <p:nvPr/>
          </p:nvSpPr>
          <p:spPr>
            <a:xfrm>
              <a:off x="7034991" y="5068270"/>
              <a:ext cx="4003730" cy="651138"/>
            </a:xfrm>
            <a:prstGeom prst="rect">
              <a:avLst/>
            </a:prstGeom>
            <a:noFill/>
            <a:ln w="12700">
              <a:noFill/>
            </a:ln>
          </p:spPr>
          <p:txBody>
            <a:bodyPr lIns="45720" rIns="45720">
              <a:noAutofit/>
            </a:bodyPr>
            <a:lstStyle>
              <a:defPPr>
                <a:defRPr lang="en-US"/>
              </a:defPPr>
              <a:lvl1pPr>
                <a:lnSpc>
                  <a:spcPct val="120000"/>
                </a:lnSpc>
                <a:spcBef>
                  <a:spcPts val="1000"/>
                </a:spcBef>
                <a:buSzPct val="100000"/>
                <a:buFont typeface="Arial" panose="020B0604020202020204" pitchFamily="34" charset="0"/>
                <a:defRPr sz="2400" b="1">
                  <a:solidFill>
                    <a:srgbClr val="005692"/>
                  </a:solidFill>
                  <a:latin typeface="微软雅黑" panose="020B0503020204020204" pitchFamily="34" charset="-122"/>
                  <a:ea typeface="微软雅黑" panose="020B0503020204020204" pitchFamily="34" charset="-122"/>
                </a:defRPr>
              </a:lvl1pPr>
              <a:lvl2pPr>
                <a:lnSpc>
                  <a:spcPct val="90000"/>
                </a:lnSpc>
                <a:spcBef>
                  <a:spcPts val="1000"/>
                </a:spcBef>
                <a:buSzPct val="100000"/>
                <a:buFont typeface="Arial" panose="020B0604020202020204" pitchFamily="34" charset="0"/>
                <a:defRPr sz="1400">
                  <a:latin typeface="微软雅黑" panose="020B0503020204020204" pitchFamily="34" charset="-122"/>
                  <a:ea typeface="微软雅黑" panose="020B0503020204020204" pitchFamily="34" charset="-122"/>
                </a:defRPr>
              </a:lvl2pPr>
              <a:lvl3pPr marL="1233805" indent="-319405">
                <a:lnSpc>
                  <a:spcPct val="90000"/>
                </a:lnSpc>
                <a:spcBef>
                  <a:spcPts val="1000"/>
                </a:spcBef>
                <a:buSzPct val="100000"/>
                <a:buFont typeface="Arial" panose="020B0604020202020204" pitchFamily="34" charset="0"/>
                <a:buChar char="•"/>
                <a:defRPr sz="2800">
                  <a:latin typeface="+mn-lt"/>
                </a:defRPr>
              </a:lvl3pPr>
              <a:lvl4pPr marL="1727200" indent="-355600">
                <a:lnSpc>
                  <a:spcPct val="90000"/>
                </a:lnSpc>
                <a:spcBef>
                  <a:spcPts val="1000"/>
                </a:spcBef>
                <a:buSzPct val="100000"/>
                <a:buFont typeface="Arial" panose="020B0604020202020204" pitchFamily="34" charset="0"/>
                <a:buChar char="•"/>
                <a:defRPr sz="2800">
                  <a:latin typeface="+mn-lt"/>
                </a:defRPr>
              </a:lvl4pPr>
              <a:lvl5pPr marL="2184400" indent="-355600">
                <a:lnSpc>
                  <a:spcPct val="90000"/>
                </a:lnSpc>
                <a:spcBef>
                  <a:spcPts val="1000"/>
                </a:spcBef>
                <a:buSzPct val="100000"/>
                <a:buFont typeface="Arial" panose="020B0604020202020204" pitchFamily="34" charset="0"/>
                <a:buChar char="•"/>
                <a:defRPr sz="2800">
                  <a:latin typeface="+mn-lt"/>
                </a:defRPr>
              </a:lvl5pPr>
              <a:lvl6pPr marL="2514600" indent="-228600" eaLnBrk="1" hangingPunct="1">
                <a:lnSpc>
                  <a:spcPct val="90000"/>
                </a:lnSpc>
                <a:spcBef>
                  <a:spcPts val="500"/>
                </a:spcBef>
                <a:buFont typeface="Arial" panose="020B0604020202020204" pitchFamily="34" charset="0"/>
                <a:buChar char="•"/>
                <a:defRPr sz="1800">
                  <a:solidFill>
                    <a:schemeClr val="tx1"/>
                  </a:solidFill>
                  <a:latin typeface="+mn-lt"/>
                </a:defRPr>
              </a:lvl6pPr>
              <a:lvl7pPr marL="2971800" indent="-228600" eaLnBrk="1" hangingPunct="1">
                <a:lnSpc>
                  <a:spcPct val="90000"/>
                </a:lnSpc>
                <a:spcBef>
                  <a:spcPts val="500"/>
                </a:spcBef>
                <a:buFont typeface="Arial" panose="020B0604020202020204" pitchFamily="34" charset="0"/>
                <a:buChar char="•"/>
                <a:defRPr sz="1800">
                  <a:solidFill>
                    <a:schemeClr val="tx1"/>
                  </a:solidFill>
                  <a:latin typeface="+mn-lt"/>
                </a:defRPr>
              </a:lvl7pPr>
              <a:lvl8pPr marL="3429000" indent="-228600" eaLnBrk="1" hangingPunct="1">
                <a:lnSpc>
                  <a:spcPct val="90000"/>
                </a:lnSpc>
                <a:spcBef>
                  <a:spcPts val="500"/>
                </a:spcBef>
                <a:buFont typeface="Arial" panose="020B0604020202020204" pitchFamily="34" charset="0"/>
                <a:buChar char="•"/>
                <a:defRPr sz="1800">
                  <a:solidFill>
                    <a:schemeClr val="tx1"/>
                  </a:solidFill>
                  <a:latin typeface="+mn-lt"/>
                </a:defRPr>
              </a:lvl8pPr>
              <a:lvl9pPr marL="3886200" indent="-228600" eaLnBrk="1" hangingPunct="1">
                <a:lnSpc>
                  <a:spcPct val="90000"/>
                </a:lnSpc>
                <a:spcBef>
                  <a:spcPts val="500"/>
                </a:spcBef>
                <a:buFont typeface="Arial" panose="020B0604020202020204" pitchFamily="34" charset="0"/>
                <a:buChar char="•"/>
                <a:defRPr sz="1800">
                  <a:solidFill>
                    <a:schemeClr val="tx1"/>
                  </a:solidFill>
                  <a:latin typeface="+mn-lt"/>
                </a:defRPr>
              </a:lvl9pPr>
            </a:lstStyle>
            <a:p>
              <a:pPr marL="0" marR="0" lvl="0" indent="0" defTabSz="914400" eaLnBrk="0" fontAlgn="base" latinLnBrk="0" hangingPunct="0">
                <a:lnSpc>
                  <a:spcPct val="120000"/>
                </a:lnSpc>
                <a:spcBef>
                  <a:spcPts val="1000"/>
                </a:spcBef>
                <a:spcAft>
                  <a:spcPct val="0"/>
                </a:spcAft>
                <a:buClrTx/>
                <a:buSzPct val="100000"/>
                <a:buFont typeface="Arial" panose="020B0604020202020204" pitchFamily="34" charset="0"/>
                <a:buNone/>
                <a:tabLst/>
                <a:defRPr/>
              </a:pPr>
              <a:r>
                <a:rPr kumimoji="0" lang="zh-CN" altLang="en-US" sz="2400" b="1" i="0" u="none" strike="noStrike" kern="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rPr>
                <a:t>应对危机事件响应所需时间</a:t>
              </a:r>
              <a:endParaRPr kumimoji="0" sz="2400" b="1" i="0" u="none" strike="noStrike" kern="0" cap="none" spc="0" normalizeH="0" baseline="0" noProof="0" dirty="0">
                <a:ln>
                  <a:noFill/>
                </a:ln>
                <a:solidFill>
                  <a:srgbClr val="005692"/>
                </a:solidFill>
                <a:effectLst/>
                <a:uLnTx/>
                <a:uFillTx/>
                <a:latin typeface="微软雅黑" panose="020B0503020204020204" pitchFamily="34" charset="-122"/>
                <a:ea typeface="微软雅黑" panose="020B0503020204020204" pitchFamily="34" charset="-122"/>
                <a:cs typeface="Arial"/>
                <a:sym typeface="Calibri" panose="020F0502020204030204" pitchFamily="34" charset="0"/>
              </a:endParaRPr>
            </a:p>
          </p:txBody>
        </p:sp>
        <p:sp>
          <p:nvSpPr>
            <p:cNvPr id="12" name="object 12">
              <a:extLst>
                <a:ext uri="{FF2B5EF4-FFF2-40B4-BE49-F238E27FC236}">
                  <a16:creationId xmlns:a16="http://schemas.microsoft.com/office/drawing/2014/main" id="{9CE6A514-87AD-4A7E-A1C2-72FF70B4303B}"/>
                </a:ext>
              </a:extLst>
            </p:cNvPr>
            <p:cNvSpPr txBox="1"/>
            <p:nvPr/>
          </p:nvSpPr>
          <p:spPr>
            <a:xfrm>
              <a:off x="5542206" y="3962826"/>
              <a:ext cx="1412870" cy="500137"/>
            </a:xfrm>
            <a:prstGeom prst="rect">
              <a:avLst/>
            </a:prstGeom>
          </p:spPr>
          <p:txBody>
            <a:bodyPr vert="horz" wrap="square" lIns="0" tIns="7620" rIns="0" bIns="0" rtlCol="0">
              <a:spAutoFit/>
            </a:bodyPr>
            <a:lstStyle>
              <a:defPPr>
                <a:defRPr lang="en-US"/>
              </a:defPPr>
              <a:lvl1pPr marL="42545" marR="5080" indent="-30480" algn="r" defTabSz="457200" eaLnBrk="1" fontAlgn="auto" hangingPunct="1">
                <a:spcBef>
                  <a:spcPts val="60"/>
                </a:spcBef>
                <a:spcAft>
                  <a:spcPts val="0"/>
                </a:spcAft>
                <a:buClrTx/>
                <a:buSzTx/>
                <a:buFontTx/>
                <a:tabLst/>
                <a:defRPr kumimoji="0" sz="1600" b="1" strike="noStrike" kern="0" cap="none" spc="-15" normalizeH="0">
                  <a:ln>
                    <a:noFill/>
                  </a:ln>
                  <a:solidFill>
                    <a:srgbClr val="231F20"/>
                  </a:solidFill>
                  <a:effectLst/>
                  <a:uLnTx/>
                  <a:uFillTx/>
                  <a:latin typeface="Gotham Book"/>
                  <a:cs typeface="Gotham Book"/>
                </a:defRPr>
              </a:lvl1pPr>
            </a:lstStyle>
            <a:p>
              <a:pPr marL="42545" marR="5080" lvl="0" indent="-30480" algn="r" defTabSz="457200" eaLnBrk="1" fontAlgn="auto" latinLnBrk="0" hangingPunct="1">
                <a:lnSpc>
                  <a:spcPct val="100000"/>
                </a:lnSpc>
                <a:spcBef>
                  <a:spcPts val="60"/>
                </a:spcBef>
                <a:spcAft>
                  <a:spcPts val="0"/>
                </a:spcAft>
                <a:buClrTx/>
                <a:buSzTx/>
                <a:buFontTx/>
                <a:buNone/>
                <a:tabLst/>
                <a:defRPr/>
              </a:pPr>
              <a:r>
                <a:rPr kumimoji="0" lang="zh-CN" altLang="en-US" sz="1600" b="1" i="0" u="none" strike="noStrike" kern="0" cap="none" spc="-15" normalizeH="0" baseline="0" noProof="0" dirty="0">
                  <a:ln>
                    <a:noFill/>
                  </a:ln>
                  <a:solidFill>
                    <a:srgbClr val="231F20"/>
                  </a:solidFill>
                  <a:effectLst/>
                  <a:uLnTx/>
                  <a:uFillTx/>
                  <a:latin typeface="Gotham Book"/>
                  <a:sym typeface="Calibri" panose="020F0502020204030204" pitchFamily="34" charset="0"/>
                </a:rPr>
                <a:t>使用人工接近实时处理</a:t>
              </a:r>
              <a:endParaRPr kumimoji="0" sz="1600" b="1" i="0" u="none" strike="noStrike" kern="0" cap="none" spc="-15" normalizeH="0" baseline="0" noProof="0" dirty="0">
                <a:ln>
                  <a:noFill/>
                </a:ln>
                <a:solidFill>
                  <a:srgbClr val="231F20"/>
                </a:solidFill>
                <a:effectLst/>
                <a:uLnTx/>
                <a:uFillTx/>
                <a:latin typeface="Gotham Book"/>
                <a:sym typeface="Calibri" panose="020F0502020204030204" pitchFamily="34" charset="0"/>
              </a:endParaRPr>
            </a:p>
          </p:txBody>
        </p:sp>
        <p:sp>
          <p:nvSpPr>
            <p:cNvPr id="13" name="object 15">
              <a:extLst>
                <a:ext uri="{FF2B5EF4-FFF2-40B4-BE49-F238E27FC236}">
                  <a16:creationId xmlns:a16="http://schemas.microsoft.com/office/drawing/2014/main" id="{99CE04BA-F624-4832-862F-E8513B0EA7EA}"/>
                </a:ext>
              </a:extLst>
            </p:cNvPr>
            <p:cNvSpPr txBox="1"/>
            <p:nvPr/>
          </p:nvSpPr>
          <p:spPr>
            <a:xfrm>
              <a:off x="5703430" y="2648874"/>
              <a:ext cx="1464764" cy="746358"/>
            </a:xfrm>
            <a:prstGeom prst="rect">
              <a:avLst/>
            </a:prstGeom>
          </p:spPr>
          <p:txBody>
            <a:bodyPr vert="horz" wrap="square" lIns="0" tIns="7620" rIns="0" bIns="0" rtlCol="0">
              <a:spAutoFit/>
            </a:bodyPr>
            <a:lstStyle>
              <a:defPPr>
                <a:defRPr lang="en-US"/>
              </a:defPPr>
              <a:lvl1pPr marL="42545" marR="5080" indent="-30480" algn="r" defTabSz="457200" eaLnBrk="1" fontAlgn="auto" hangingPunct="1">
                <a:spcBef>
                  <a:spcPts val="60"/>
                </a:spcBef>
                <a:spcAft>
                  <a:spcPts val="0"/>
                </a:spcAft>
                <a:buClrTx/>
                <a:buSzTx/>
                <a:buFontTx/>
                <a:tabLst/>
                <a:defRPr kumimoji="0" sz="1600" b="1" strike="noStrike" kern="0" cap="none" spc="-15" normalizeH="0">
                  <a:ln>
                    <a:noFill/>
                  </a:ln>
                  <a:solidFill>
                    <a:srgbClr val="231F20"/>
                  </a:solidFill>
                  <a:effectLst/>
                  <a:uLnTx/>
                  <a:uFillTx/>
                  <a:latin typeface="Gotham Book"/>
                  <a:cs typeface="Gotham Book"/>
                </a:defRPr>
              </a:lvl1pPr>
            </a:lstStyle>
            <a:p>
              <a:pPr marL="42545" marR="5080" lvl="0" indent="-30480" algn="r" defTabSz="457200" eaLnBrk="1" fontAlgn="auto" latinLnBrk="0" hangingPunct="1">
                <a:lnSpc>
                  <a:spcPct val="100000"/>
                </a:lnSpc>
                <a:spcBef>
                  <a:spcPts val="60"/>
                </a:spcBef>
                <a:spcAft>
                  <a:spcPts val="0"/>
                </a:spcAft>
                <a:buClrTx/>
                <a:buSzTx/>
                <a:buFontTx/>
                <a:buNone/>
                <a:tabLst/>
                <a:defRPr/>
              </a:pPr>
              <a:r>
                <a:rPr kumimoji="0" lang="zh-CN" altLang="en-US" sz="1600" b="1" i="0" u="none" strike="noStrike" kern="0" cap="none" spc="-15" normalizeH="0" baseline="0" noProof="0" dirty="0">
                  <a:ln>
                    <a:noFill/>
                  </a:ln>
                  <a:solidFill>
                    <a:srgbClr val="231F20"/>
                  </a:solidFill>
                  <a:effectLst/>
                  <a:uLnTx/>
                  <a:uFillTx/>
                  <a:latin typeface="Gotham Book"/>
                  <a:sym typeface="Calibri" panose="020F0502020204030204" pitchFamily="34" charset="0"/>
                </a:rPr>
                <a:t>由于某些阶段需要人工操作，需花费数周时间</a:t>
              </a:r>
              <a:endParaRPr kumimoji="0" sz="1600" b="1" i="0" u="none" strike="noStrike" kern="0" cap="none" spc="-15" normalizeH="0" baseline="0" noProof="0" dirty="0">
                <a:ln>
                  <a:noFill/>
                </a:ln>
                <a:solidFill>
                  <a:srgbClr val="231F20"/>
                </a:solidFill>
                <a:effectLst/>
                <a:uLnTx/>
                <a:uFillTx/>
                <a:latin typeface="Gotham Book"/>
                <a:sym typeface="Calibri" panose="020F0502020204030204" pitchFamily="34" charset="0"/>
              </a:endParaRPr>
            </a:p>
          </p:txBody>
        </p:sp>
        <p:sp>
          <p:nvSpPr>
            <p:cNvPr id="14" name="object 17">
              <a:extLst>
                <a:ext uri="{FF2B5EF4-FFF2-40B4-BE49-F238E27FC236}">
                  <a16:creationId xmlns:a16="http://schemas.microsoft.com/office/drawing/2014/main" id="{FE198733-71F0-4885-8EA8-D97D6023E282}"/>
                </a:ext>
              </a:extLst>
            </p:cNvPr>
            <p:cNvSpPr txBox="1"/>
            <p:nvPr/>
          </p:nvSpPr>
          <p:spPr>
            <a:xfrm>
              <a:off x="6744776" y="1595352"/>
              <a:ext cx="1681794" cy="508857"/>
            </a:xfrm>
            <a:prstGeom prst="rect">
              <a:avLst/>
            </a:prstGeom>
          </p:spPr>
          <p:txBody>
            <a:bodyPr vert="horz" wrap="square" lIns="0" tIns="7620" rIns="0" bIns="0" rtlCol="0">
              <a:spAutoFit/>
            </a:bodyPr>
            <a:lstStyle/>
            <a:p>
              <a:pPr marL="42545" marR="5080" lvl="0" indent="-30480" algn="r" defTabSz="457200" eaLnBrk="1" fontAlgn="auto" latinLnBrk="0" hangingPunct="1">
                <a:lnSpc>
                  <a:spcPct val="100000"/>
                </a:lnSpc>
                <a:spcBef>
                  <a:spcPts val="60"/>
                </a:spcBef>
                <a:spcAft>
                  <a:spcPts val="0"/>
                </a:spcAft>
                <a:buClrTx/>
                <a:buSzTx/>
                <a:buFontTx/>
                <a:buNone/>
                <a:tabLst/>
                <a:defRPr/>
              </a:pPr>
              <a:r>
                <a:rPr kumimoji="0" lang="zh-CN" altLang="en-US" sz="1600" b="1" i="0" u="none" strike="noStrike" kern="0" cap="none" spc="-15" normalizeH="0" baseline="0" noProof="0" dirty="0">
                  <a:ln>
                    <a:noFill/>
                  </a:ln>
                  <a:solidFill>
                    <a:srgbClr val="231F20"/>
                  </a:solidFill>
                  <a:effectLst/>
                  <a:uLnTx/>
                  <a:uFillTx/>
                  <a:latin typeface="Gotham Book"/>
                  <a:cs typeface="Gotham Book"/>
                  <a:sym typeface="Calibri" panose="020F0502020204030204" pitchFamily="34" charset="0"/>
                </a:rPr>
                <a:t>我们可以依赖我们严格的</a:t>
              </a:r>
              <a:r>
                <a:rPr kumimoji="0" lang="en-US" altLang="zh-CN" sz="1600" b="1" i="0" u="none" strike="noStrike" kern="0" cap="none" spc="-15" normalizeH="0" baseline="0" noProof="0" dirty="0">
                  <a:ln>
                    <a:noFill/>
                  </a:ln>
                  <a:solidFill>
                    <a:srgbClr val="231F20"/>
                  </a:solidFill>
                  <a:effectLst/>
                  <a:uLnTx/>
                  <a:uFillTx/>
                  <a:latin typeface="Gotham Book"/>
                  <a:cs typeface="Gotham Book"/>
                  <a:sym typeface="Calibri" panose="020F0502020204030204" pitchFamily="34" charset="0"/>
                </a:rPr>
                <a:t>MSSP</a:t>
              </a:r>
              <a:r>
                <a:rPr kumimoji="0" lang="zh-CN" altLang="en-US" sz="1600" b="1" i="0" u="none" strike="noStrike" kern="0" cap="none" spc="-15" normalizeH="0" baseline="0" noProof="0" dirty="0">
                  <a:ln>
                    <a:noFill/>
                  </a:ln>
                  <a:solidFill>
                    <a:srgbClr val="231F20"/>
                  </a:solidFill>
                  <a:effectLst/>
                  <a:uLnTx/>
                  <a:uFillTx/>
                  <a:latin typeface="Gotham Book"/>
                  <a:cs typeface="Gotham Book"/>
                  <a:sym typeface="Calibri" panose="020F0502020204030204" pitchFamily="34" charset="0"/>
                </a:rPr>
                <a:t> </a:t>
              </a:r>
              <a:r>
                <a:rPr kumimoji="0" lang="en-US" altLang="zh-CN" sz="1600" b="1" i="0" u="none" strike="noStrike" kern="0" cap="none" spc="-15" normalizeH="0" baseline="0" noProof="0" dirty="0">
                  <a:ln>
                    <a:noFill/>
                  </a:ln>
                  <a:solidFill>
                    <a:srgbClr val="231F20"/>
                  </a:solidFill>
                  <a:effectLst/>
                  <a:uLnTx/>
                  <a:uFillTx/>
                  <a:latin typeface="Gotham Book"/>
                  <a:cs typeface="Gotham Book"/>
                  <a:sym typeface="Calibri" panose="020F0502020204030204" pitchFamily="34" charset="0"/>
                </a:rPr>
                <a:t>SLA</a:t>
              </a:r>
              <a:endParaRPr kumimoji="0" sz="1600" b="1" i="0" u="none" strike="noStrike" kern="0" cap="none" spc="0" normalizeH="0" baseline="0" noProof="0" dirty="0">
                <a:ln>
                  <a:noFill/>
                </a:ln>
                <a:solidFill>
                  <a:prstClr val="black"/>
                </a:solidFill>
                <a:effectLst/>
                <a:uLnTx/>
                <a:uFillTx/>
                <a:latin typeface="Gotham Book"/>
                <a:cs typeface="Gotham Book"/>
                <a:sym typeface="Calibri" panose="020F0502020204030204" pitchFamily="34" charset="0"/>
              </a:endParaRPr>
            </a:p>
          </p:txBody>
        </p:sp>
        <p:sp>
          <p:nvSpPr>
            <p:cNvPr id="15" name="object 13">
              <a:extLst>
                <a:ext uri="{FF2B5EF4-FFF2-40B4-BE49-F238E27FC236}">
                  <a16:creationId xmlns:a16="http://schemas.microsoft.com/office/drawing/2014/main" id="{3773E56D-294E-4073-81F9-E91B2AD85629}"/>
                </a:ext>
              </a:extLst>
            </p:cNvPr>
            <p:cNvSpPr txBox="1"/>
            <p:nvPr/>
          </p:nvSpPr>
          <p:spPr>
            <a:xfrm>
              <a:off x="9356928" y="1556577"/>
              <a:ext cx="1681793" cy="505267"/>
            </a:xfrm>
            <a:prstGeom prst="rect">
              <a:avLst/>
            </a:prstGeom>
          </p:spPr>
          <p:txBody>
            <a:bodyPr vert="horz" wrap="square" lIns="0" tIns="12700" rIns="0" bIns="0" rtlCol="0">
              <a:spAutoFit/>
            </a:bodyPr>
            <a:lstStyle/>
            <a:p>
              <a:pPr marL="12700" marR="0" lvl="0" indent="0" defTabSz="457200" eaLnBrk="1" fontAlgn="auto" latinLnBrk="0" hangingPunct="1">
                <a:lnSpc>
                  <a:spcPct val="100000"/>
                </a:lnSpc>
                <a:spcBef>
                  <a:spcPts val="100"/>
                </a:spcBef>
                <a:spcAft>
                  <a:spcPts val="0"/>
                </a:spcAft>
                <a:buClrTx/>
                <a:buSzTx/>
                <a:buFontTx/>
                <a:buNone/>
                <a:tabLst/>
                <a:defRPr/>
              </a:pPr>
              <a:r>
                <a:rPr kumimoji="0" lang="zh-CN" altLang="en-US" sz="1600" b="1" i="0" u="none" strike="noStrike" kern="0" cap="none" spc="-20" normalizeH="0" baseline="0" noProof="0" dirty="0">
                  <a:ln>
                    <a:noFill/>
                  </a:ln>
                  <a:solidFill>
                    <a:srgbClr val="231F20"/>
                  </a:solidFill>
                  <a:effectLst/>
                  <a:uLnTx/>
                  <a:uFillTx/>
                  <a:latin typeface="Gotham Book"/>
                  <a:cs typeface="Gotham Book"/>
                  <a:sym typeface="Calibri" panose="020F0502020204030204" pitchFamily="34" charset="0"/>
                </a:rPr>
                <a:t>使用自动化工具接近实时处理</a:t>
              </a:r>
              <a:endParaRPr kumimoji="0" sz="1600" b="1" i="0" u="none" strike="noStrike" kern="0" cap="none" spc="0" normalizeH="0" baseline="0" noProof="0" dirty="0">
                <a:ln>
                  <a:noFill/>
                </a:ln>
                <a:solidFill>
                  <a:prstClr val="black"/>
                </a:solidFill>
                <a:effectLst/>
                <a:uLnTx/>
                <a:uFillTx/>
                <a:latin typeface="Gotham Book"/>
                <a:cs typeface="Gotham Book"/>
                <a:sym typeface="Calibri" panose="020F0502020204030204" pitchFamily="34" charset="0"/>
              </a:endParaRPr>
            </a:p>
          </p:txBody>
        </p:sp>
        <p:sp>
          <p:nvSpPr>
            <p:cNvPr id="17" name="object 14">
              <a:extLst>
                <a:ext uri="{FF2B5EF4-FFF2-40B4-BE49-F238E27FC236}">
                  <a16:creationId xmlns:a16="http://schemas.microsoft.com/office/drawing/2014/main" id="{E30D175B-F713-414D-8607-0EF43EF96060}"/>
                </a:ext>
              </a:extLst>
            </p:cNvPr>
            <p:cNvSpPr txBox="1"/>
            <p:nvPr/>
          </p:nvSpPr>
          <p:spPr>
            <a:xfrm>
              <a:off x="9886057" y="4074577"/>
              <a:ext cx="1170082" cy="500137"/>
            </a:xfrm>
            <a:prstGeom prst="rect">
              <a:avLst/>
            </a:prstGeom>
          </p:spPr>
          <p:txBody>
            <a:bodyPr vert="horz" wrap="square" lIns="0" tIns="7620" rIns="0" bIns="0" rtlCol="0">
              <a:spAutoFit/>
            </a:bodyPr>
            <a:lstStyle/>
            <a:p>
              <a:pPr marL="12700" marR="5080" lvl="0" indent="0" defTabSz="457200" eaLnBrk="1" fontAlgn="auto" latinLnBrk="0" hangingPunct="1">
                <a:lnSpc>
                  <a:spcPct val="100000"/>
                </a:lnSpc>
                <a:spcBef>
                  <a:spcPts val="60"/>
                </a:spcBef>
                <a:spcAft>
                  <a:spcPts val="0"/>
                </a:spcAft>
                <a:buClrTx/>
                <a:buSzTx/>
                <a:buFontTx/>
                <a:buNone/>
                <a:tabLst/>
                <a:defRPr/>
              </a:pPr>
              <a:r>
                <a:rPr kumimoji="0" lang="zh-CN" altLang="en-US" sz="1600" b="1" i="0" u="none" strike="noStrike" kern="0" cap="none" spc="-15" normalizeH="0" baseline="0" noProof="0" dirty="0">
                  <a:ln>
                    <a:noFill/>
                  </a:ln>
                  <a:solidFill>
                    <a:srgbClr val="231F20"/>
                  </a:solidFill>
                  <a:effectLst/>
                  <a:uLnTx/>
                  <a:uFillTx/>
                  <a:latin typeface="Gotham Book"/>
                  <a:cs typeface="Gotham Book"/>
                  <a:sym typeface="Calibri" panose="020F0502020204030204" pitchFamily="34" charset="0"/>
                </a:rPr>
                <a:t>时长取决于事件本身</a:t>
              </a:r>
              <a:endParaRPr kumimoji="0" sz="1600" b="1" i="0" u="none" strike="noStrike" kern="0" cap="none" spc="0" normalizeH="0" baseline="0" noProof="0" dirty="0">
                <a:ln>
                  <a:noFill/>
                </a:ln>
                <a:solidFill>
                  <a:prstClr val="black"/>
                </a:solidFill>
                <a:effectLst/>
                <a:uLnTx/>
                <a:uFillTx/>
                <a:latin typeface="Gotham Book"/>
                <a:cs typeface="Gotham Book"/>
                <a:sym typeface="Calibri" panose="020F0502020204030204" pitchFamily="34" charset="0"/>
              </a:endParaRPr>
            </a:p>
          </p:txBody>
        </p:sp>
        <p:sp>
          <p:nvSpPr>
            <p:cNvPr id="18" name="object 16">
              <a:extLst>
                <a:ext uri="{FF2B5EF4-FFF2-40B4-BE49-F238E27FC236}">
                  <a16:creationId xmlns:a16="http://schemas.microsoft.com/office/drawing/2014/main" id="{31C67E94-46E0-40F4-AFBD-13DCF5CA7138}"/>
                </a:ext>
              </a:extLst>
            </p:cNvPr>
            <p:cNvSpPr txBox="1"/>
            <p:nvPr/>
          </p:nvSpPr>
          <p:spPr>
            <a:xfrm>
              <a:off x="10356354" y="2443231"/>
              <a:ext cx="1240850" cy="764953"/>
            </a:xfrm>
            <a:prstGeom prst="rect">
              <a:avLst/>
            </a:prstGeom>
          </p:spPr>
          <p:txBody>
            <a:bodyPr vert="horz" wrap="square" lIns="0" tIns="7620" rIns="0" bIns="0" rtlCol="0">
              <a:spAutoFit/>
            </a:bodyPr>
            <a:lstStyle/>
            <a:p>
              <a:pPr marL="12700" marR="5080" lvl="0" indent="0" defTabSz="457200" eaLnBrk="1" fontAlgn="auto" latinLnBrk="0" hangingPunct="1">
                <a:lnSpc>
                  <a:spcPct val="100000"/>
                </a:lnSpc>
                <a:spcBef>
                  <a:spcPts val="60"/>
                </a:spcBef>
                <a:spcAft>
                  <a:spcPts val="0"/>
                </a:spcAft>
                <a:buClrTx/>
                <a:buSzTx/>
                <a:buFontTx/>
                <a:buNone/>
                <a:tabLst/>
                <a:defRPr/>
              </a:pPr>
              <a:r>
                <a:rPr kumimoji="0" lang="zh-CN" altLang="en-US" sz="1600" b="1" i="0" u="none" strike="noStrike" kern="0" cap="none" spc="-20" normalizeH="0" baseline="0" noProof="0" dirty="0">
                  <a:ln>
                    <a:noFill/>
                  </a:ln>
                  <a:solidFill>
                    <a:srgbClr val="231F20"/>
                  </a:solidFill>
                  <a:effectLst/>
                  <a:uLnTx/>
                  <a:uFillTx/>
                  <a:latin typeface="Gotham Book"/>
                  <a:cs typeface="Gotham Book"/>
                  <a:sym typeface="Calibri" panose="020F0502020204030204" pitchFamily="34" charset="0"/>
                </a:rPr>
                <a:t>完全修复可能需要数月，包括调查在内</a:t>
              </a:r>
              <a:endParaRPr kumimoji="0" sz="1600" b="1" i="0" u="none" strike="noStrike" kern="0" cap="none" spc="0" normalizeH="0" baseline="0" noProof="0" dirty="0">
                <a:ln>
                  <a:noFill/>
                </a:ln>
                <a:solidFill>
                  <a:prstClr val="black"/>
                </a:solidFill>
                <a:effectLst/>
                <a:uLnTx/>
                <a:uFillTx/>
                <a:latin typeface="Gotham Book"/>
                <a:cs typeface="Gotham Book"/>
                <a:sym typeface="Calibri" panose="020F0502020204030204" pitchFamily="34" charset="0"/>
              </a:endParaRPr>
            </a:p>
          </p:txBody>
        </p:sp>
        <p:grpSp>
          <p:nvGrpSpPr>
            <p:cNvPr id="19" name="PA-时间-286958">
              <a:extLst>
                <a:ext uri="{FF2B5EF4-FFF2-40B4-BE49-F238E27FC236}">
                  <a16:creationId xmlns:a16="http://schemas.microsoft.com/office/drawing/2014/main" id="{44BE9C2A-6F5D-427D-9F8D-BD10748A34D0}"/>
                </a:ext>
              </a:extLst>
            </p:cNvPr>
            <p:cNvGrpSpPr>
              <a:grpSpLocks noChangeAspect="1"/>
            </p:cNvGrpSpPr>
            <p:nvPr>
              <p:custDataLst>
                <p:tags r:id="rId2"/>
              </p:custDataLst>
            </p:nvPr>
          </p:nvGrpSpPr>
          <p:grpSpPr bwMode="auto">
            <a:xfrm>
              <a:off x="8333661" y="2977990"/>
              <a:ext cx="1021378" cy="893163"/>
              <a:chOff x="3348" y="1756"/>
              <a:chExt cx="940" cy="822"/>
            </a:xfrm>
          </p:grpSpPr>
          <p:sp>
            <p:nvSpPr>
              <p:cNvPr id="20" name="PA-椭圆 164">
                <a:extLst>
                  <a:ext uri="{FF2B5EF4-FFF2-40B4-BE49-F238E27FC236}">
                    <a16:creationId xmlns:a16="http://schemas.microsoft.com/office/drawing/2014/main" id="{F9DF319C-AA37-4325-9DED-F8E490092278}"/>
                  </a:ext>
                </a:extLst>
              </p:cNvPr>
              <p:cNvSpPr>
                <a:spLocks noChangeArrowheads="1"/>
              </p:cNvSpPr>
              <p:nvPr>
                <p:custDataLst>
                  <p:tags r:id="rId3"/>
                </p:custDataLst>
              </p:nvPr>
            </p:nvSpPr>
            <p:spPr bwMode="auto">
              <a:xfrm>
                <a:off x="3586" y="1865"/>
                <a:ext cx="594" cy="594"/>
              </a:xfrm>
              <a:prstGeom prst="ellipse">
                <a:avLst/>
              </a:prstGeom>
              <a:solidFill>
                <a:srgbClr val="ED8F27"/>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1" name="PA-椭圆 165">
                <a:extLst>
                  <a:ext uri="{FF2B5EF4-FFF2-40B4-BE49-F238E27FC236}">
                    <a16:creationId xmlns:a16="http://schemas.microsoft.com/office/drawing/2014/main" id="{EDC2F0EB-271D-4D61-8898-FE185C1C4E9F}"/>
                  </a:ext>
                </a:extLst>
              </p:cNvPr>
              <p:cNvSpPr>
                <a:spLocks noChangeArrowheads="1"/>
              </p:cNvSpPr>
              <p:nvPr>
                <p:custDataLst>
                  <p:tags r:id="rId4"/>
                </p:custDataLst>
              </p:nvPr>
            </p:nvSpPr>
            <p:spPr bwMode="auto">
              <a:xfrm>
                <a:off x="3641" y="1921"/>
                <a:ext cx="483" cy="482"/>
              </a:xfrm>
              <a:prstGeom prst="ellipse">
                <a:avLst/>
              </a:prstGeom>
              <a:solidFill>
                <a:srgbClr val="FCE3C3"/>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2" name="PA-任意多边形 166">
                <a:extLst>
                  <a:ext uri="{FF2B5EF4-FFF2-40B4-BE49-F238E27FC236}">
                    <a16:creationId xmlns:a16="http://schemas.microsoft.com/office/drawing/2014/main" id="{91871A48-AC92-48C8-A069-842502A35FB2}"/>
                  </a:ext>
                </a:extLst>
              </p:cNvPr>
              <p:cNvSpPr>
                <a:spLocks noEditPoints="1"/>
              </p:cNvSpPr>
              <p:nvPr>
                <p:custDataLst>
                  <p:tags r:id="rId5"/>
                </p:custDataLst>
              </p:nvPr>
            </p:nvSpPr>
            <p:spPr bwMode="auto">
              <a:xfrm>
                <a:off x="3621" y="1900"/>
                <a:ext cx="526" cy="526"/>
              </a:xfrm>
              <a:custGeom>
                <a:avLst/>
                <a:gdLst>
                  <a:gd name="T0" fmla="*/ 698 w 1395"/>
                  <a:gd name="T1" fmla="*/ 1395 h 1395"/>
                  <a:gd name="T2" fmla="*/ 0 w 1395"/>
                  <a:gd name="T3" fmla="*/ 698 h 1395"/>
                  <a:gd name="T4" fmla="*/ 698 w 1395"/>
                  <a:gd name="T5" fmla="*/ 0 h 1395"/>
                  <a:gd name="T6" fmla="*/ 1395 w 1395"/>
                  <a:gd name="T7" fmla="*/ 698 h 1395"/>
                  <a:gd name="T8" fmla="*/ 698 w 1395"/>
                  <a:gd name="T9" fmla="*/ 1395 h 1395"/>
                  <a:gd name="T10" fmla="*/ 698 w 1395"/>
                  <a:gd name="T11" fmla="*/ 68 h 1395"/>
                  <a:gd name="T12" fmla="*/ 68 w 1395"/>
                  <a:gd name="T13" fmla="*/ 698 h 1395"/>
                  <a:gd name="T14" fmla="*/ 698 w 1395"/>
                  <a:gd name="T15" fmla="*/ 1327 h 1395"/>
                  <a:gd name="T16" fmla="*/ 1327 w 1395"/>
                  <a:gd name="T17" fmla="*/ 698 h 1395"/>
                  <a:gd name="T18" fmla="*/ 698 w 1395"/>
                  <a:gd name="T19" fmla="*/ 68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5" h="1395">
                    <a:moveTo>
                      <a:pt x="698" y="1395"/>
                    </a:moveTo>
                    <a:cubicBezTo>
                      <a:pt x="313" y="1395"/>
                      <a:pt x="0" y="1082"/>
                      <a:pt x="0" y="698"/>
                    </a:cubicBezTo>
                    <a:cubicBezTo>
                      <a:pt x="0" y="313"/>
                      <a:pt x="313" y="0"/>
                      <a:pt x="698" y="0"/>
                    </a:cubicBezTo>
                    <a:cubicBezTo>
                      <a:pt x="1082" y="0"/>
                      <a:pt x="1395" y="313"/>
                      <a:pt x="1395" y="698"/>
                    </a:cubicBezTo>
                    <a:cubicBezTo>
                      <a:pt x="1395" y="1082"/>
                      <a:pt x="1082" y="1395"/>
                      <a:pt x="698" y="1395"/>
                    </a:cubicBezTo>
                    <a:close/>
                    <a:moveTo>
                      <a:pt x="698" y="68"/>
                    </a:moveTo>
                    <a:cubicBezTo>
                      <a:pt x="351" y="68"/>
                      <a:pt x="68" y="351"/>
                      <a:pt x="68" y="698"/>
                    </a:cubicBezTo>
                    <a:cubicBezTo>
                      <a:pt x="68" y="1045"/>
                      <a:pt x="351" y="1327"/>
                      <a:pt x="698" y="1327"/>
                    </a:cubicBezTo>
                    <a:cubicBezTo>
                      <a:pt x="1045" y="1327"/>
                      <a:pt x="1327" y="1045"/>
                      <a:pt x="1327" y="698"/>
                    </a:cubicBezTo>
                    <a:cubicBezTo>
                      <a:pt x="1327" y="351"/>
                      <a:pt x="1045" y="68"/>
                      <a:pt x="698" y="68"/>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3" name="PA-任意多边形 167">
                <a:extLst>
                  <a:ext uri="{FF2B5EF4-FFF2-40B4-BE49-F238E27FC236}">
                    <a16:creationId xmlns:a16="http://schemas.microsoft.com/office/drawing/2014/main" id="{533CAE24-4661-4267-94F8-9C1A70969177}"/>
                  </a:ext>
                </a:extLst>
              </p:cNvPr>
              <p:cNvSpPr>
                <a:spLocks noEditPoints="1"/>
              </p:cNvSpPr>
              <p:nvPr>
                <p:custDataLst>
                  <p:tags r:id="rId6"/>
                </p:custDataLst>
              </p:nvPr>
            </p:nvSpPr>
            <p:spPr bwMode="auto">
              <a:xfrm>
                <a:off x="3565" y="1844"/>
                <a:ext cx="638" cy="638"/>
              </a:xfrm>
              <a:custGeom>
                <a:avLst/>
                <a:gdLst>
                  <a:gd name="T0" fmla="*/ 845 w 1690"/>
                  <a:gd name="T1" fmla="*/ 1690 h 1690"/>
                  <a:gd name="T2" fmla="*/ 0 w 1690"/>
                  <a:gd name="T3" fmla="*/ 845 h 1690"/>
                  <a:gd name="T4" fmla="*/ 845 w 1690"/>
                  <a:gd name="T5" fmla="*/ 0 h 1690"/>
                  <a:gd name="T6" fmla="*/ 1690 w 1690"/>
                  <a:gd name="T7" fmla="*/ 845 h 1690"/>
                  <a:gd name="T8" fmla="*/ 845 w 1690"/>
                  <a:gd name="T9" fmla="*/ 1690 h 1690"/>
                  <a:gd name="T10" fmla="*/ 845 w 1690"/>
                  <a:gd name="T11" fmla="*/ 68 h 1690"/>
                  <a:gd name="T12" fmla="*/ 68 w 1690"/>
                  <a:gd name="T13" fmla="*/ 845 h 1690"/>
                  <a:gd name="T14" fmla="*/ 845 w 1690"/>
                  <a:gd name="T15" fmla="*/ 1621 h 1690"/>
                  <a:gd name="T16" fmla="*/ 1622 w 1690"/>
                  <a:gd name="T17" fmla="*/ 845 h 1690"/>
                  <a:gd name="T18" fmla="*/ 845 w 1690"/>
                  <a:gd name="T19" fmla="*/ 68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0" h="1690">
                    <a:moveTo>
                      <a:pt x="845" y="1690"/>
                    </a:moveTo>
                    <a:cubicBezTo>
                      <a:pt x="379" y="1690"/>
                      <a:pt x="0" y="1311"/>
                      <a:pt x="0" y="845"/>
                    </a:cubicBezTo>
                    <a:cubicBezTo>
                      <a:pt x="0" y="379"/>
                      <a:pt x="379" y="0"/>
                      <a:pt x="845" y="0"/>
                    </a:cubicBezTo>
                    <a:cubicBezTo>
                      <a:pt x="1311" y="0"/>
                      <a:pt x="1690" y="379"/>
                      <a:pt x="1690" y="845"/>
                    </a:cubicBezTo>
                    <a:cubicBezTo>
                      <a:pt x="1690" y="1311"/>
                      <a:pt x="1311" y="1690"/>
                      <a:pt x="845" y="1690"/>
                    </a:cubicBezTo>
                    <a:close/>
                    <a:moveTo>
                      <a:pt x="845" y="68"/>
                    </a:moveTo>
                    <a:cubicBezTo>
                      <a:pt x="417" y="68"/>
                      <a:pt x="68" y="416"/>
                      <a:pt x="68" y="845"/>
                    </a:cubicBezTo>
                    <a:cubicBezTo>
                      <a:pt x="68" y="1273"/>
                      <a:pt x="417" y="1621"/>
                      <a:pt x="845" y="1621"/>
                    </a:cubicBezTo>
                    <a:cubicBezTo>
                      <a:pt x="1273" y="1621"/>
                      <a:pt x="1622" y="1273"/>
                      <a:pt x="1622" y="845"/>
                    </a:cubicBezTo>
                    <a:cubicBezTo>
                      <a:pt x="1622" y="416"/>
                      <a:pt x="1273" y="68"/>
                      <a:pt x="845" y="68"/>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4" name="PA-任意多边形 168">
                <a:extLst>
                  <a:ext uri="{FF2B5EF4-FFF2-40B4-BE49-F238E27FC236}">
                    <a16:creationId xmlns:a16="http://schemas.microsoft.com/office/drawing/2014/main" id="{FE0EBBAD-C072-43C1-BE78-C62074186CC2}"/>
                  </a:ext>
                </a:extLst>
              </p:cNvPr>
              <p:cNvSpPr>
                <a:spLocks noEditPoints="1"/>
              </p:cNvSpPr>
              <p:nvPr>
                <p:custDataLst>
                  <p:tags r:id="rId7"/>
                </p:custDataLst>
              </p:nvPr>
            </p:nvSpPr>
            <p:spPr bwMode="auto">
              <a:xfrm>
                <a:off x="3559" y="1756"/>
                <a:ext cx="652" cy="726"/>
              </a:xfrm>
              <a:custGeom>
                <a:avLst/>
                <a:gdLst>
                  <a:gd name="T0" fmla="*/ 862 w 1727"/>
                  <a:gd name="T1" fmla="*/ 1922 h 1922"/>
                  <a:gd name="T2" fmla="*/ 17 w 1727"/>
                  <a:gd name="T3" fmla="*/ 1077 h 1922"/>
                  <a:gd name="T4" fmla="*/ 862 w 1727"/>
                  <a:gd name="T5" fmla="*/ 232 h 1922"/>
                  <a:gd name="T6" fmla="*/ 1707 w 1727"/>
                  <a:gd name="T7" fmla="*/ 1077 h 1922"/>
                  <a:gd name="T8" fmla="*/ 862 w 1727"/>
                  <a:gd name="T9" fmla="*/ 1922 h 1922"/>
                  <a:gd name="T10" fmla="*/ 862 w 1727"/>
                  <a:gd name="T11" fmla="*/ 300 h 1922"/>
                  <a:gd name="T12" fmla="*/ 85 w 1727"/>
                  <a:gd name="T13" fmla="*/ 1077 h 1922"/>
                  <a:gd name="T14" fmla="*/ 862 w 1727"/>
                  <a:gd name="T15" fmla="*/ 1853 h 1922"/>
                  <a:gd name="T16" fmla="*/ 1639 w 1727"/>
                  <a:gd name="T17" fmla="*/ 1077 h 1922"/>
                  <a:gd name="T18" fmla="*/ 862 w 1727"/>
                  <a:gd name="T19" fmla="*/ 300 h 1922"/>
                  <a:gd name="T20" fmla="*/ 54 w 1727"/>
                  <a:gd name="T21" fmla="*/ 473 h 1922"/>
                  <a:gd name="T22" fmla="*/ 0 w 1727"/>
                  <a:gd name="T23" fmla="*/ 432 h 1922"/>
                  <a:gd name="T24" fmla="*/ 420 w 1727"/>
                  <a:gd name="T25" fmla="*/ 95 h 1922"/>
                  <a:gd name="T26" fmla="*/ 448 w 1727"/>
                  <a:gd name="T27" fmla="*/ 157 h 1922"/>
                  <a:gd name="T28" fmla="*/ 54 w 1727"/>
                  <a:gd name="T29" fmla="*/ 473 h 1922"/>
                  <a:gd name="T30" fmla="*/ 1673 w 1727"/>
                  <a:gd name="T31" fmla="*/ 477 h 1922"/>
                  <a:gd name="T32" fmla="*/ 862 w 1727"/>
                  <a:gd name="T33" fmla="*/ 68 h 1922"/>
                  <a:gd name="T34" fmla="*/ 862 w 1727"/>
                  <a:gd name="T35" fmla="*/ 0 h 1922"/>
                  <a:gd name="T36" fmla="*/ 1727 w 1727"/>
                  <a:gd name="T37" fmla="*/ 437 h 1922"/>
                  <a:gd name="T38" fmla="*/ 1673 w 1727"/>
                  <a:gd name="T39" fmla="*/ 477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7" h="1922">
                    <a:moveTo>
                      <a:pt x="862" y="1922"/>
                    </a:moveTo>
                    <a:cubicBezTo>
                      <a:pt x="396" y="1922"/>
                      <a:pt x="17" y="1543"/>
                      <a:pt x="17" y="1077"/>
                    </a:cubicBezTo>
                    <a:cubicBezTo>
                      <a:pt x="17" y="611"/>
                      <a:pt x="396" y="232"/>
                      <a:pt x="862" y="232"/>
                    </a:cubicBezTo>
                    <a:cubicBezTo>
                      <a:pt x="1328" y="232"/>
                      <a:pt x="1707" y="611"/>
                      <a:pt x="1707" y="1077"/>
                    </a:cubicBezTo>
                    <a:cubicBezTo>
                      <a:pt x="1707" y="1543"/>
                      <a:pt x="1328" y="1922"/>
                      <a:pt x="862" y="1922"/>
                    </a:cubicBezTo>
                    <a:close/>
                    <a:moveTo>
                      <a:pt x="862" y="300"/>
                    </a:moveTo>
                    <a:cubicBezTo>
                      <a:pt x="434" y="300"/>
                      <a:pt x="85" y="648"/>
                      <a:pt x="85" y="1077"/>
                    </a:cubicBezTo>
                    <a:cubicBezTo>
                      <a:pt x="85" y="1505"/>
                      <a:pt x="434" y="1853"/>
                      <a:pt x="862" y="1853"/>
                    </a:cubicBezTo>
                    <a:cubicBezTo>
                      <a:pt x="1290" y="1853"/>
                      <a:pt x="1639" y="1505"/>
                      <a:pt x="1639" y="1077"/>
                    </a:cubicBezTo>
                    <a:cubicBezTo>
                      <a:pt x="1639" y="648"/>
                      <a:pt x="1290" y="300"/>
                      <a:pt x="862" y="300"/>
                    </a:cubicBezTo>
                    <a:close/>
                    <a:moveTo>
                      <a:pt x="54" y="473"/>
                    </a:moveTo>
                    <a:lnTo>
                      <a:pt x="0" y="432"/>
                    </a:lnTo>
                    <a:cubicBezTo>
                      <a:pt x="109" y="286"/>
                      <a:pt x="255" y="169"/>
                      <a:pt x="420" y="95"/>
                    </a:cubicBezTo>
                    <a:lnTo>
                      <a:pt x="448" y="157"/>
                    </a:lnTo>
                    <a:cubicBezTo>
                      <a:pt x="293" y="227"/>
                      <a:pt x="157" y="336"/>
                      <a:pt x="54" y="473"/>
                    </a:cubicBezTo>
                    <a:close/>
                    <a:moveTo>
                      <a:pt x="1673" y="477"/>
                    </a:moveTo>
                    <a:cubicBezTo>
                      <a:pt x="1483" y="221"/>
                      <a:pt x="1180" y="68"/>
                      <a:pt x="862" y="68"/>
                    </a:cubicBezTo>
                    <a:lnTo>
                      <a:pt x="862" y="0"/>
                    </a:lnTo>
                    <a:cubicBezTo>
                      <a:pt x="1201" y="0"/>
                      <a:pt x="1525" y="164"/>
                      <a:pt x="1727" y="437"/>
                    </a:cubicBezTo>
                    <a:lnTo>
                      <a:pt x="1673" y="477"/>
                    </a:ln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5" name="PA-任意多边形 169">
                <a:extLst>
                  <a:ext uri="{FF2B5EF4-FFF2-40B4-BE49-F238E27FC236}">
                    <a16:creationId xmlns:a16="http://schemas.microsoft.com/office/drawing/2014/main" id="{DE058EEC-FCA6-4E77-949D-236F9B8D65F6}"/>
                  </a:ext>
                </a:extLst>
              </p:cNvPr>
              <p:cNvSpPr>
                <a:spLocks noEditPoints="1"/>
              </p:cNvSpPr>
              <p:nvPr>
                <p:custDataLst>
                  <p:tags r:id="rId8"/>
                </p:custDataLst>
              </p:nvPr>
            </p:nvSpPr>
            <p:spPr bwMode="auto">
              <a:xfrm>
                <a:off x="3666" y="1944"/>
                <a:ext cx="436" cy="437"/>
              </a:xfrm>
              <a:custGeom>
                <a:avLst/>
                <a:gdLst>
                  <a:gd name="T0" fmla="*/ 205 w 436"/>
                  <a:gd name="T1" fmla="*/ 0 h 437"/>
                  <a:gd name="T2" fmla="*/ 231 w 436"/>
                  <a:gd name="T3" fmla="*/ 0 h 437"/>
                  <a:gd name="T4" fmla="*/ 231 w 436"/>
                  <a:gd name="T5" fmla="*/ 33 h 437"/>
                  <a:gd name="T6" fmla="*/ 205 w 436"/>
                  <a:gd name="T7" fmla="*/ 33 h 437"/>
                  <a:gd name="T8" fmla="*/ 205 w 436"/>
                  <a:gd name="T9" fmla="*/ 0 h 437"/>
                  <a:gd name="T10" fmla="*/ 120 w 436"/>
                  <a:gd name="T11" fmla="*/ 23 h 437"/>
                  <a:gd name="T12" fmla="*/ 136 w 436"/>
                  <a:gd name="T13" fmla="*/ 51 h 437"/>
                  <a:gd name="T14" fmla="*/ 114 w 436"/>
                  <a:gd name="T15" fmla="*/ 64 h 437"/>
                  <a:gd name="T16" fmla="*/ 98 w 436"/>
                  <a:gd name="T17" fmla="*/ 36 h 437"/>
                  <a:gd name="T18" fmla="*/ 120 w 436"/>
                  <a:gd name="T19" fmla="*/ 23 h 437"/>
                  <a:gd name="T20" fmla="*/ 35 w 436"/>
                  <a:gd name="T21" fmla="*/ 99 h 437"/>
                  <a:gd name="T22" fmla="*/ 63 w 436"/>
                  <a:gd name="T23" fmla="*/ 114 h 437"/>
                  <a:gd name="T24" fmla="*/ 50 w 436"/>
                  <a:gd name="T25" fmla="*/ 137 h 437"/>
                  <a:gd name="T26" fmla="*/ 23 w 436"/>
                  <a:gd name="T27" fmla="*/ 121 h 437"/>
                  <a:gd name="T28" fmla="*/ 35 w 436"/>
                  <a:gd name="T29" fmla="*/ 99 h 437"/>
                  <a:gd name="T30" fmla="*/ 0 w 436"/>
                  <a:gd name="T31" fmla="*/ 206 h 437"/>
                  <a:gd name="T32" fmla="*/ 32 w 436"/>
                  <a:gd name="T33" fmla="*/ 206 h 437"/>
                  <a:gd name="T34" fmla="*/ 32 w 436"/>
                  <a:gd name="T35" fmla="*/ 232 h 437"/>
                  <a:gd name="T36" fmla="*/ 0 w 436"/>
                  <a:gd name="T37" fmla="*/ 232 h 437"/>
                  <a:gd name="T38" fmla="*/ 0 w 436"/>
                  <a:gd name="T39" fmla="*/ 206 h 437"/>
                  <a:gd name="T40" fmla="*/ 50 w 436"/>
                  <a:gd name="T41" fmla="*/ 301 h 437"/>
                  <a:gd name="T42" fmla="*/ 63 w 436"/>
                  <a:gd name="T43" fmla="*/ 323 h 437"/>
                  <a:gd name="T44" fmla="*/ 35 w 436"/>
                  <a:gd name="T45" fmla="*/ 339 h 437"/>
                  <a:gd name="T46" fmla="*/ 23 w 436"/>
                  <a:gd name="T47" fmla="*/ 317 h 437"/>
                  <a:gd name="T48" fmla="*/ 50 w 436"/>
                  <a:gd name="T49" fmla="*/ 301 h 437"/>
                  <a:gd name="T50" fmla="*/ 114 w 436"/>
                  <a:gd name="T51" fmla="*/ 374 h 437"/>
                  <a:gd name="T52" fmla="*/ 136 w 436"/>
                  <a:gd name="T53" fmla="*/ 387 h 437"/>
                  <a:gd name="T54" fmla="*/ 120 w 436"/>
                  <a:gd name="T55" fmla="*/ 415 h 437"/>
                  <a:gd name="T56" fmla="*/ 98 w 436"/>
                  <a:gd name="T57" fmla="*/ 402 h 437"/>
                  <a:gd name="T58" fmla="*/ 114 w 436"/>
                  <a:gd name="T59" fmla="*/ 374 h 437"/>
                  <a:gd name="T60" fmla="*/ 205 w 436"/>
                  <a:gd name="T61" fmla="*/ 405 h 437"/>
                  <a:gd name="T62" fmla="*/ 231 w 436"/>
                  <a:gd name="T63" fmla="*/ 405 h 437"/>
                  <a:gd name="T64" fmla="*/ 231 w 436"/>
                  <a:gd name="T65" fmla="*/ 437 h 437"/>
                  <a:gd name="T66" fmla="*/ 205 w 436"/>
                  <a:gd name="T67" fmla="*/ 437 h 437"/>
                  <a:gd name="T68" fmla="*/ 205 w 436"/>
                  <a:gd name="T69" fmla="*/ 405 h 437"/>
                  <a:gd name="T70" fmla="*/ 322 w 436"/>
                  <a:gd name="T71" fmla="*/ 374 h 437"/>
                  <a:gd name="T72" fmla="*/ 339 w 436"/>
                  <a:gd name="T73" fmla="*/ 402 h 437"/>
                  <a:gd name="T74" fmla="*/ 316 w 436"/>
                  <a:gd name="T75" fmla="*/ 415 h 437"/>
                  <a:gd name="T76" fmla="*/ 300 w 436"/>
                  <a:gd name="T77" fmla="*/ 387 h 437"/>
                  <a:gd name="T78" fmla="*/ 322 w 436"/>
                  <a:gd name="T79" fmla="*/ 374 h 437"/>
                  <a:gd name="T80" fmla="*/ 386 w 436"/>
                  <a:gd name="T81" fmla="*/ 301 h 437"/>
                  <a:gd name="T82" fmla="*/ 414 w 436"/>
                  <a:gd name="T83" fmla="*/ 317 h 437"/>
                  <a:gd name="T84" fmla="*/ 401 w 436"/>
                  <a:gd name="T85" fmla="*/ 339 h 437"/>
                  <a:gd name="T86" fmla="*/ 373 w 436"/>
                  <a:gd name="T87" fmla="*/ 323 h 437"/>
                  <a:gd name="T88" fmla="*/ 386 w 436"/>
                  <a:gd name="T89" fmla="*/ 301 h 437"/>
                  <a:gd name="T90" fmla="*/ 405 w 436"/>
                  <a:gd name="T91" fmla="*/ 206 h 437"/>
                  <a:gd name="T92" fmla="*/ 436 w 436"/>
                  <a:gd name="T93" fmla="*/ 206 h 437"/>
                  <a:gd name="T94" fmla="*/ 436 w 436"/>
                  <a:gd name="T95" fmla="*/ 232 h 437"/>
                  <a:gd name="T96" fmla="*/ 405 w 436"/>
                  <a:gd name="T97" fmla="*/ 232 h 437"/>
                  <a:gd name="T98" fmla="*/ 405 w 436"/>
                  <a:gd name="T99" fmla="*/ 206 h 437"/>
                  <a:gd name="T100" fmla="*/ 401 w 436"/>
                  <a:gd name="T101" fmla="*/ 99 h 437"/>
                  <a:gd name="T102" fmla="*/ 414 w 436"/>
                  <a:gd name="T103" fmla="*/ 121 h 437"/>
                  <a:gd name="T104" fmla="*/ 386 w 436"/>
                  <a:gd name="T105" fmla="*/ 137 h 437"/>
                  <a:gd name="T106" fmla="*/ 373 w 436"/>
                  <a:gd name="T107" fmla="*/ 114 h 437"/>
                  <a:gd name="T108" fmla="*/ 401 w 436"/>
                  <a:gd name="T109" fmla="*/ 99 h 437"/>
                  <a:gd name="T110" fmla="*/ 316 w 436"/>
                  <a:gd name="T111" fmla="*/ 23 h 437"/>
                  <a:gd name="T112" fmla="*/ 339 w 436"/>
                  <a:gd name="T113" fmla="*/ 36 h 437"/>
                  <a:gd name="T114" fmla="*/ 322 w 436"/>
                  <a:gd name="T115" fmla="*/ 64 h 437"/>
                  <a:gd name="T116" fmla="*/ 300 w 436"/>
                  <a:gd name="T117" fmla="*/ 51 h 437"/>
                  <a:gd name="T118" fmla="*/ 316 w 436"/>
                  <a:gd name="T119" fmla="*/ 2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 h="437">
                    <a:moveTo>
                      <a:pt x="205" y="0"/>
                    </a:moveTo>
                    <a:lnTo>
                      <a:pt x="231" y="0"/>
                    </a:lnTo>
                    <a:lnTo>
                      <a:pt x="231" y="33"/>
                    </a:lnTo>
                    <a:lnTo>
                      <a:pt x="205" y="33"/>
                    </a:lnTo>
                    <a:lnTo>
                      <a:pt x="205" y="0"/>
                    </a:lnTo>
                    <a:close/>
                    <a:moveTo>
                      <a:pt x="120" y="23"/>
                    </a:moveTo>
                    <a:lnTo>
                      <a:pt x="136" y="51"/>
                    </a:lnTo>
                    <a:lnTo>
                      <a:pt x="114" y="64"/>
                    </a:lnTo>
                    <a:lnTo>
                      <a:pt x="98" y="36"/>
                    </a:lnTo>
                    <a:lnTo>
                      <a:pt x="120" y="23"/>
                    </a:lnTo>
                    <a:close/>
                    <a:moveTo>
                      <a:pt x="35" y="99"/>
                    </a:moveTo>
                    <a:lnTo>
                      <a:pt x="63" y="114"/>
                    </a:lnTo>
                    <a:lnTo>
                      <a:pt x="50" y="137"/>
                    </a:lnTo>
                    <a:lnTo>
                      <a:pt x="23" y="121"/>
                    </a:lnTo>
                    <a:lnTo>
                      <a:pt x="35" y="99"/>
                    </a:lnTo>
                    <a:close/>
                    <a:moveTo>
                      <a:pt x="0" y="206"/>
                    </a:moveTo>
                    <a:lnTo>
                      <a:pt x="32" y="206"/>
                    </a:lnTo>
                    <a:lnTo>
                      <a:pt x="32" y="232"/>
                    </a:lnTo>
                    <a:lnTo>
                      <a:pt x="0" y="232"/>
                    </a:lnTo>
                    <a:lnTo>
                      <a:pt x="0" y="206"/>
                    </a:lnTo>
                    <a:close/>
                    <a:moveTo>
                      <a:pt x="50" y="301"/>
                    </a:moveTo>
                    <a:lnTo>
                      <a:pt x="63" y="323"/>
                    </a:lnTo>
                    <a:lnTo>
                      <a:pt x="35" y="339"/>
                    </a:lnTo>
                    <a:lnTo>
                      <a:pt x="23" y="317"/>
                    </a:lnTo>
                    <a:lnTo>
                      <a:pt x="50" y="301"/>
                    </a:lnTo>
                    <a:close/>
                    <a:moveTo>
                      <a:pt x="114" y="374"/>
                    </a:moveTo>
                    <a:lnTo>
                      <a:pt x="136" y="387"/>
                    </a:lnTo>
                    <a:lnTo>
                      <a:pt x="120" y="415"/>
                    </a:lnTo>
                    <a:lnTo>
                      <a:pt x="98" y="402"/>
                    </a:lnTo>
                    <a:lnTo>
                      <a:pt x="114" y="374"/>
                    </a:lnTo>
                    <a:close/>
                    <a:moveTo>
                      <a:pt x="205" y="405"/>
                    </a:moveTo>
                    <a:lnTo>
                      <a:pt x="231" y="405"/>
                    </a:lnTo>
                    <a:lnTo>
                      <a:pt x="231" y="437"/>
                    </a:lnTo>
                    <a:lnTo>
                      <a:pt x="205" y="437"/>
                    </a:lnTo>
                    <a:lnTo>
                      <a:pt x="205" y="405"/>
                    </a:lnTo>
                    <a:close/>
                    <a:moveTo>
                      <a:pt x="322" y="374"/>
                    </a:moveTo>
                    <a:lnTo>
                      <a:pt x="339" y="402"/>
                    </a:lnTo>
                    <a:lnTo>
                      <a:pt x="316" y="415"/>
                    </a:lnTo>
                    <a:lnTo>
                      <a:pt x="300" y="387"/>
                    </a:lnTo>
                    <a:lnTo>
                      <a:pt x="322" y="374"/>
                    </a:lnTo>
                    <a:close/>
                    <a:moveTo>
                      <a:pt x="386" y="301"/>
                    </a:moveTo>
                    <a:lnTo>
                      <a:pt x="414" y="317"/>
                    </a:lnTo>
                    <a:lnTo>
                      <a:pt x="401" y="339"/>
                    </a:lnTo>
                    <a:lnTo>
                      <a:pt x="373" y="323"/>
                    </a:lnTo>
                    <a:lnTo>
                      <a:pt x="386" y="301"/>
                    </a:lnTo>
                    <a:close/>
                    <a:moveTo>
                      <a:pt x="405" y="206"/>
                    </a:moveTo>
                    <a:lnTo>
                      <a:pt x="436" y="206"/>
                    </a:lnTo>
                    <a:lnTo>
                      <a:pt x="436" y="232"/>
                    </a:lnTo>
                    <a:lnTo>
                      <a:pt x="405" y="232"/>
                    </a:lnTo>
                    <a:lnTo>
                      <a:pt x="405" y="206"/>
                    </a:lnTo>
                    <a:close/>
                    <a:moveTo>
                      <a:pt x="401" y="99"/>
                    </a:moveTo>
                    <a:lnTo>
                      <a:pt x="414" y="121"/>
                    </a:lnTo>
                    <a:lnTo>
                      <a:pt x="386" y="137"/>
                    </a:lnTo>
                    <a:lnTo>
                      <a:pt x="373" y="114"/>
                    </a:lnTo>
                    <a:lnTo>
                      <a:pt x="401" y="99"/>
                    </a:lnTo>
                    <a:close/>
                    <a:moveTo>
                      <a:pt x="316" y="23"/>
                    </a:moveTo>
                    <a:lnTo>
                      <a:pt x="339" y="36"/>
                    </a:lnTo>
                    <a:lnTo>
                      <a:pt x="322" y="64"/>
                    </a:lnTo>
                    <a:lnTo>
                      <a:pt x="300" y="51"/>
                    </a:lnTo>
                    <a:lnTo>
                      <a:pt x="316" y="23"/>
                    </a:lnTo>
                    <a:close/>
                  </a:path>
                </a:pathLst>
              </a:custGeom>
              <a:solidFill>
                <a:srgbClr val="300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6" name="PA-任意多边形 170">
                <a:extLst>
                  <a:ext uri="{FF2B5EF4-FFF2-40B4-BE49-F238E27FC236}">
                    <a16:creationId xmlns:a16="http://schemas.microsoft.com/office/drawing/2014/main" id="{5168EDC8-02FA-4F82-8005-DADCBB57DF80}"/>
                  </a:ext>
                </a:extLst>
              </p:cNvPr>
              <p:cNvSpPr>
                <a:spLocks/>
              </p:cNvSpPr>
              <p:nvPr>
                <p:custDataLst>
                  <p:tags r:id="rId9"/>
                </p:custDataLst>
              </p:nvPr>
            </p:nvSpPr>
            <p:spPr bwMode="auto">
              <a:xfrm>
                <a:off x="3825" y="2026"/>
                <a:ext cx="72" cy="224"/>
              </a:xfrm>
              <a:custGeom>
                <a:avLst/>
                <a:gdLst>
                  <a:gd name="T0" fmla="*/ 22 w 72"/>
                  <a:gd name="T1" fmla="*/ 224 h 224"/>
                  <a:gd name="T2" fmla="*/ 0 w 72"/>
                  <a:gd name="T3" fmla="*/ 211 h 224"/>
                  <a:gd name="T4" fmla="*/ 46 w 72"/>
                  <a:gd name="T5" fmla="*/ 133 h 224"/>
                  <a:gd name="T6" fmla="*/ 46 w 72"/>
                  <a:gd name="T7" fmla="*/ 0 h 224"/>
                  <a:gd name="T8" fmla="*/ 72 w 72"/>
                  <a:gd name="T9" fmla="*/ 0 h 224"/>
                  <a:gd name="T10" fmla="*/ 72 w 72"/>
                  <a:gd name="T11" fmla="*/ 140 h 224"/>
                  <a:gd name="T12" fmla="*/ 22 w 72"/>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2" h="224">
                    <a:moveTo>
                      <a:pt x="22" y="224"/>
                    </a:moveTo>
                    <a:lnTo>
                      <a:pt x="0" y="211"/>
                    </a:lnTo>
                    <a:lnTo>
                      <a:pt x="46" y="133"/>
                    </a:lnTo>
                    <a:lnTo>
                      <a:pt x="46" y="0"/>
                    </a:lnTo>
                    <a:lnTo>
                      <a:pt x="72" y="0"/>
                    </a:lnTo>
                    <a:lnTo>
                      <a:pt x="72" y="140"/>
                    </a:lnTo>
                    <a:lnTo>
                      <a:pt x="22" y="224"/>
                    </a:lnTo>
                    <a:close/>
                  </a:path>
                </a:pathLst>
              </a:custGeom>
              <a:solidFill>
                <a:srgbClr val="300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7" name="PA-任意多边形 171">
                <a:extLst>
                  <a:ext uri="{FF2B5EF4-FFF2-40B4-BE49-F238E27FC236}">
                    <a16:creationId xmlns:a16="http://schemas.microsoft.com/office/drawing/2014/main" id="{0D191600-A5F9-4D50-98CC-F923DB2E8BF7}"/>
                  </a:ext>
                </a:extLst>
              </p:cNvPr>
              <p:cNvSpPr>
                <a:spLocks/>
              </p:cNvSpPr>
              <p:nvPr>
                <p:custDataLst>
                  <p:tags r:id="rId10"/>
                </p:custDataLst>
              </p:nvPr>
            </p:nvSpPr>
            <p:spPr bwMode="auto">
              <a:xfrm>
                <a:off x="3362" y="2044"/>
                <a:ext cx="324" cy="426"/>
              </a:xfrm>
              <a:custGeom>
                <a:avLst/>
                <a:gdLst>
                  <a:gd name="T0" fmla="*/ 703 w 858"/>
                  <a:gd name="T1" fmla="*/ 755 h 1128"/>
                  <a:gd name="T2" fmla="*/ 573 w 858"/>
                  <a:gd name="T3" fmla="*/ 796 h 1128"/>
                  <a:gd name="T4" fmla="*/ 348 w 858"/>
                  <a:gd name="T5" fmla="*/ 572 h 1128"/>
                  <a:gd name="T6" fmla="*/ 573 w 858"/>
                  <a:gd name="T7" fmla="*/ 347 h 1128"/>
                  <a:gd name="T8" fmla="*/ 574 w 858"/>
                  <a:gd name="T9" fmla="*/ 347 h 1128"/>
                  <a:gd name="T10" fmla="*/ 573 w 858"/>
                  <a:gd name="T11" fmla="*/ 316 h 1128"/>
                  <a:gd name="T12" fmla="*/ 634 w 858"/>
                  <a:gd name="T13" fmla="*/ 6 h 1128"/>
                  <a:gd name="T14" fmla="*/ 620 w 858"/>
                  <a:gd name="T15" fmla="*/ 0 h 1128"/>
                  <a:gd name="T16" fmla="*/ 526 w 858"/>
                  <a:gd name="T17" fmla="*/ 0 h 1128"/>
                  <a:gd name="T18" fmla="*/ 506 w 858"/>
                  <a:gd name="T19" fmla="*/ 17 h 1128"/>
                  <a:gd name="T20" fmla="*/ 493 w 858"/>
                  <a:gd name="T21" fmla="*/ 104 h 1128"/>
                  <a:gd name="T22" fmla="*/ 477 w 858"/>
                  <a:gd name="T23" fmla="*/ 121 h 1128"/>
                  <a:gd name="T24" fmla="*/ 357 w 858"/>
                  <a:gd name="T25" fmla="*/ 164 h 1128"/>
                  <a:gd name="T26" fmla="*/ 333 w 858"/>
                  <a:gd name="T27" fmla="*/ 162 h 1128"/>
                  <a:gd name="T28" fmla="*/ 268 w 858"/>
                  <a:gd name="T29" fmla="*/ 104 h 1128"/>
                  <a:gd name="T30" fmla="*/ 242 w 858"/>
                  <a:gd name="T31" fmla="*/ 103 h 1128"/>
                  <a:gd name="T32" fmla="*/ 170 w 858"/>
                  <a:gd name="T33" fmla="*/ 164 h 1128"/>
                  <a:gd name="T34" fmla="*/ 165 w 858"/>
                  <a:gd name="T35" fmla="*/ 190 h 1128"/>
                  <a:gd name="T36" fmla="*/ 212 w 858"/>
                  <a:gd name="T37" fmla="*/ 264 h 1128"/>
                  <a:gd name="T38" fmla="*/ 210 w 858"/>
                  <a:gd name="T39" fmla="*/ 288 h 1128"/>
                  <a:gd name="T40" fmla="*/ 146 w 858"/>
                  <a:gd name="T41" fmla="*/ 398 h 1128"/>
                  <a:gd name="T42" fmla="*/ 126 w 858"/>
                  <a:gd name="T43" fmla="*/ 412 h 1128"/>
                  <a:gd name="T44" fmla="*/ 39 w 858"/>
                  <a:gd name="T45" fmla="*/ 409 h 1128"/>
                  <a:gd name="T46" fmla="*/ 18 w 858"/>
                  <a:gd name="T47" fmla="*/ 426 h 1128"/>
                  <a:gd name="T48" fmla="*/ 2 w 858"/>
                  <a:gd name="T49" fmla="*/ 518 h 1128"/>
                  <a:gd name="T50" fmla="*/ 16 w 858"/>
                  <a:gd name="T51" fmla="*/ 541 h 1128"/>
                  <a:gd name="T52" fmla="*/ 99 w 858"/>
                  <a:gd name="T53" fmla="*/ 568 h 1128"/>
                  <a:gd name="T54" fmla="*/ 113 w 858"/>
                  <a:gd name="T55" fmla="*/ 587 h 1128"/>
                  <a:gd name="T56" fmla="*/ 134 w 858"/>
                  <a:gd name="T57" fmla="*/ 714 h 1128"/>
                  <a:gd name="T58" fmla="*/ 127 w 858"/>
                  <a:gd name="T59" fmla="*/ 737 h 1128"/>
                  <a:gd name="T60" fmla="*/ 60 w 858"/>
                  <a:gd name="T61" fmla="*/ 790 h 1128"/>
                  <a:gd name="T62" fmla="*/ 55 w 858"/>
                  <a:gd name="T63" fmla="*/ 816 h 1128"/>
                  <a:gd name="T64" fmla="*/ 102 w 858"/>
                  <a:gd name="T65" fmla="*/ 897 h 1128"/>
                  <a:gd name="T66" fmla="*/ 127 w 858"/>
                  <a:gd name="T67" fmla="*/ 906 h 1128"/>
                  <a:gd name="T68" fmla="*/ 202 w 858"/>
                  <a:gd name="T69" fmla="*/ 876 h 1128"/>
                  <a:gd name="T70" fmla="*/ 224 w 858"/>
                  <a:gd name="T71" fmla="*/ 882 h 1128"/>
                  <a:gd name="T72" fmla="*/ 328 w 858"/>
                  <a:gd name="T73" fmla="*/ 967 h 1128"/>
                  <a:gd name="T74" fmla="*/ 337 w 858"/>
                  <a:gd name="T75" fmla="*/ 988 h 1128"/>
                  <a:gd name="T76" fmla="*/ 320 w 858"/>
                  <a:gd name="T77" fmla="*/ 1069 h 1128"/>
                  <a:gd name="T78" fmla="*/ 333 w 858"/>
                  <a:gd name="T79" fmla="*/ 1092 h 1128"/>
                  <a:gd name="T80" fmla="*/ 422 w 858"/>
                  <a:gd name="T81" fmla="*/ 1124 h 1128"/>
                  <a:gd name="T82" fmla="*/ 447 w 858"/>
                  <a:gd name="T83" fmla="*/ 1115 h 1128"/>
                  <a:gd name="T84" fmla="*/ 488 w 858"/>
                  <a:gd name="T85" fmla="*/ 1038 h 1128"/>
                  <a:gd name="T86" fmla="*/ 509 w 858"/>
                  <a:gd name="T87" fmla="*/ 1027 h 1128"/>
                  <a:gd name="T88" fmla="*/ 637 w 858"/>
                  <a:gd name="T89" fmla="*/ 1027 h 1128"/>
                  <a:gd name="T90" fmla="*/ 658 w 858"/>
                  <a:gd name="T91" fmla="*/ 1038 h 1128"/>
                  <a:gd name="T92" fmla="*/ 699 w 858"/>
                  <a:gd name="T93" fmla="*/ 1115 h 1128"/>
                  <a:gd name="T94" fmla="*/ 724 w 858"/>
                  <a:gd name="T95" fmla="*/ 1124 h 1128"/>
                  <a:gd name="T96" fmla="*/ 813 w 858"/>
                  <a:gd name="T97" fmla="*/ 1092 h 1128"/>
                  <a:gd name="T98" fmla="*/ 826 w 858"/>
                  <a:gd name="T99" fmla="*/ 1069 h 1128"/>
                  <a:gd name="T100" fmla="*/ 808 w 858"/>
                  <a:gd name="T101" fmla="*/ 983 h 1128"/>
                  <a:gd name="T102" fmla="*/ 817 w 858"/>
                  <a:gd name="T103" fmla="*/ 962 h 1128"/>
                  <a:gd name="T104" fmla="*/ 858 w 858"/>
                  <a:gd name="T105" fmla="*/ 933 h 1128"/>
                  <a:gd name="T106" fmla="*/ 703 w 858"/>
                  <a:gd name="T107" fmla="*/ 755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8" h="1128">
                    <a:moveTo>
                      <a:pt x="703" y="755"/>
                    </a:moveTo>
                    <a:cubicBezTo>
                      <a:pt x="666" y="781"/>
                      <a:pt x="621" y="796"/>
                      <a:pt x="573" y="796"/>
                    </a:cubicBezTo>
                    <a:cubicBezTo>
                      <a:pt x="449" y="796"/>
                      <a:pt x="348" y="696"/>
                      <a:pt x="348" y="572"/>
                    </a:cubicBezTo>
                    <a:cubicBezTo>
                      <a:pt x="348" y="448"/>
                      <a:pt x="449" y="347"/>
                      <a:pt x="573" y="347"/>
                    </a:cubicBezTo>
                    <a:cubicBezTo>
                      <a:pt x="573" y="347"/>
                      <a:pt x="574" y="347"/>
                      <a:pt x="574" y="347"/>
                    </a:cubicBezTo>
                    <a:cubicBezTo>
                      <a:pt x="573" y="337"/>
                      <a:pt x="573" y="326"/>
                      <a:pt x="573" y="316"/>
                    </a:cubicBezTo>
                    <a:cubicBezTo>
                      <a:pt x="573" y="206"/>
                      <a:pt x="595" y="101"/>
                      <a:pt x="634" y="6"/>
                    </a:cubicBezTo>
                    <a:cubicBezTo>
                      <a:pt x="631" y="2"/>
                      <a:pt x="626" y="0"/>
                      <a:pt x="620" y="0"/>
                    </a:cubicBezTo>
                    <a:lnTo>
                      <a:pt x="526" y="0"/>
                    </a:lnTo>
                    <a:cubicBezTo>
                      <a:pt x="516" y="0"/>
                      <a:pt x="507" y="7"/>
                      <a:pt x="506" y="17"/>
                    </a:cubicBezTo>
                    <a:lnTo>
                      <a:pt x="493" y="104"/>
                    </a:lnTo>
                    <a:cubicBezTo>
                      <a:pt x="492" y="112"/>
                      <a:pt x="486" y="119"/>
                      <a:pt x="477" y="121"/>
                    </a:cubicBezTo>
                    <a:cubicBezTo>
                      <a:pt x="435" y="130"/>
                      <a:pt x="395" y="144"/>
                      <a:pt x="357" y="164"/>
                    </a:cubicBezTo>
                    <a:cubicBezTo>
                      <a:pt x="349" y="169"/>
                      <a:pt x="340" y="168"/>
                      <a:pt x="333" y="162"/>
                    </a:cubicBezTo>
                    <a:lnTo>
                      <a:pt x="268" y="104"/>
                    </a:lnTo>
                    <a:cubicBezTo>
                      <a:pt x="261" y="97"/>
                      <a:pt x="249" y="97"/>
                      <a:pt x="242" y="103"/>
                    </a:cubicBezTo>
                    <a:lnTo>
                      <a:pt x="170" y="164"/>
                    </a:lnTo>
                    <a:cubicBezTo>
                      <a:pt x="162" y="170"/>
                      <a:pt x="160" y="181"/>
                      <a:pt x="165" y="190"/>
                    </a:cubicBezTo>
                    <a:lnTo>
                      <a:pt x="212" y="264"/>
                    </a:lnTo>
                    <a:cubicBezTo>
                      <a:pt x="216" y="272"/>
                      <a:pt x="215" y="281"/>
                      <a:pt x="210" y="288"/>
                    </a:cubicBezTo>
                    <a:cubicBezTo>
                      <a:pt x="184" y="321"/>
                      <a:pt x="162" y="359"/>
                      <a:pt x="146" y="398"/>
                    </a:cubicBezTo>
                    <a:cubicBezTo>
                      <a:pt x="143" y="407"/>
                      <a:pt x="135" y="412"/>
                      <a:pt x="126" y="412"/>
                    </a:cubicBezTo>
                    <a:lnTo>
                      <a:pt x="39" y="409"/>
                    </a:lnTo>
                    <a:cubicBezTo>
                      <a:pt x="29" y="408"/>
                      <a:pt x="20" y="416"/>
                      <a:pt x="18" y="426"/>
                    </a:cubicBezTo>
                    <a:lnTo>
                      <a:pt x="2" y="518"/>
                    </a:lnTo>
                    <a:cubicBezTo>
                      <a:pt x="0" y="528"/>
                      <a:pt x="6" y="538"/>
                      <a:pt x="16" y="541"/>
                    </a:cubicBezTo>
                    <a:lnTo>
                      <a:pt x="99" y="568"/>
                    </a:lnTo>
                    <a:cubicBezTo>
                      <a:pt x="107" y="571"/>
                      <a:pt x="113" y="579"/>
                      <a:pt x="113" y="587"/>
                    </a:cubicBezTo>
                    <a:cubicBezTo>
                      <a:pt x="114" y="629"/>
                      <a:pt x="121" y="671"/>
                      <a:pt x="134" y="714"/>
                    </a:cubicBezTo>
                    <a:cubicBezTo>
                      <a:pt x="137" y="723"/>
                      <a:pt x="134" y="731"/>
                      <a:pt x="127" y="737"/>
                    </a:cubicBezTo>
                    <a:lnTo>
                      <a:pt x="60" y="790"/>
                    </a:lnTo>
                    <a:cubicBezTo>
                      <a:pt x="52" y="796"/>
                      <a:pt x="50" y="807"/>
                      <a:pt x="55" y="816"/>
                    </a:cubicBezTo>
                    <a:lnTo>
                      <a:pt x="102" y="897"/>
                    </a:lnTo>
                    <a:cubicBezTo>
                      <a:pt x="107" y="906"/>
                      <a:pt x="118" y="910"/>
                      <a:pt x="127" y="906"/>
                    </a:cubicBezTo>
                    <a:lnTo>
                      <a:pt x="202" y="876"/>
                    </a:lnTo>
                    <a:cubicBezTo>
                      <a:pt x="210" y="873"/>
                      <a:pt x="219" y="875"/>
                      <a:pt x="224" y="882"/>
                    </a:cubicBezTo>
                    <a:cubicBezTo>
                      <a:pt x="254" y="915"/>
                      <a:pt x="289" y="944"/>
                      <a:pt x="328" y="967"/>
                    </a:cubicBezTo>
                    <a:cubicBezTo>
                      <a:pt x="335" y="971"/>
                      <a:pt x="339" y="980"/>
                      <a:pt x="337" y="988"/>
                    </a:cubicBezTo>
                    <a:lnTo>
                      <a:pt x="320" y="1069"/>
                    </a:lnTo>
                    <a:cubicBezTo>
                      <a:pt x="318" y="1079"/>
                      <a:pt x="324" y="1088"/>
                      <a:pt x="333" y="1092"/>
                    </a:cubicBezTo>
                    <a:lnTo>
                      <a:pt x="422" y="1124"/>
                    </a:lnTo>
                    <a:cubicBezTo>
                      <a:pt x="431" y="1128"/>
                      <a:pt x="442" y="1124"/>
                      <a:pt x="447" y="1115"/>
                    </a:cubicBezTo>
                    <a:lnTo>
                      <a:pt x="488" y="1038"/>
                    </a:lnTo>
                    <a:cubicBezTo>
                      <a:pt x="492" y="1030"/>
                      <a:pt x="500" y="1026"/>
                      <a:pt x="509" y="1027"/>
                    </a:cubicBezTo>
                    <a:cubicBezTo>
                      <a:pt x="553" y="1033"/>
                      <a:pt x="596" y="1033"/>
                      <a:pt x="637" y="1027"/>
                    </a:cubicBezTo>
                    <a:cubicBezTo>
                      <a:pt x="646" y="1026"/>
                      <a:pt x="654" y="1030"/>
                      <a:pt x="658" y="1038"/>
                    </a:cubicBezTo>
                    <a:lnTo>
                      <a:pt x="699" y="1115"/>
                    </a:lnTo>
                    <a:cubicBezTo>
                      <a:pt x="704" y="1124"/>
                      <a:pt x="715" y="1128"/>
                      <a:pt x="724" y="1124"/>
                    </a:cubicBezTo>
                    <a:lnTo>
                      <a:pt x="813" y="1092"/>
                    </a:lnTo>
                    <a:cubicBezTo>
                      <a:pt x="822" y="1088"/>
                      <a:pt x="828" y="1079"/>
                      <a:pt x="826" y="1069"/>
                    </a:cubicBezTo>
                    <a:lnTo>
                      <a:pt x="808" y="983"/>
                    </a:lnTo>
                    <a:cubicBezTo>
                      <a:pt x="806" y="975"/>
                      <a:pt x="810" y="966"/>
                      <a:pt x="817" y="962"/>
                    </a:cubicBezTo>
                    <a:cubicBezTo>
                      <a:pt x="831" y="953"/>
                      <a:pt x="845" y="943"/>
                      <a:pt x="858" y="933"/>
                    </a:cubicBezTo>
                    <a:cubicBezTo>
                      <a:pt x="798" y="881"/>
                      <a:pt x="745" y="821"/>
                      <a:pt x="703" y="755"/>
                    </a:cubicBezTo>
                    <a:close/>
                  </a:path>
                </a:pathLst>
              </a:custGeom>
              <a:solidFill>
                <a:srgbClr val="B128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8" name="PA-任意多边形 172">
                <a:extLst>
                  <a:ext uri="{FF2B5EF4-FFF2-40B4-BE49-F238E27FC236}">
                    <a16:creationId xmlns:a16="http://schemas.microsoft.com/office/drawing/2014/main" id="{5A220BA6-95B6-410D-A4FB-CE1CB7FB65D3}"/>
                  </a:ext>
                </a:extLst>
              </p:cNvPr>
              <p:cNvSpPr>
                <a:spLocks noEditPoints="1"/>
              </p:cNvSpPr>
              <p:nvPr>
                <p:custDataLst>
                  <p:tags r:id="rId11"/>
                </p:custDataLst>
              </p:nvPr>
            </p:nvSpPr>
            <p:spPr bwMode="auto">
              <a:xfrm>
                <a:off x="3348" y="2031"/>
                <a:ext cx="358" cy="453"/>
              </a:xfrm>
              <a:custGeom>
                <a:avLst/>
                <a:gdLst>
                  <a:gd name="T0" fmla="*/ 705 w 948"/>
                  <a:gd name="T1" fmla="*/ 1165 h 1199"/>
                  <a:gd name="T2" fmla="*/ 549 w 948"/>
                  <a:gd name="T3" fmla="*/ 1096 h 1199"/>
                  <a:gd name="T4" fmla="*/ 446 w 948"/>
                  <a:gd name="T5" fmla="*/ 1190 h 1199"/>
                  <a:gd name="T6" fmla="*/ 323 w 948"/>
                  <a:gd name="T7" fmla="*/ 1096 h 1199"/>
                  <a:gd name="T8" fmla="*/ 242 w 948"/>
                  <a:gd name="T9" fmla="*/ 945 h 1199"/>
                  <a:gd name="T10" fmla="*/ 108 w 948"/>
                  <a:gd name="T11" fmla="*/ 949 h 1199"/>
                  <a:gd name="T12" fmla="*/ 75 w 948"/>
                  <a:gd name="T13" fmla="*/ 797 h 1199"/>
                  <a:gd name="T14" fmla="*/ 115 w 948"/>
                  <a:gd name="T15" fmla="*/ 632 h 1199"/>
                  <a:gd name="T16" fmla="*/ 5 w 948"/>
                  <a:gd name="T17" fmla="*/ 546 h 1199"/>
                  <a:gd name="T18" fmla="*/ 75 w 948"/>
                  <a:gd name="T19" fmla="*/ 409 h 1199"/>
                  <a:gd name="T20" fmla="*/ 214 w 948"/>
                  <a:gd name="T21" fmla="*/ 308 h 1199"/>
                  <a:gd name="T22" fmla="*/ 184 w 948"/>
                  <a:gd name="T23" fmla="*/ 171 h 1199"/>
                  <a:gd name="T24" fmla="*/ 327 w 948"/>
                  <a:gd name="T25" fmla="*/ 112 h 1199"/>
                  <a:gd name="T26" fmla="*/ 497 w 948"/>
                  <a:gd name="T27" fmla="*/ 123 h 1199"/>
                  <a:gd name="T28" fmla="*/ 562 w 948"/>
                  <a:gd name="T29" fmla="*/ 0 h 1199"/>
                  <a:gd name="T30" fmla="*/ 695 w 948"/>
                  <a:gd name="T31" fmla="*/ 16 h 1199"/>
                  <a:gd name="T32" fmla="*/ 702 w 948"/>
                  <a:gd name="T33" fmla="*/ 53 h 1199"/>
                  <a:gd name="T34" fmla="*/ 644 w 948"/>
                  <a:gd name="T35" fmla="*/ 380 h 1199"/>
                  <a:gd name="T36" fmla="*/ 608 w 948"/>
                  <a:gd name="T37" fmla="*/ 415 h 1199"/>
                  <a:gd name="T38" fmla="*/ 609 w 948"/>
                  <a:gd name="T39" fmla="*/ 796 h 1199"/>
                  <a:gd name="T40" fmla="*/ 748 w 948"/>
                  <a:gd name="T41" fmla="*/ 741 h 1199"/>
                  <a:gd name="T42" fmla="*/ 916 w 948"/>
                  <a:gd name="T43" fmla="*/ 941 h 1199"/>
                  <a:gd name="T44" fmla="*/ 915 w 948"/>
                  <a:gd name="T45" fmla="*/ 993 h 1199"/>
                  <a:gd name="T46" fmla="*/ 895 w 948"/>
                  <a:gd name="T47" fmla="*/ 1096 h 1199"/>
                  <a:gd name="T48" fmla="*/ 772 w 948"/>
                  <a:gd name="T49" fmla="*/ 1190 h 1199"/>
                  <a:gd name="T50" fmla="*/ 676 w 948"/>
                  <a:gd name="T51" fmla="*/ 1027 h 1199"/>
                  <a:gd name="T52" fmla="*/ 760 w 948"/>
                  <a:gd name="T53" fmla="*/ 1122 h 1199"/>
                  <a:gd name="T54" fmla="*/ 810 w 948"/>
                  <a:gd name="T55" fmla="*/ 1024 h 1199"/>
                  <a:gd name="T56" fmla="*/ 840 w 948"/>
                  <a:gd name="T57" fmla="*/ 964 h 1199"/>
                  <a:gd name="T58" fmla="*/ 609 w 948"/>
                  <a:gd name="T59" fmla="*/ 864 h 1199"/>
                  <a:gd name="T60" fmla="*/ 575 w 948"/>
                  <a:gd name="T61" fmla="*/ 349 h 1199"/>
                  <a:gd name="T62" fmla="*/ 574 w 948"/>
                  <a:gd name="T63" fmla="*/ 68 h 1199"/>
                  <a:gd name="T64" fmla="*/ 520 w 948"/>
                  <a:gd name="T65" fmla="*/ 188 h 1199"/>
                  <a:gd name="T66" fmla="*/ 347 w 948"/>
                  <a:gd name="T67" fmla="*/ 221 h 1199"/>
                  <a:gd name="T68" fmla="*/ 237 w 948"/>
                  <a:gd name="T69" fmla="*/ 216 h 1199"/>
                  <a:gd name="T70" fmla="*/ 273 w 948"/>
                  <a:gd name="T71" fmla="*/ 343 h 1199"/>
                  <a:gd name="T72" fmla="*/ 163 w 948"/>
                  <a:gd name="T73" fmla="*/ 480 h 1199"/>
                  <a:gd name="T74" fmla="*/ 74 w 948"/>
                  <a:gd name="T75" fmla="*/ 546 h 1199"/>
                  <a:gd name="T76" fmla="*/ 183 w 948"/>
                  <a:gd name="T77" fmla="*/ 620 h 1199"/>
                  <a:gd name="T78" fmla="*/ 184 w 948"/>
                  <a:gd name="T79" fmla="*/ 797 h 1199"/>
                  <a:gd name="T80" fmla="*/ 161 w 948"/>
                  <a:gd name="T81" fmla="*/ 904 h 1199"/>
                  <a:gd name="T82" fmla="*/ 286 w 948"/>
                  <a:gd name="T83" fmla="*/ 893 h 1199"/>
                  <a:gd name="T84" fmla="*/ 407 w 948"/>
                  <a:gd name="T85" fmla="*/ 1029 h 1199"/>
                  <a:gd name="T86" fmla="*/ 458 w 948"/>
                  <a:gd name="T87" fmla="*/ 1122 h 1199"/>
                  <a:gd name="T88" fmla="*/ 549 w 948"/>
                  <a:gd name="T89" fmla="*/ 1027 h 1199"/>
                  <a:gd name="T90" fmla="*/ 676 w 948"/>
                  <a:gd name="T91" fmla="*/ 102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8" h="1199">
                    <a:moveTo>
                      <a:pt x="753" y="1193"/>
                    </a:moveTo>
                    <a:cubicBezTo>
                      <a:pt x="733" y="1193"/>
                      <a:pt x="715" y="1182"/>
                      <a:pt x="705" y="1165"/>
                    </a:cubicBezTo>
                    <a:lnTo>
                      <a:pt x="669" y="1096"/>
                    </a:lnTo>
                    <a:cubicBezTo>
                      <a:pt x="631" y="1101"/>
                      <a:pt x="590" y="1101"/>
                      <a:pt x="549" y="1096"/>
                    </a:cubicBezTo>
                    <a:lnTo>
                      <a:pt x="513" y="1165"/>
                    </a:lnTo>
                    <a:cubicBezTo>
                      <a:pt x="500" y="1188"/>
                      <a:pt x="471" y="1199"/>
                      <a:pt x="446" y="1190"/>
                    </a:cubicBezTo>
                    <a:lnTo>
                      <a:pt x="358" y="1158"/>
                    </a:lnTo>
                    <a:cubicBezTo>
                      <a:pt x="332" y="1149"/>
                      <a:pt x="318" y="1122"/>
                      <a:pt x="323" y="1096"/>
                    </a:cubicBezTo>
                    <a:lnTo>
                      <a:pt x="338" y="1025"/>
                    </a:lnTo>
                    <a:cubicBezTo>
                      <a:pt x="302" y="1003"/>
                      <a:pt x="270" y="976"/>
                      <a:pt x="242" y="945"/>
                    </a:cubicBezTo>
                    <a:lnTo>
                      <a:pt x="176" y="972"/>
                    </a:lnTo>
                    <a:cubicBezTo>
                      <a:pt x="151" y="982"/>
                      <a:pt x="121" y="971"/>
                      <a:pt x="108" y="949"/>
                    </a:cubicBezTo>
                    <a:lnTo>
                      <a:pt x="61" y="867"/>
                    </a:lnTo>
                    <a:cubicBezTo>
                      <a:pt x="48" y="844"/>
                      <a:pt x="53" y="814"/>
                      <a:pt x="75" y="797"/>
                    </a:cubicBezTo>
                    <a:lnTo>
                      <a:pt x="135" y="750"/>
                    </a:lnTo>
                    <a:cubicBezTo>
                      <a:pt x="124" y="711"/>
                      <a:pt x="117" y="671"/>
                      <a:pt x="115" y="632"/>
                    </a:cubicBezTo>
                    <a:lnTo>
                      <a:pt x="41" y="607"/>
                    </a:lnTo>
                    <a:cubicBezTo>
                      <a:pt x="16" y="599"/>
                      <a:pt x="0" y="573"/>
                      <a:pt x="5" y="546"/>
                    </a:cubicBezTo>
                    <a:lnTo>
                      <a:pt x="21" y="454"/>
                    </a:lnTo>
                    <a:cubicBezTo>
                      <a:pt x="25" y="428"/>
                      <a:pt x="48" y="409"/>
                      <a:pt x="75" y="409"/>
                    </a:cubicBezTo>
                    <a:lnTo>
                      <a:pt x="154" y="411"/>
                    </a:lnTo>
                    <a:cubicBezTo>
                      <a:pt x="170" y="375"/>
                      <a:pt x="190" y="340"/>
                      <a:pt x="214" y="308"/>
                    </a:cubicBezTo>
                    <a:lnTo>
                      <a:pt x="173" y="242"/>
                    </a:lnTo>
                    <a:cubicBezTo>
                      <a:pt x="158" y="219"/>
                      <a:pt x="163" y="189"/>
                      <a:pt x="184" y="171"/>
                    </a:cubicBezTo>
                    <a:lnTo>
                      <a:pt x="256" y="111"/>
                    </a:lnTo>
                    <a:cubicBezTo>
                      <a:pt x="276" y="94"/>
                      <a:pt x="308" y="95"/>
                      <a:pt x="327" y="112"/>
                    </a:cubicBezTo>
                    <a:lnTo>
                      <a:pt x="385" y="164"/>
                    </a:lnTo>
                    <a:cubicBezTo>
                      <a:pt x="421" y="146"/>
                      <a:pt x="458" y="132"/>
                      <a:pt x="497" y="123"/>
                    </a:cubicBezTo>
                    <a:lnTo>
                      <a:pt x="508" y="46"/>
                    </a:lnTo>
                    <a:cubicBezTo>
                      <a:pt x="512" y="20"/>
                      <a:pt x="535" y="0"/>
                      <a:pt x="562" y="0"/>
                    </a:cubicBezTo>
                    <a:lnTo>
                      <a:pt x="656" y="0"/>
                    </a:lnTo>
                    <a:cubicBezTo>
                      <a:pt x="671" y="0"/>
                      <a:pt x="684" y="5"/>
                      <a:pt x="695" y="16"/>
                    </a:cubicBezTo>
                    <a:lnTo>
                      <a:pt x="711" y="32"/>
                    </a:lnTo>
                    <a:lnTo>
                      <a:pt x="702" y="53"/>
                    </a:lnTo>
                    <a:cubicBezTo>
                      <a:pt x="663" y="147"/>
                      <a:pt x="643" y="247"/>
                      <a:pt x="643" y="350"/>
                    </a:cubicBezTo>
                    <a:cubicBezTo>
                      <a:pt x="643" y="360"/>
                      <a:pt x="643" y="370"/>
                      <a:pt x="644" y="380"/>
                    </a:cubicBezTo>
                    <a:lnTo>
                      <a:pt x="645" y="415"/>
                    </a:lnTo>
                    <a:lnTo>
                      <a:pt x="608" y="415"/>
                    </a:lnTo>
                    <a:cubicBezTo>
                      <a:pt x="503" y="416"/>
                      <a:pt x="418" y="501"/>
                      <a:pt x="418" y="606"/>
                    </a:cubicBezTo>
                    <a:cubicBezTo>
                      <a:pt x="418" y="711"/>
                      <a:pt x="504" y="796"/>
                      <a:pt x="609" y="796"/>
                    </a:cubicBezTo>
                    <a:cubicBezTo>
                      <a:pt x="648" y="796"/>
                      <a:pt x="686" y="784"/>
                      <a:pt x="719" y="761"/>
                    </a:cubicBezTo>
                    <a:lnTo>
                      <a:pt x="748" y="741"/>
                    </a:lnTo>
                    <a:lnTo>
                      <a:pt x="767" y="771"/>
                    </a:lnTo>
                    <a:cubicBezTo>
                      <a:pt x="808" y="834"/>
                      <a:pt x="858" y="891"/>
                      <a:pt x="916" y="941"/>
                    </a:cubicBezTo>
                    <a:lnTo>
                      <a:pt x="948" y="968"/>
                    </a:lnTo>
                    <a:lnTo>
                      <a:pt x="915" y="993"/>
                    </a:lnTo>
                    <a:cubicBezTo>
                      <a:pt x="902" y="1003"/>
                      <a:pt x="890" y="1012"/>
                      <a:pt x="879" y="1019"/>
                    </a:cubicBezTo>
                    <a:lnTo>
                      <a:pt x="895" y="1096"/>
                    </a:lnTo>
                    <a:cubicBezTo>
                      <a:pt x="900" y="1122"/>
                      <a:pt x="886" y="1149"/>
                      <a:pt x="860" y="1158"/>
                    </a:cubicBezTo>
                    <a:lnTo>
                      <a:pt x="772" y="1190"/>
                    </a:lnTo>
                    <a:cubicBezTo>
                      <a:pt x="766" y="1192"/>
                      <a:pt x="760" y="1193"/>
                      <a:pt x="753" y="1193"/>
                    </a:cubicBezTo>
                    <a:close/>
                    <a:moveTo>
                      <a:pt x="676" y="1027"/>
                    </a:moveTo>
                    <a:cubicBezTo>
                      <a:pt x="696" y="1027"/>
                      <a:pt x="715" y="1038"/>
                      <a:pt x="724" y="1056"/>
                    </a:cubicBezTo>
                    <a:lnTo>
                      <a:pt x="760" y="1122"/>
                    </a:lnTo>
                    <a:lnTo>
                      <a:pt x="826" y="1098"/>
                    </a:lnTo>
                    <a:lnTo>
                      <a:pt x="810" y="1024"/>
                    </a:lnTo>
                    <a:cubicBezTo>
                      <a:pt x="806" y="1002"/>
                      <a:pt x="816" y="979"/>
                      <a:pt x="835" y="967"/>
                    </a:cubicBezTo>
                    <a:cubicBezTo>
                      <a:pt x="837" y="966"/>
                      <a:pt x="838" y="965"/>
                      <a:pt x="840" y="964"/>
                    </a:cubicBezTo>
                    <a:cubicBezTo>
                      <a:pt x="798" y="925"/>
                      <a:pt x="761" y="882"/>
                      <a:pt x="729" y="835"/>
                    </a:cubicBezTo>
                    <a:cubicBezTo>
                      <a:pt x="692" y="854"/>
                      <a:pt x="651" y="864"/>
                      <a:pt x="609" y="864"/>
                    </a:cubicBezTo>
                    <a:cubicBezTo>
                      <a:pt x="466" y="864"/>
                      <a:pt x="350" y="748"/>
                      <a:pt x="350" y="606"/>
                    </a:cubicBezTo>
                    <a:cubicBezTo>
                      <a:pt x="350" y="475"/>
                      <a:pt x="448" y="366"/>
                      <a:pt x="575" y="349"/>
                    </a:cubicBezTo>
                    <a:cubicBezTo>
                      <a:pt x="575" y="253"/>
                      <a:pt x="591" y="158"/>
                      <a:pt x="623" y="68"/>
                    </a:cubicBezTo>
                    <a:lnTo>
                      <a:pt x="574" y="68"/>
                    </a:lnTo>
                    <a:lnTo>
                      <a:pt x="563" y="142"/>
                    </a:lnTo>
                    <a:cubicBezTo>
                      <a:pt x="560" y="165"/>
                      <a:pt x="543" y="183"/>
                      <a:pt x="520" y="188"/>
                    </a:cubicBezTo>
                    <a:cubicBezTo>
                      <a:pt x="481" y="196"/>
                      <a:pt x="444" y="210"/>
                      <a:pt x="409" y="228"/>
                    </a:cubicBezTo>
                    <a:cubicBezTo>
                      <a:pt x="389" y="239"/>
                      <a:pt x="363" y="236"/>
                      <a:pt x="347" y="221"/>
                    </a:cubicBezTo>
                    <a:lnTo>
                      <a:pt x="291" y="171"/>
                    </a:lnTo>
                    <a:lnTo>
                      <a:pt x="237" y="216"/>
                    </a:lnTo>
                    <a:lnTo>
                      <a:pt x="276" y="280"/>
                    </a:lnTo>
                    <a:cubicBezTo>
                      <a:pt x="289" y="299"/>
                      <a:pt x="287" y="325"/>
                      <a:pt x="273" y="343"/>
                    </a:cubicBezTo>
                    <a:cubicBezTo>
                      <a:pt x="248" y="374"/>
                      <a:pt x="228" y="408"/>
                      <a:pt x="214" y="445"/>
                    </a:cubicBezTo>
                    <a:cubicBezTo>
                      <a:pt x="205" y="466"/>
                      <a:pt x="185" y="480"/>
                      <a:pt x="163" y="480"/>
                    </a:cubicBezTo>
                    <a:lnTo>
                      <a:pt x="86" y="477"/>
                    </a:lnTo>
                    <a:lnTo>
                      <a:pt x="74" y="546"/>
                    </a:lnTo>
                    <a:lnTo>
                      <a:pt x="145" y="570"/>
                    </a:lnTo>
                    <a:cubicBezTo>
                      <a:pt x="167" y="577"/>
                      <a:pt x="182" y="597"/>
                      <a:pt x="183" y="620"/>
                    </a:cubicBezTo>
                    <a:cubicBezTo>
                      <a:pt x="184" y="659"/>
                      <a:pt x="191" y="699"/>
                      <a:pt x="203" y="739"/>
                    </a:cubicBezTo>
                    <a:cubicBezTo>
                      <a:pt x="209" y="760"/>
                      <a:pt x="202" y="783"/>
                      <a:pt x="184" y="797"/>
                    </a:cubicBezTo>
                    <a:lnTo>
                      <a:pt x="126" y="843"/>
                    </a:lnTo>
                    <a:lnTo>
                      <a:pt x="161" y="904"/>
                    </a:lnTo>
                    <a:lnTo>
                      <a:pt x="225" y="879"/>
                    </a:lnTo>
                    <a:cubicBezTo>
                      <a:pt x="246" y="870"/>
                      <a:pt x="271" y="876"/>
                      <a:pt x="286" y="893"/>
                    </a:cubicBezTo>
                    <a:cubicBezTo>
                      <a:pt x="313" y="924"/>
                      <a:pt x="345" y="950"/>
                      <a:pt x="381" y="971"/>
                    </a:cubicBezTo>
                    <a:cubicBezTo>
                      <a:pt x="401" y="983"/>
                      <a:pt x="411" y="1006"/>
                      <a:pt x="407" y="1029"/>
                    </a:cubicBezTo>
                    <a:lnTo>
                      <a:pt x="392" y="1098"/>
                    </a:lnTo>
                    <a:lnTo>
                      <a:pt x="458" y="1122"/>
                    </a:lnTo>
                    <a:lnTo>
                      <a:pt x="494" y="1056"/>
                    </a:lnTo>
                    <a:cubicBezTo>
                      <a:pt x="504" y="1036"/>
                      <a:pt x="527" y="1024"/>
                      <a:pt x="549" y="1027"/>
                    </a:cubicBezTo>
                    <a:cubicBezTo>
                      <a:pt x="589" y="1033"/>
                      <a:pt x="629" y="1033"/>
                      <a:pt x="668" y="1027"/>
                    </a:cubicBezTo>
                    <a:cubicBezTo>
                      <a:pt x="671" y="1027"/>
                      <a:pt x="673" y="1027"/>
                      <a:pt x="676" y="1027"/>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29" name="PA-任意多边形 173">
                <a:extLst>
                  <a:ext uri="{FF2B5EF4-FFF2-40B4-BE49-F238E27FC236}">
                    <a16:creationId xmlns:a16="http://schemas.microsoft.com/office/drawing/2014/main" id="{89A2E2BF-79C7-4174-BEE2-26D5F6927BB8}"/>
                  </a:ext>
                </a:extLst>
              </p:cNvPr>
              <p:cNvSpPr>
                <a:spLocks noEditPoints="1"/>
              </p:cNvSpPr>
              <p:nvPr>
                <p:custDataLst>
                  <p:tags r:id="rId12"/>
                </p:custDataLst>
              </p:nvPr>
            </p:nvSpPr>
            <p:spPr bwMode="auto">
              <a:xfrm>
                <a:off x="3480" y="2162"/>
                <a:ext cx="164" cy="195"/>
              </a:xfrm>
              <a:custGeom>
                <a:avLst/>
                <a:gdLst>
                  <a:gd name="T0" fmla="*/ 259 w 435"/>
                  <a:gd name="T1" fmla="*/ 517 h 517"/>
                  <a:gd name="T2" fmla="*/ 0 w 435"/>
                  <a:gd name="T3" fmla="*/ 259 h 517"/>
                  <a:gd name="T4" fmla="*/ 259 w 435"/>
                  <a:gd name="T5" fmla="*/ 0 h 517"/>
                  <a:gd name="T6" fmla="*/ 293 w 435"/>
                  <a:gd name="T7" fmla="*/ 0 h 517"/>
                  <a:gd name="T8" fmla="*/ 294 w 435"/>
                  <a:gd name="T9" fmla="*/ 33 h 517"/>
                  <a:gd name="T10" fmla="*/ 417 w 435"/>
                  <a:gd name="T11" fmla="*/ 424 h 517"/>
                  <a:gd name="T12" fmla="*/ 435 w 435"/>
                  <a:gd name="T13" fmla="*/ 451 h 517"/>
                  <a:gd name="T14" fmla="*/ 408 w 435"/>
                  <a:gd name="T15" fmla="*/ 470 h 517"/>
                  <a:gd name="T16" fmla="*/ 259 w 435"/>
                  <a:gd name="T17" fmla="*/ 517 h 517"/>
                  <a:gd name="T18" fmla="*/ 228 w 435"/>
                  <a:gd name="T19" fmla="*/ 71 h 517"/>
                  <a:gd name="T20" fmla="*/ 68 w 435"/>
                  <a:gd name="T21" fmla="*/ 259 h 517"/>
                  <a:gd name="T22" fmla="*/ 259 w 435"/>
                  <a:gd name="T23" fmla="*/ 449 h 517"/>
                  <a:gd name="T24" fmla="*/ 341 w 435"/>
                  <a:gd name="T25" fmla="*/ 431 h 517"/>
                  <a:gd name="T26" fmla="*/ 228 w 435"/>
                  <a:gd name="T27" fmla="*/ 7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517">
                    <a:moveTo>
                      <a:pt x="259" y="517"/>
                    </a:moveTo>
                    <a:cubicBezTo>
                      <a:pt x="116" y="517"/>
                      <a:pt x="0" y="401"/>
                      <a:pt x="0" y="259"/>
                    </a:cubicBezTo>
                    <a:cubicBezTo>
                      <a:pt x="0" y="116"/>
                      <a:pt x="116" y="0"/>
                      <a:pt x="259" y="0"/>
                    </a:cubicBezTo>
                    <a:lnTo>
                      <a:pt x="293" y="0"/>
                    </a:lnTo>
                    <a:lnTo>
                      <a:pt x="294" y="33"/>
                    </a:lnTo>
                    <a:cubicBezTo>
                      <a:pt x="299" y="172"/>
                      <a:pt x="342" y="307"/>
                      <a:pt x="417" y="424"/>
                    </a:cubicBezTo>
                    <a:lnTo>
                      <a:pt x="435" y="451"/>
                    </a:lnTo>
                    <a:lnTo>
                      <a:pt x="408" y="470"/>
                    </a:lnTo>
                    <a:cubicBezTo>
                      <a:pt x="364" y="501"/>
                      <a:pt x="313" y="517"/>
                      <a:pt x="259" y="517"/>
                    </a:cubicBezTo>
                    <a:close/>
                    <a:moveTo>
                      <a:pt x="228" y="71"/>
                    </a:moveTo>
                    <a:cubicBezTo>
                      <a:pt x="138" y="86"/>
                      <a:pt x="68" y="164"/>
                      <a:pt x="68" y="259"/>
                    </a:cubicBezTo>
                    <a:cubicBezTo>
                      <a:pt x="68" y="364"/>
                      <a:pt x="154" y="449"/>
                      <a:pt x="259" y="449"/>
                    </a:cubicBezTo>
                    <a:cubicBezTo>
                      <a:pt x="288" y="449"/>
                      <a:pt x="316" y="443"/>
                      <a:pt x="341" y="431"/>
                    </a:cubicBezTo>
                    <a:cubicBezTo>
                      <a:pt x="277" y="321"/>
                      <a:pt x="238" y="198"/>
                      <a:pt x="228" y="71"/>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30" name="PA-任意多边形 174">
                <a:extLst>
                  <a:ext uri="{FF2B5EF4-FFF2-40B4-BE49-F238E27FC236}">
                    <a16:creationId xmlns:a16="http://schemas.microsoft.com/office/drawing/2014/main" id="{68FB72D7-F354-43A3-9A25-C23499961E3D}"/>
                  </a:ext>
                </a:extLst>
              </p:cNvPr>
              <p:cNvSpPr>
                <a:spLocks/>
              </p:cNvSpPr>
              <p:nvPr>
                <p:custDataLst>
                  <p:tags r:id="rId13"/>
                </p:custDataLst>
              </p:nvPr>
            </p:nvSpPr>
            <p:spPr bwMode="auto">
              <a:xfrm>
                <a:off x="3706" y="2497"/>
                <a:ext cx="54" cy="81"/>
              </a:xfrm>
              <a:custGeom>
                <a:avLst/>
                <a:gdLst>
                  <a:gd name="T0" fmla="*/ 37 w 54"/>
                  <a:gd name="T1" fmla="*/ 0 h 81"/>
                  <a:gd name="T2" fmla="*/ 54 w 54"/>
                  <a:gd name="T3" fmla="*/ 19 h 81"/>
                  <a:gd name="T4" fmla="*/ 30 w 54"/>
                  <a:gd name="T5" fmla="*/ 42 h 81"/>
                  <a:gd name="T6" fmla="*/ 40 w 54"/>
                  <a:gd name="T7" fmla="*/ 73 h 81"/>
                  <a:gd name="T8" fmla="*/ 15 w 54"/>
                  <a:gd name="T9" fmla="*/ 81 h 81"/>
                  <a:gd name="T10" fmla="*/ 0 w 54"/>
                  <a:gd name="T11" fmla="*/ 34 h 81"/>
                  <a:gd name="T12" fmla="*/ 37 w 5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54" h="81">
                    <a:moveTo>
                      <a:pt x="37" y="0"/>
                    </a:moveTo>
                    <a:lnTo>
                      <a:pt x="54" y="19"/>
                    </a:lnTo>
                    <a:lnTo>
                      <a:pt x="30" y="42"/>
                    </a:lnTo>
                    <a:lnTo>
                      <a:pt x="40" y="73"/>
                    </a:lnTo>
                    <a:lnTo>
                      <a:pt x="15" y="81"/>
                    </a:lnTo>
                    <a:lnTo>
                      <a:pt x="0" y="34"/>
                    </a:lnTo>
                    <a:lnTo>
                      <a:pt x="3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31" name="PA-任意多边形 175">
                <a:extLst>
                  <a:ext uri="{FF2B5EF4-FFF2-40B4-BE49-F238E27FC236}">
                    <a16:creationId xmlns:a16="http://schemas.microsoft.com/office/drawing/2014/main" id="{82B9C76A-3B83-403C-8874-700AB1A6AC58}"/>
                  </a:ext>
                </a:extLst>
              </p:cNvPr>
              <p:cNvSpPr>
                <a:spLocks/>
              </p:cNvSpPr>
              <p:nvPr>
                <p:custDataLst>
                  <p:tags r:id="rId14"/>
                </p:custDataLst>
              </p:nvPr>
            </p:nvSpPr>
            <p:spPr bwMode="auto">
              <a:xfrm>
                <a:off x="4213" y="1958"/>
                <a:ext cx="75" cy="196"/>
              </a:xfrm>
              <a:custGeom>
                <a:avLst/>
                <a:gdLst>
                  <a:gd name="T0" fmla="*/ 0 w 199"/>
                  <a:gd name="T1" fmla="*/ 33 h 521"/>
                  <a:gd name="T2" fmla="*/ 60 w 199"/>
                  <a:gd name="T3" fmla="*/ 0 h 521"/>
                  <a:gd name="T4" fmla="*/ 199 w 199"/>
                  <a:gd name="T5" fmla="*/ 520 h 521"/>
                  <a:gd name="T6" fmla="*/ 131 w 199"/>
                  <a:gd name="T7" fmla="*/ 521 h 521"/>
                  <a:gd name="T8" fmla="*/ 0 w 199"/>
                  <a:gd name="T9" fmla="*/ 33 h 521"/>
                </a:gdLst>
                <a:ahLst/>
                <a:cxnLst>
                  <a:cxn ang="0">
                    <a:pos x="T0" y="T1"/>
                  </a:cxn>
                  <a:cxn ang="0">
                    <a:pos x="T2" y="T3"/>
                  </a:cxn>
                  <a:cxn ang="0">
                    <a:pos x="T4" y="T5"/>
                  </a:cxn>
                  <a:cxn ang="0">
                    <a:pos x="T6" y="T7"/>
                  </a:cxn>
                  <a:cxn ang="0">
                    <a:pos x="T8" y="T9"/>
                  </a:cxn>
                </a:cxnLst>
                <a:rect l="0" t="0" r="r" b="b"/>
                <a:pathLst>
                  <a:path w="199" h="521">
                    <a:moveTo>
                      <a:pt x="0" y="33"/>
                    </a:moveTo>
                    <a:lnTo>
                      <a:pt x="60" y="0"/>
                    </a:lnTo>
                    <a:cubicBezTo>
                      <a:pt x="149" y="158"/>
                      <a:pt x="198" y="338"/>
                      <a:pt x="199" y="520"/>
                    </a:cubicBezTo>
                    <a:lnTo>
                      <a:pt x="131" y="521"/>
                    </a:lnTo>
                    <a:cubicBezTo>
                      <a:pt x="130" y="350"/>
                      <a:pt x="84" y="182"/>
                      <a:pt x="0" y="33"/>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sp>
            <p:nvSpPr>
              <p:cNvPr id="32" name="PA-任意多边形 176">
                <a:extLst>
                  <a:ext uri="{FF2B5EF4-FFF2-40B4-BE49-F238E27FC236}">
                    <a16:creationId xmlns:a16="http://schemas.microsoft.com/office/drawing/2014/main" id="{75596BA9-44E6-4A73-82B1-AB7D5BE7EE35}"/>
                  </a:ext>
                </a:extLst>
              </p:cNvPr>
              <p:cNvSpPr>
                <a:spLocks/>
              </p:cNvSpPr>
              <p:nvPr>
                <p:custDataLst>
                  <p:tags r:id="rId15"/>
                </p:custDataLst>
              </p:nvPr>
            </p:nvSpPr>
            <p:spPr bwMode="auto">
              <a:xfrm>
                <a:off x="3720" y="2207"/>
                <a:ext cx="568" cy="368"/>
              </a:xfrm>
              <a:custGeom>
                <a:avLst/>
                <a:gdLst>
                  <a:gd name="T0" fmla="*/ 432 w 1505"/>
                  <a:gd name="T1" fmla="*/ 974 h 974"/>
                  <a:gd name="T2" fmla="*/ 0 w 1505"/>
                  <a:gd name="T3" fmla="*/ 884 h 974"/>
                  <a:gd name="T4" fmla="*/ 27 w 1505"/>
                  <a:gd name="T5" fmla="*/ 823 h 974"/>
                  <a:gd name="T6" fmla="*/ 432 w 1505"/>
                  <a:gd name="T7" fmla="*/ 907 h 974"/>
                  <a:gd name="T8" fmla="*/ 1111 w 1505"/>
                  <a:gd name="T9" fmla="*/ 645 h 974"/>
                  <a:gd name="T10" fmla="*/ 1438 w 1505"/>
                  <a:gd name="T11" fmla="*/ 0 h 974"/>
                  <a:gd name="T12" fmla="*/ 1505 w 1505"/>
                  <a:gd name="T13" fmla="*/ 7 h 974"/>
                  <a:gd name="T14" fmla="*/ 1157 w 1505"/>
                  <a:gd name="T15" fmla="*/ 695 h 974"/>
                  <a:gd name="T16" fmla="*/ 432 w 1505"/>
                  <a:gd name="T1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5" h="974">
                    <a:moveTo>
                      <a:pt x="432" y="974"/>
                    </a:moveTo>
                    <a:cubicBezTo>
                      <a:pt x="282" y="974"/>
                      <a:pt x="136" y="944"/>
                      <a:pt x="0" y="884"/>
                    </a:cubicBezTo>
                    <a:lnTo>
                      <a:pt x="27" y="823"/>
                    </a:lnTo>
                    <a:cubicBezTo>
                      <a:pt x="155" y="879"/>
                      <a:pt x="291" y="907"/>
                      <a:pt x="432" y="907"/>
                    </a:cubicBezTo>
                    <a:cubicBezTo>
                      <a:pt x="684" y="907"/>
                      <a:pt x="925" y="814"/>
                      <a:pt x="1111" y="645"/>
                    </a:cubicBezTo>
                    <a:cubicBezTo>
                      <a:pt x="1297" y="477"/>
                      <a:pt x="1412" y="248"/>
                      <a:pt x="1438" y="0"/>
                    </a:cubicBezTo>
                    <a:lnTo>
                      <a:pt x="1505" y="7"/>
                    </a:lnTo>
                    <a:cubicBezTo>
                      <a:pt x="1478" y="271"/>
                      <a:pt x="1354" y="515"/>
                      <a:pt x="1157" y="695"/>
                    </a:cubicBezTo>
                    <a:cubicBezTo>
                      <a:pt x="958" y="875"/>
                      <a:pt x="700" y="974"/>
                      <a:pt x="432" y="974"/>
                    </a:cubicBezTo>
                    <a:close/>
                  </a:path>
                </a:pathLst>
              </a:custGeom>
              <a:solidFill>
                <a:srgbClr val="30060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Arial"/>
                  <a:sym typeface="Calibri" panose="020F0502020204030204" pitchFamily="34" charset="0"/>
                </a:endParaRPr>
              </a:p>
            </p:txBody>
          </p:sp>
        </p:grpSp>
      </p:grpSp>
    </p:spTree>
    <p:extLst>
      <p:ext uri="{BB962C8B-B14F-4D97-AF65-F5344CB8AC3E}">
        <p14:creationId xmlns:p14="http://schemas.microsoft.com/office/powerpoint/2010/main" val="76987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A93AC2AF-8902-433E-BCC4-C65405779120}"/>
              </a:ext>
            </a:extLst>
          </p:cNvPr>
          <p:cNvSpPr>
            <a:spLocks noGrp="1"/>
          </p:cNvSpPr>
          <p:nvPr>
            <p:ph type="sldNum" sz="quarter" idx="4"/>
          </p:nvPr>
        </p:nvSpPr>
        <p:spPr>
          <a:xfrm>
            <a:off x="8058150" y="6421718"/>
            <a:ext cx="476250" cy="363951"/>
          </a:xfrm>
        </p:spPr>
        <p:txBody>
          <a:bodyPr/>
          <a:lstStyle/>
          <a:p>
            <a:fld id="{30879362-658A-E344-B7E9-F19991414F7F}" type="slidenum">
              <a:rPr lang="en-US" smtClean="0"/>
              <a:pPr/>
              <a:t>9</a:t>
            </a:fld>
            <a:endParaRPr lang="en-US" dirty="0"/>
          </a:p>
        </p:txBody>
      </p:sp>
      <p:sp>
        <p:nvSpPr>
          <p:cNvPr id="4" name="文本框 4">
            <a:extLst>
              <a:ext uri="{FF2B5EF4-FFF2-40B4-BE49-F238E27FC236}">
                <a16:creationId xmlns:a16="http://schemas.microsoft.com/office/drawing/2014/main" id="{2E203E47-9389-46FC-9044-1DA5D33192B1}"/>
              </a:ext>
            </a:extLst>
          </p:cNvPr>
          <p:cNvSpPr txBox="1"/>
          <p:nvPr>
            <p:custDataLst>
              <p:tags r:id="rId1"/>
            </p:custDataLst>
          </p:nvPr>
        </p:nvSpPr>
        <p:spPr>
          <a:xfrm>
            <a:off x="3125271" y="1373895"/>
            <a:ext cx="2683907" cy="3919709"/>
          </a:xfrm>
          <a:custGeom>
            <a:avLst/>
            <a:gdLst>
              <a:gd name="connsiteX0" fmla="*/ 50935 w 690574"/>
              <a:gd name="connsiteY0" fmla="*/ 792425 h 1008548"/>
              <a:gd name="connsiteX1" fmla="*/ 202651 w 690574"/>
              <a:gd name="connsiteY1" fmla="*/ 792425 h 1008548"/>
              <a:gd name="connsiteX2" fmla="*/ 185604 w 690574"/>
              <a:gd name="connsiteY2" fmla="*/ 810339 h 1008548"/>
              <a:gd name="connsiteX3" fmla="*/ 142880 w 690574"/>
              <a:gd name="connsiteY3" fmla="*/ 885979 h 1008548"/>
              <a:gd name="connsiteX4" fmla="*/ 690574 w 690574"/>
              <a:gd name="connsiteY4" fmla="*/ 885979 h 1008548"/>
              <a:gd name="connsiteX5" fmla="*/ 690574 w 690574"/>
              <a:gd name="connsiteY5" fmla="*/ 1008548 h 1008548"/>
              <a:gd name="connsiteX6" fmla="*/ 0 w 690574"/>
              <a:gd name="connsiteY6" fmla="*/ 1008548 h 1008548"/>
              <a:gd name="connsiteX7" fmla="*/ 0 w 690574"/>
              <a:gd name="connsiteY7" fmla="*/ 1008373 h 1008548"/>
              <a:gd name="connsiteX8" fmla="*/ 44517 w 690574"/>
              <a:gd name="connsiteY8" fmla="*/ 802470 h 1008548"/>
              <a:gd name="connsiteX9" fmla="*/ 371904 w 690574"/>
              <a:gd name="connsiteY9" fmla="*/ 0 h 1008548"/>
              <a:gd name="connsiteX10" fmla="*/ 601631 w 690574"/>
              <a:gd name="connsiteY10" fmla="*/ 83346 h 1008548"/>
              <a:gd name="connsiteX11" fmla="*/ 690574 w 690574"/>
              <a:gd name="connsiteY11" fmla="*/ 296960 h 1008548"/>
              <a:gd name="connsiteX12" fmla="*/ 676305 w 690574"/>
              <a:gd name="connsiteY12" fmla="*/ 398430 h 1008548"/>
              <a:gd name="connsiteX13" fmla="*/ 644178 w 690574"/>
              <a:gd name="connsiteY13" fmla="*/ 459725 h 1008548"/>
              <a:gd name="connsiteX14" fmla="*/ 477057 w 690574"/>
              <a:gd name="connsiteY14" fmla="*/ 459725 h 1008548"/>
              <a:gd name="connsiteX15" fmla="*/ 520381 w 690574"/>
              <a:gd name="connsiteY15" fmla="*/ 419347 h 1008548"/>
              <a:gd name="connsiteX16" fmla="*/ 558907 w 690574"/>
              <a:gd name="connsiteY16" fmla="*/ 293063 h 1008548"/>
              <a:gd name="connsiteX17" fmla="*/ 501475 w 690574"/>
              <a:gd name="connsiteY17" fmla="*/ 161177 h 1008548"/>
              <a:gd name="connsiteX18" fmla="*/ 354392 w 690574"/>
              <a:gd name="connsiteY18" fmla="*/ 109957 h 1008548"/>
              <a:gd name="connsiteX19" fmla="*/ 206963 w 690574"/>
              <a:gd name="connsiteY19" fmla="*/ 174222 h 1008548"/>
              <a:gd name="connsiteX20" fmla="*/ 149882 w 690574"/>
              <a:gd name="connsiteY20" fmla="*/ 356494 h 1008548"/>
              <a:gd name="connsiteX21" fmla="*/ 27314 w 690574"/>
              <a:gd name="connsiteY21" fmla="*/ 356494 h 1008548"/>
              <a:gd name="connsiteX22" fmla="*/ 116263 w 690574"/>
              <a:gd name="connsiteY22" fmla="*/ 94898 h 1008548"/>
              <a:gd name="connsiteX23" fmla="*/ 371904 w 690574"/>
              <a:gd name="connsiteY23" fmla="*/ 0 h 100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574" h="1008548">
                <a:moveTo>
                  <a:pt x="50935" y="792425"/>
                </a:moveTo>
                <a:lnTo>
                  <a:pt x="202651" y="792425"/>
                </a:lnTo>
                <a:lnTo>
                  <a:pt x="185604" y="810339"/>
                </a:lnTo>
                <a:cubicBezTo>
                  <a:pt x="168324" y="832752"/>
                  <a:pt x="154087" y="857969"/>
                  <a:pt x="142880" y="885979"/>
                </a:cubicBezTo>
                <a:lnTo>
                  <a:pt x="690574" y="885979"/>
                </a:lnTo>
                <a:lnTo>
                  <a:pt x="690574" y="1008548"/>
                </a:lnTo>
                <a:lnTo>
                  <a:pt x="0" y="1008548"/>
                </a:lnTo>
                <a:lnTo>
                  <a:pt x="0" y="1008373"/>
                </a:lnTo>
                <a:cubicBezTo>
                  <a:pt x="0" y="928908"/>
                  <a:pt x="14838" y="860274"/>
                  <a:pt x="44517" y="802470"/>
                </a:cubicBezTo>
                <a:close/>
                <a:moveTo>
                  <a:pt x="371904" y="0"/>
                </a:moveTo>
                <a:cubicBezTo>
                  <a:pt x="465290" y="0"/>
                  <a:pt x="541865" y="27778"/>
                  <a:pt x="601631" y="83346"/>
                </a:cubicBezTo>
                <a:cubicBezTo>
                  <a:pt x="660927" y="138444"/>
                  <a:pt x="690574" y="209648"/>
                  <a:pt x="690574" y="296960"/>
                </a:cubicBezTo>
                <a:cubicBezTo>
                  <a:pt x="690574" y="334081"/>
                  <a:pt x="685818" y="367904"/>
                  <a:pt x="676305" y="398430"/>
                </a:cubicBezTo>
                <a:lnTo>
                  <a:pt x="644178" y="459725"/>
                </a:lnTo>
                <a:lnTo>
                  <a:pt x="477057" y="459725"/>
                </a:lnTo>
                <a:lnTo>
                  <a:pt x="520381" y="419347"/>
                </a:lnTo>
                <a:cubicBezTo>
                  <a:pt x="546063" y="386606"/>
                  <a:pt x="558907" y="344516"/>
                  <a:pt x="558907" y="293063"/>
                </a:cubicBezTo>
                <a:cubicBezTo>
                  <a:pt x="558907" y="239284"/>
                  <a:pt x="539763" y="195317"/>
                  <a:pt x="501475" y="161177"/>
                </a:cubicBezTo>
                <a:cubicBezTo>
                  <a:pt x="463188" y="127030"/>
                  <a:pt x="414158" y="109957"/>
                  <a:pt x="354392" y="109957"/>
                </a:cubicBezTo>
                <a:cubicBezTo>
                  <a:pt x="291827" y="109957"/>
                  <a:pt x="242684" y="131379"/>
                  <a:pt x="206963" y="174222"/>
                </a:cubicBezTo>
                <a:cubicBezTo>
                  <a:pt x="171241" y="217065"/>
                  <a:pt x="152217" y="277822"/>
                  <a:pt x="149882" y="356494"/>
                </a:cubicBezTo>
                <a:lnTo>
                  <a:pt x="27314" y="356494"/>
                </a:lnTo>
                <a:cubicBezTo>
                  <a:pt x="25450" y="245364"/>
                  <a:pt x="55098" y="158171"/>
                  <a:pt x="116263" y="94898"/>
                </a:cubicBezTo>
                <a:cubicBezTo>
                  <a:pt x="177428" y="31631"/>
                  <a:pt x="262644" y="0"/>
                  <a:pt x="371904" y="0"/>
                </a:cubicBezTo>
                <a:close/>
              </a:path>
            </a:pathLst>
          </a:custGeom>
          <a:solidFill>
            <a:srgbClr val="00B050">
              <a:alpha val="7700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5400">
                <a:latin typeface="微软雅黑" panose="020B0503020204020204" pitchFamily="34" charset="-122"/>
                <a:ea typeface="微软雅黑" panose="020B0503020204020204" pitchFamily="34" charset="-122"/>
              </a:defRPr>
            </a:lvl1pPr>
          </a:lstStyle>
          <a:p>
            <a:endParaRPr lang="zh-CN" altLang="en-US" dirty="0"/>
          </a:p>
        </p:txBody>
      </p:sp>
      <p:sp>
        <p:nvSpPr>
          <p:cNvPr id="5" name="矩形 5">
            <a:extLst>
              <a:ext uri="{FF2B5EF4-FFF2-40B4-BE49-F238E27FC236}">
                <a16:creationId xmlns:a16="http://schemas.microsoft.com/office/drawing/2014/main" id="{4FCEB873-6A1C-435A-AE92-820772895F2D}"/>
              </a:ext>
            </a:extLst>
          </p:cNvPr>
          <p:cNvSpPr/>
          <p:nvPr/>
        </p:nvSpPr>
        <p:spPr>
          <a:xfrm>
            <a:off x="731837" y="3333750"/>
            <a:ext cx="7682468" cy="523220"/>
          </a:xfrm>
          <a:prstGeom prst="rect">
            <a:avLst/>
          </a:prstGeom>
        </p:spPr>
        <p:txBody>
          <a:bodyPr wrap="square">
            <a:spAutoFit/>
          </a:bodyPr>
          <a:lstStyle/>
          <a:p>
            <a:pPr algn="dist"/>
            <a:r>
              <a:rPr lang="zh-CN" altLang="en-US" sz="2800" b="1" dirty="0">
                <a:latin typeface="微软雅黑" panose="020B0503020204020204" pitchFamily="34" charset="-122"/>
                <a:ea typeface="微软雅黑" panose="020B0503020204020204" pitchFamily="34" charset="-122"/>
              </a:rPr>
              <a:t>下一代安全市场拥抱新技术</a:t>
            </a:r>
          </a:p>
        </p:txBody>
      </p:sp>
    </p:spTree>
    <p:extLst>
      <p:ext uri="{BB962C8B-B14F-4D97-AF65-F5344CB8AC3E}">
        <p14:creationId xmlns:p14="http://schemas.microsoft.com/office/powerpoint/2010/main" val="358456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1000"/>
                                  </p:stCondLst>
                                  <p:iterate type="lt">
                                    <p:tmPct val="3000"/>
                                  </p:iterate>
                                  <p:childTnLst>
                                    <p:set>
                                      <p:cBhvr>
                                        <p:cTn id="6" dur="1" fill="hold">
                                          <p:stCondLst>
                                            <p:cond delay="0"/>
                                          </p:stCondLst>
                                        </p:cTn>
                                        <p:tgtEl>
                                          <p:spTgt spid="5"/>
                                        </p:tgtEl>
                                        <p:attrNameLst>
                                          <p:attrName>style.visibility</p:attrName>
                                        </p:attrNameLst>
                                      </p:cBhvr>
                                      <p:to>
                                        <p:strVal val="visible"/>
                                      </p:to>
                                    </p:set>
                                    <p:anim to="" calcmode="lin" valueType="num">
                                      <p:cBhvr>
                                        <p:cTn id="7" dur="1600" fill="hold">
                                          <p:stCondLst>
                                            <p:cond delay="0"/>
                                          </p:stCondLst>
                                        </p:cTn>
                                        <p:tgtEl>
                                          <p:spTgt spid="5"/>
                                        </p:tgtEl>
                                        <p:attrNameLst>
                                          <p:attrName>ppt_w</p:attrName>
                                        </p:attrNameLst>
                                      </p:cBhvr>
                                      <p:tavLst>
                                        <p:tav tm="0" fmla="#ppt_w-(#ppt_w-0)*(1-$)^6">
                                          <p:val>
                                            <p:strVal val="0"/>
                                          </p:val>
                                        </p:tav>
                                        <p:tav tm="100000">
                                          <p:val>
                                            <p:strVal val="1"/>
                                          </p:val>
                                        </p:tav>
                                      </p:tavLst>
                                    </p:anim>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5.1.2"/>
</p:tagLst>
</file>

<file path=ppt/tags/tag21.xml><?xml version="1.0" encoding="utf-8"?>
<p:tagLst xmlns:a="http://schemas.openxmlformats.org/drawingml/2006/main" xmlns:r="http://schemas.openxmlformats.org/officeDocument/2006/relationships" xmlns:p="http://schemas.openxmlformats.org/presentationml/2006/main">
  <p:tag name="PA" val="v5.1.2"/>
</p:tagLst>
</file>

<file path=ppt/tags/tag22.xml><?xml version="1.0" encoding="utf-8"?>
<p:tagLst xmlns:a="http://schemas.openxmlformats.org/drawingml/2006/main" xmlns:r="http://schemas.openxmlformats.org/officeDocument/2006/relationships" xmlns:p="http://schemas.openxmlformats.org/presentationml/2006/main">
  <p:tag name="PA" val="v5.1.2"/>
</p:tagLst>
</file>

<file path=ppt/tags/tag23.xml><?xml version="1.0" encoding="utf-8"?>
<p:tagLst xmlns:a="http://schemas.openxmlformats.org/drawingml/2006/main" xmlns:r="http://schemas.openxmlformats.org/officeDocument/2006/relationships" xmlns:p="http://schemas.openxmlformats.org/presentationml/2006/main">
  <p:tag name="PA" val="v5.1.2"/>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26.xml><?xml version="1.0" encoding="utf-8"?>
<p:tagLst xmlns:a="http://schemas.openxmlformats.org/drawingml/2006/main" xmlns:r="http://schemas.openxmlformats.org/officeDocument/2006/relationships" xmlns:p="http://schemas.openxmlformats.org/presentationml/2006/main">
  <p:tag name="PA" val="v5.1.2"/>
</p:tagLst>
</file>

<file path=ppt/tags/tag27.xml><?xml version="1.0" encoding="utf-8"?>
<p:tagLst xmlns:a="http://schemas.openxmlformats.org/drawingml/2006/main" xmlns:r="http://schemas.openxmlformats.org/officeDocument/2006/relationships" xmlns:p="http://schemas.openxmlformats.org/presentationml/2006/main">
  <p:tag name="PA" val="v5.1.2"/>
</p:tagLst>
</file>

<file path=ppt/tags/tag28.xml><?xml version="1.0" encoding="utf-8"?>
<p:tagLst xmlns:a="http://schemas.openxmlformats.org/drawingml/2006/main" xmlns:r="http://schemas.openxmlformats.org/officeDocument/2006/relationships" xmlns:p="http://schemas.openxmlformats.org/presentationml/2006/main">
  <p:tag name="PA" val="v5.1.2"/>
</p:tagLst>
</file>

<file path=ppt/tags/tag29.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5.1.2"/>
</p:tagLst>
</file>

<file path=ppt/tags/tag31.xml><?xml version="1.0" encoding="utf-8"?>
<p:tagLst xmlns:a="http://schemas.openxmlformats.org/drawingml/2006/main" xmlns:r="http://schemas.openxmlformats.org/officeDocument/2006/relationships" xmlns:p="http://schemas.openxmlformats.org/presentationml/2006/main">
  <p:tag name="PA" val="v5.1.2"/>
</p:tagLst>
</file>

<file path=ppt/tags/tag32.xml><?xml version="1.0" encoding="utf-8"?>
<p:tagLst xmlns:a="http://schemas.openxmlformats.org/drawingml/2006/main" xmlns:r="http://schemas.openxmlformats.org/officeDocument/2006/relationships" xmlns:p="http://schemas.openxmlformats.org/presentationml/2006/main">
  <p:tag name="PA" val="v5.1.2"/>
</p:tagLst>
</file>

<file path=ppt/tags/tag33.xml><?xml version="1.0" encoding="utf-8"?>
<p:tagLst xmlns:a="http://schemas.openxmlformats.org/drawingml/2006/main" xmlns:r="http://schemas.openxmlformats.org/officeDocument/2006/relationships" xmlns:p="http://schemas.openxmlformats.org/presentationml/2006/main">
  <p:tag name="PA" val="v5.1.2"/>
</p:tagLst>
</file>

<file path=ppt/tags/tag34.xml><?xml version="1.0" encoding="utf-8"?>
<p:tagLst xmlns:a="http://schemas.openxmlformats.org/drawingml/2006/main" xmlns:r="http://schemas.openxmlformats.org/officeDocument/2006/relationships" xmlns:p="http://schemas.openxmlformats.org/presentationml/2006/main">
  <p:tag name="PA" val="v5.1.2"/>
</p:tagLst>
</file>

<file path=ppt/tags/tag35.xml><?xml version="1.0" encoding="utf-8"?>
<p:tagLst xmlns:a="http://schemas.openxmlformats.org/drawingml/2006/main" xmlns:r="http://schemas.openxmlformats.org/officeDocument/2006/relationships" xmlns:p="http://schemas.openxmlformats.org/presentationml/2006/main">
  <p:tag name="PA" val="v5.1.2"/>
</p:tagLst>
</file>

<file path=ppt/tags/tag36.xml><?xml version="1.0" encoding="utf-8"?>
<p:tagLst xmlns:a="http://schemas.openxmlformats.org/drawingml/2006/main" xmlns:r="http://schemas.openxmlformats.org/officeDocument/2006/relationships" xmlns:p="http://schemas.openxmlformats.org/presentationml/2006/main">
  <p:tag name="PA" val="v5.1.2"/>
</p:tagLst>
</file>

<file path=ppt/tags/tag37.xml><?xml version="1.0" encoding="utf-8"?>
<p:tagLst xmlns:a="http://schemas.openxmlformats.org/drawingml/2006/main" xmlns:r="http://schemas.openxmlformats.org/officeDocument/2006/relationships" xmlns:p="http://schemas.openxmlformats.org/presentationml/2006/main">
  <p:tag name="PA" val="v5.1.2"/>
</p:tagLst>
</file>

<file path=ppt/tags/tag38.xml><?xml version="1.0" encoding="utf-8"?>
<p:tagLst xmlns:a="http://schemas.openxmlformats.org/drawingml/2006/main" xmlns:r="http://schemas.openxmlformats.org/officeDocument/2006/relationships" xmlns:p="http://schemas.openxmlformats.org/presentationml/2006/main">
  <p:tag name="PA" val="v5.1.2"/>
</p:tagLst>
</file>

<file path=ppt/tags/tag39.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5.1.2"/>
</p:tagLst>
</file>

<file path=ppt/tags/tag41.xml><?xml version="1.0" encoding="utf-8"?>
<p:tagLst xmlns:a="http://schemas.openxmlformats.org/drawingml/2006/main" xmlns:r="http://schemas.openxmlformats.org/officeDocument/2006/relationships" xmlns:p="http://schemas.openxmlformats.org/presentationml/2006/main">
  <p:tag name="PA" val="v5.1.2"/>
</p:tagLst>
</file>

<file path=ppt/tags/tag42.xml><?xml version="1.0" encoding="utf-8"?>
<p:tagLst xmlns:a="http://schemas.openxmlformats.org/drawingml/2006/main" xmlns:r="http://schemas.openxmlformats.org/officeDocument/2006/relationships" xmlns:p="http://schemas.openxmlformats.org/presentationml/2006/main">
  <p:tag name="PA" val="v5.1.2"/>
</p:tagLst>
</file>

<file path=ppt/tags/tag43.xml><?xml version="1.0" encoding="utf-8"?>
<p:tagLst xmlns:a="http://schemas.openxmlformats.org/drawingml/2006/main" xmlns:r="http://schemas.openxmlformats.org/officeDocument/2006/relationships" xmlns:p="http://schemas.openxmlformats.org/presentationml/2006/main">
  <p:tag name="PA" val="v5.1.2"/>
  <p:tag name="PAMAINTYPE" val="4"/>
  <p:tag name="PATYPE" val="176"/>
  <p:tag name="PASUBTYPE" val="282"/>
  <p:tag name="RESOURCELIBID_SHAPE" val="286958"/>
  <p:tag name="RESOURCELIB_SHAPETYPE" val="4"/>
</p:tagLst>
</file>

<file path=ppt/tags/tag44.xml><?xml version="1.0" encoding="utf-8"?>
<p:tagLst xmlns:a="http://schemas.openxmlformats.org/drawingml/2006/main" xmlns:r="http://schemas.openxmlformats.org/officeDocument/2006/relationships" xmlns:p="http://schemas.openxmlformats.org/presentationml/2006/main">
  <p:tag name="PA" val="v5.1.2"/>
</p:tagLst>
</file>

<file path=ppt/tags/tag45.xml><?xml version="1.0" encoding="utf-8"?>
<p:tagLst xmlns:a="http://schemas.openxmlformats.org/drawingml/2006/main" xmlns:r="http://schemas.openxmlformats.org/officeDocument/2006/relationships" xmlns:p="http://schemas.openxmlformats.org/presentationml/2006/main">
  <p:tag name="PA" val="v5.1.2"/>
</p:tagLst>
</file>

<file path=ppt/tags/tag46.xml><?xml version="1.0" encoding="utf-8"?>
<p:tagLst xmlns:a="http://schemas.openxmlformats.org/drawingml/2006/main" xmlns:r="http://schemas.openxmlformats.org/officeDocument/2006/relationships" xmlns:p="http://schemas.openxmlformats.org/presentationml/2006/main">
  <p:tag name="PA" val="v5.1.2"/>
</p:tagLst>
</file>

<file path=ppt/tags/tag47.xml><?xml version="1.0" encoding="utf-8"?>
<p:tagLst xmlns:a="http://schemas.openxmlformats.org/drawingml/2006/main" xmlns:r="http://schemas.openxmlformats.org/officeDocument/2006/relationships" xmlns:p="http://schemas.openxmlformats.org/presentationml/2006/main">
  <p:tag name="PA" val="v5.1.2"/>
</p:tagLst>
</file>

<file path=ppt/tags/tag48.xml><?xml version="1.0" encoding="utf-8"?>
<p:tagLst xmlns:a="http://schemas.openxmlformats.org/drawingml/2006/main" xmlns:r="http://schemas.openxmlformats.org/officeDocument/2006/relationships" xmlns:p="http://schemas.openxmlformats.org/presentationml/2006/main">
  <p:tag name="PA" val="v5.1.2"/>
</p:tagLst>
</file>

<file path=ppt/tags/tag49.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5.1.2"/>
</p:tagLst>
</file>

<file path=ppt/tags/tag51.xml><?xml version="1.0" encoding="utf-8"?>
<p:tagLst xmlns:a="http://schemas.openxmlformats.org/drawingml/2006/main" xmlns:r="http://schemas.openxmlformats.org/officeDocument/2006/relationships" xmlns:p="http://schemas.openxmlformats.org/presentationml/2006/main">
  <p:tag name="PA" val="v5.1.2"/>
</p:tagLst>
</file>

<file path=ppt/tags/tag52.xml><?xml version="1.0" encoding="utf-8"?>
<p:tagLst xmlns:a="http://schemas.openxmlformats.org/drawingml/2006/main" xmlns:r="http://schemas.openxmlformats.org/officeDocument/2006/relationships" xmlns:p="http://schemas.openxmlformats.org/presentationml/2006/main">
  <p:tag name="PA" val="v5.1.2"/>
</p:tagLst>
</file>

<file path=ppt/tags/tag53.xml><?xml version="1.0" encoding="utf-8"?>
<p:tagLst xmlns:a="http://schemas.openxmlformats.org/drawingml/2006/main" xmlns:r="http://schemas.openxmlformats.org/officeDocument/2006/relationships" xmlns:p="http://schemas.openxmlformats.org/presentationml/2006/main">
  <p:tag name="PA" val="v5.1.2"/>
</p:tagLst>
</file>

<file path=ppt/tags/tag54.xml><?xml version="1.0" encoding="utf-8"?>
<p:tagLst xmlns:a="http://schemas.openxmlformats.org/drawingml/2006/main" xmlns:r="http://schemas.openxmlformats.org/officeDocument/2006/relationships" xmlns:p="http://schemas.openxmlformats.org/presentationml/2006/main">
  <p:tag name="PA" val="v5.1.2"/>
</p:tagLst>
</file>

<file path=ppt/tags/tag55.xml><?xml version="1.0" encoding="utf-8"?>
<p:tagLst xmlns:a="http://schemas.openxmlformats.org/drawingml/2006/main" xmlns:r="http://schemas.openxmlformats.org/officeDocument/2006/relationships" xmlns:p="http://schemas.openxmlformats.org/presentationml/2006/main">
  <p:tag name="PA" val="v5.1.2"/>
</p:tagLst>
</file>

<file path=ppt/tags/tag56.xml><?xml version="1.0" encoding="utf-8"?>
<p:tagLst xmlns:a="http://schemas.openxmlformats.org/drawingml/2006/main" xmlns:r="http://schemas.openxmlformats.org/officeDocument/2006/relationships" xmlns:p="http://schemas.openxmlformats.org/presentationml/2006/main">
  <p:tag name="PA" val="v5.1.2"/>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MH" val="20181001081713"/>
  <p:tag name="MH_LIBRARY" val="GRAPHIC"/>
  <p:tag name="MH_TYPE" val="Pictur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MH" val="20181001081713"/>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81001081713"/>
  <p:tag name="MH_LIBRARY" val="GRAPHIC"/>
  <p:tag name="MH_TYPE" val="Pictur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81001081713"/>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5.1.2"/>
  <p:tag name="PAMAINTYPE" val="4"/>
  <p:tag name="PATYPE" val="176"/>
  <p:tag name="PASUBTYPE" val="285"/>
  <p:tag name="RESOURCELIBID_SHAPE" val="357311"/>
  <p:tag name="RESOURCELIB_SHAPETYPE" val="4"/>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及模块">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正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3223</TotalTime>
  <Words>3000</Words>
  <Application>Microsoft Office PowerPoint</Application>
  <PresentationFormat>On-screen Show (4:3)</PresentationFormat>
  <Paragraphs>288</Paragraphs>
  <Slides>23</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Gotham Bold</vt:lpstr>
      <vt:lpstr>Gotham Book</vt:lpstr>
      <vt:lpstr>Microsoft YaHei Light</vt:lpstr>
      <vt:lpstr>Microsoft YaHei</vt:lpstr>
      <vt:lpstr>Microsoft YaHei</vt:lpstr>
      <vt:lpstr>DengXian</vt:lpstr>
      <vt:lpstr>Arial</vt:lpstr>
      <vt:lpstr>Calibri</vt:lpstr>
      <vt:lpstr>Impact</vt:lpstr>
      <vt:lpstr>Open Sans</vt:lpstr>
      <vt:lpstr>Symbol</vt:lpstr>
      <vt:lpstr>Wingdings</vt:lpstr>
      <vt:lpstr>封面</vt:lpstr>
      <vt:lpstr>目录及模块</vt:lpstr>
      <vt:lpstr>正文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Austin Zhao</cp:lastModifiedBy>
  <cp:revision>99</cp:revision>
  <dcterms:created xsi:type="dcterms:W3CDTF">2018-11-26T09:05:37Z</dcterms:created>
  <dcterms:modified xsi:type="dcterms:W3CDTF">2019-01-16T09:48:44Z</dcterms:modified>
</cp:coreProperties>
</file>